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sldIdLst>
    <p:sldId id="256" r:id="rId2"/>
    <p:sldId id="363" r:id="rId3"/>
    <p:sldId id="410" r:id="rId4"/>
    <p:sldId id="294" r:id="rId5"/>
    <p:sldId id="313" r:id="rId6"/>
    <p:sldId id="312" r:id="rId7"/>
    <p:sldId id="341" r:id="rId8"/>
    <p:sldId id="364" r:id="rId9"/>
    <p:sldId id="284" r:id="rId10"/>
    <p:sldId id="343" r:id="rId11"/>
    <p:sldId id="369" r:id="rId12"/>
    <p:sldId id="311" r:id="rId13"/>
    <p:sldId id="399" r:id="rId14"/>
    <p:sldId id="315" r:id="rId15"/>
    <p:sldId id="314" r:id="rId16"/>
    <p:sldId id="365" r:id="rId17"/>
    <p:sldId id="295" r:id="rId18"/>
    <p:sldId id="387" r:id="rId19"/>
    <p:sldId id="333" r:id="rId20"/>
    <p:sldId id="362" r:id="rId21"/>
    <p:sldId id="321" r:id="rId22"/>
    <p:sldId id="278" r:id="rId23"/>
    <p:sldId id="339" r:id="rId24"/>
    <p:sldId id="322" r:id="rId25"/>
    <p:sldId id="323" r:id="rId26"/>
    <p:sldId id="360" r:id="rId27"/>
    <p:sldId id="324" r:id="rId28"/>
    <p:sldId id="277" r:id="rId29"/>
    <p:sldId id="329" r:id="rId30"/>
    <p:sldId id="280" r:id="rId31"/>
    <p:sldId id="331" r:id="rId32"/>
    <p:sldId id="334" r:id="rId33"/>
    <p:sldId id="330" r:id="rId34"/>
    <p:sldId id="375" r:id="rId35"/>
    <p:sldId id="370" r:id="rId36"/>
    <p:sldId id="400" r:id="rId37"/>
    <p:sldId id="401" r:id="rId38"/>
    <p:sldId id="316" r:id="rId39"/>
    <p:sldId id="307" r:id="rId40"/>
    <p:sldId id="388" r:id="rId41"/>
    <p:sldId id="389" r:id="rId42"/>
    <p:sldId id="392" r:id="rId43"/>
    <p:sldId id="393" r:id="rId44"/>
    <p:sldId id="306" r:id="rId45"/>
    <p:sldId id="372" r:id="rId46"/>
    <p:sldId id="301" r:id="rId47"/>
    <p:sldId id="340" r:id="rId48"/>
    <p:sldId id="344" r:id="rId49"/>
    <p:sldId id="381" r:id="rId50"/>
    <p:sldId id="382" r:id="rId51"/>
    <p:sldId id="383" r:id="rId52"/>
    <p:sldId id="384" r:id="rId53"/>
    <p:sldId id="385" r:id="rId54"/>
    <p:sldId id="386" r:id="rId55"/>
    <p:sldId id="379" r:id="rId56"/>
    <p:sldId id="347" r:id="rId57"/>
    <p:sldId id="380" r:id="rId58"/>
    <p:sldId id="328" r:id="rId59"/>
    <p:sldId id="351" r:id="rId60"/>
    <p:sldId id="302" r:id="rId61"/>
    <p:sldId id="310" r:id="rId62"/>
    <p:sldId id="317" r:id="rId63"/>
    <p:sldId id="318" r:id="rId64"/>
    <p:sldId id="305" r:id="rId65"/>
    <p:sldId id="291" r:id="rId66"/>
    <p:sldId id="352" r:id="rId67"/>
    <p:sldId id="309" r:id="rId68"/>
    <p:sldId id="320" r:id="rId69"/>
    <p:sldId id="348" r:id="rId70"/>
    <p:sldId id="349" r:id="rId71"/>
    <p:sldId id="327" r:id="rId72"/>
    <p:sldId id="368" r:id="rId73"/>
    <p:sldId id="297" r:id="rId74"/>
    <p:sldId id="356" r:id="rId75"/>
    <p:sldId id="402" r:id="rId76"/>
    <p:sldId id="403" r:id="rId77"/>
    <p:sldId id="404" r:id="rId78"/>
    <p:sldId id="405" r:id="rId79"/>
    <p:sldId id="406" r:id="rId80"/>
    <p:sldId id="407" r:id="rId81"/>
    <p:sldId id="408" r:id="rId82"/>
    <p:sldId id="409" r:id="rId83"/>
    <p:sldId id="398" r:id="rId84"/>
    <p:sldId id="366" r:id="rId85"/>
    <p:sldId id="394" r:id="rId86"/>
    <p:sldId id="395" r:id="rId87"/>
    <p:sldId id="396" r:id="rId88"/>
    <p:sldId id="397" r:id="rId89"/>
  </p:sldIdLst>
  <p:sldSz cx="9144000" cy="6858000" type="screen4x3"/>
  <p:notesSz cx="6858000" cy="9144000"/>
  <p:embeddedFontLst>
    <p:embeddedFont>
      <p:font typeface="Comic Sans MS" panose="030F0702030302020204" pitchFamily="66" charset="0"/>
      <p:regular r:id="rId90"/>
      <p:bold r:id="rId91"/>
      <p:italic r:id="rId92"/>
      <p:boldItalic r:id="rId93"/>
    </p:embeddedFont>
    <p:embeddedFont>
      <p:font typeface="Verdana" panose="020B0604030504040204" pitchFamily="34" charset="0"/>
      <p:regular r:id="rId94"/>
      <p:bold r:id="rId95"/>
      <p:italic r:id="rId96"/>
      <p:boldItalic r:id="rId97"/>
    </p:embeddedFont>
    <p:embeddedFont>
      <p:font typeface="Arial Narrow" panose="020B0606020202030204" pitchFamily="34" charset="0"/>
      <p:regular r:id="rId98"/>
      <p:bold r:id="rId99"/>
      <p:italic r:id="rId100"/>
      <p:boldItalic r:id="rId101"/>
    </p:embeddedFont>
    <p:embeddedFont>
      <p:font typeface="Lombardic Narrow" panose="020B0604020202020204"/>
      <p:regular r:id="rId102"/>
    </p:embeddedFont>
    <p:embeddedFont>
      <p:font typeface="PressWriter Symbols" panose="020B0604020202020204"/>
      <p:regular r:id="rId103"/>
    </p:embeddedFont>
  </p:embeddedFontLst>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950"/>
    <a:srgbClr val="007A37"/>
    <a:srgbClr val="996600"/>
    <a:srgbClr val="1B1B53"/>
    <a:srgbClr val="E61F0A"/>
    <a:srgbClr val="664400"/>
    <a:srgbClr val="DACE84"/>
    <a:srgbClr val="333399"/>
    <a:srgbClr val="DB1D09"/>
    <a:srgbClr val="F74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484" autoAdjust="0"/>
    <p:restoredTop sz="94660"/>
  </p:normalViewPr>
  <p:slideViewPr>
    <p:cSldViewPr>
      <p:cViewPr varScale="1">
        <p:scale>
          <a:sx n="78" d="100"/>
          <a:sy n="78" d="100"/>
        </p:scale>
        <p:origin x="96"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3891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p>
        </p:txBody>
      </p:sp>
      <p:sp>
        <p:nvSpPr>
          <p:cNvPr id="38916" name="Rectangle 4"/>
          <p:cNvSpPr>
            <a:spLocks noGrp="1" noChangeArrowheads="1"/>
          </p:cNvSpPr>
          <p:nvPr>
            <p:ph type="dt" sz="quarter" idx="2"/>
          </p:nvPr>
        </p:nvSpPr>
        <p:spPr>
          <a:xfrm>
            <a:off x="685800" y="6248400"/>
            <a:ext cx="1905000" cy="457200"/>
          </a:xfrm>
        </p:spPr>
        <p:txBody>
          <a:bodyPr/>
          <a:lstStyle>
            <a:lvl1pPr>
              <a:defRPr>
                <a:solidFill>
                  <a:srgbClr val="EAEAEA"/>
                </a:solidFill>
              </a:defRPr>
            </a:lvl1pPr>
          </a:lstStyle>
          <a:p>
            <a:endParaRPr lang="en-US"/>
          </a:p>
        </p:txBody>
      </p:sp>
      <p:sp>
        <p:nvSpPr>
          <p:cNvPr id="38917" name="Rectangle 5"/>
          <p:cNvSpPr>
            <a:spLocks noGrp="1" noChangeArrowheads="1"/>
          </p:cNvSpPr>
          <p:nvPr>
            <p:ph type="ftr" sz="quarter" idx="3"/>
          </p:nvPr>
        </p:nvSpPr>
        <p:spPr>
          <a:xfrm>
            <a:off x="3124200" y="6248400"/>
            <a:ext cx="2895600" cy="457200"/>
          </a:xfrm>
        </p:spPr>
        <p:txBody>
          <a:bodyPr/>
          <a:lstStyle>
            <a:lvl1pPr>
              <a:defRPr>
                <a:solidFill>
                  <a:srgbClr val="EAEAEA"/>
                </a:solidFill>
              </a:defRPr>
            </a:lvl1pPr>
          </a:lstStyle>
          <a:p>
            <a:endParaRPr lang="en-US"/>
          </a:p>
        </p:txBody>
      </p:sp>
      <p:sp>
        <p:nvSpPr>
          <p:cNvPr id="38918" name="Rectangle 6"/>
          <p:cNvSpPr>
            <a:spLocks noGrp="1" noChangeArrowheads="1"/>
          </p:cNvSpPr>
          <p:nvPr>
            <p:ph type="sldNum" sz="quarter" idx="4"/>
          </p:nvPr>
        </p:nvSpPr>
        <p:spPr>
          <a:xfrm>
            <a:off x="6553200" y="6248400"/>
            <a:ext cx="1905000" cy="457200"/>
          </a:xfrm>
        </p:spPr>
        <p:txBody>
          <a:bodyPr/>
          <a:lstStyle>
            <a:lvl1pPr>
              <a:defRPr>
                <a:solidFill>
                  <a:srgbClr val="EAEAEA"/>
                </a:solidFill>
              </a:defRPr>
            </a:lvl1pPr>
          </a:lstStyle>
          <a:p>
            <a:fld id="{6100CC7E-7A05-4364-85CD-35521AF4D7A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610F3-4F76-4CA8-A569-01EDFCC41A7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C3884E-47CA-4C3A-8A31-6C5CE7051FC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533400"/>
            <a:ext cx="762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371600" y="6248400"/>
            <a:ext cx="1676400" cy="457200"/>
          </a:xfrm>
        </p:spPr>
        <p:txBody>
          <a:bodyPr/>
          <a:lstStyle>
            <a:lvl1pPr>
              <a:defRPr/>
            </a:lvl1pPr>
          </a:lstStyle>
          <a:p>
            <a:endParaRPr lang="en-US"/>
          </a:p>
        </p:txBody>
      </p:sp>
      <p:sp>
        <p:nvSpPr>
          <p:cNvPr id="4" name="Footer Placeholder 3"/>
          <p:cNvSpPr>
            <a:spLocks noGrp="1"/>
          </p:cNvSpPr>
          <p:nvPr>
            <p:ph type="ftr" sz="quarter" idx="11"/>
          </p:nvPr>
        </p:nvSpPr>
        <p:spPr>
          <a:xfrm>
            <a:off x="3429000" y="6248400"/>
            <a:ext cx="34290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7239000" y="6248400"/>
            <a:ext cx="1905000" cy="457200"/>
          </a:xfrm>
        </p:spPr>
        <p:txBody>
          <a:bodyPr/>
          <a:lstStyle>
            <a:lvl1pPr>
              <a:defRPr/>
            </a:lvl1pPr>
          </a:lstStyle>
          <a:p>
            <a:fld id="{A1D82C30-621F-45F2-A46A-C6E837606BF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71600" y="6248400"/>
            <a:ext cx="1676400" cy="457200"/>
          </a:xfrm>
        </p:spPr>
        <p:txBody>
          <a:bodyPr/>
          <a:lstStyle>
            <a:lvl1pPr>
              <a:defRPr/>
            </a:lvl1pPr>
          </a:lstStyle>
          <a:p>
            <a:endParaRPr lang="en-US"/>
          </a:p>
        </p:txBody>
      </p:sp>
      <p:sp>
        <p:nvSpPr>
          <p:cNvPr id="8" name="Footer Placeholder 7"/>
          <p:cNvSpPr>
            <a:spLocks noGrp="1"/>
          </p:cNvSpPr>
          <p:nvPr>
            <p:ph type="ftr" sz="quarter" idx="11"/>
          </p:nvPr>
        </p:nvSpPr>
        <p:spPr>
          <a:xfrm>
            <a:off x="3429000" y="6248400"/>
            <a:ext cx="34290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7239000" y="6248400"/>
            <a:ext cx="1905000" cy="457200"/>
          </a:xfrm>
        </p:spPr>
        <p:txBody>
          <a:bodyPr/>
          <a:lstStyle>
            <a:lvl1pPr>
              <a:defRPr/>
            </a:lvl1pPr>
          </a:lstStyle>
          <a:p>
            <a:fld id="{FA0EEEFD-5100-4D05-87A3-A9EBDFE0507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371600" y="6248400"/>
            <a:ext cx="1676400" cy="457200"/>
          </a:xfrm>
        </p:spPr>
        <p:txBody>
          <a:bodyPr/>
          <a:lstStyle>
            <a:lvl1pPr>
              <a:defRPr/>
            </a:lvl1pPr>
          </a:lstStyle>
          <a:p>
            <a:endParaRPr lang="en-US"/>
          </a:p>
        </p:txBody>
      </p:sp>
      <p:sp>
        <p:nvSpPr>
          <p:cNvPr id="7" name="Footer Placeholder 6"/>
          <p:cNvSpPr>
            <a:spLocks noGrp="1"/>
          </p:cNvSpPr>
          <p:nvPr>
            <p:ph type="ftr" sz="quarter" idx="11"/>
          </p:nvPr>
        </p:nvSpPr>
        <p:spPr>
          <a:xfrm>
            <a:off x="3429000" y="6248400"/>
            <a:ext cx="34290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7239000" y="6248400"/>
            <a:ext cx="1905000" cy="457200"/>
          </a:xfrm>
        </p:spPr>
        <p:txBody>
          <a:bodyPr/>
          <a:lstStyle>
            <a:lvl1pPr>
              <a:defRPr/>
            </a:lvl1pPr>
          </a:lstStyle>
          <a:p>
            <a:fld id="{6E9DA2A0-3E60-459E-B9B2-5263FE3391E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8F1041-E993-4756-A9B4-EF4695B231C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C2E9CD-3074-40C7-ACB7-663C55D1ED7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EC92302-6CDE-4B40-866B-4F748D42D57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45B403F-452E-43FD-A4E0-4610ECECD5A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4681578-1EC0-4DB0-A393-992BAE29518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FF3D610-2702-4398-92F8-4FB6B791A70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F895D5-F89F-4BDC-98EA-9C57777FC2F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4C7F1D-D2E8-42EF-9CD2-466A1AF09E5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alphaModFix amt="31000"/>
            <a:lum/>
          </a:blip>
          <a:srcRect/>
          <a:stretch>
            <a:fillRect l="-10000" r="-10000"/>
          </a:stretch>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1371600" y="533400"/>
            <a:ext cx="7543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7891"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p>
        </p:txBody>
      </p:sp>
      <p:sp>
        <p:nvSpPr>
          <p:cNvPr id="37892"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p>
        </p:txBody>
      </p:sp>
      <p:sp>
        <p:nvSpPr>
          <p:cNvPr id="37893"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35CB91A4-E39A-481F-847D-E1AF708B5833}" type="slidenum">
              <a:rPr lang="en-US"/>
              <a:pPr/>
              <a:t>‹#›</a:t>
            </a:fld>
            <a:endParaRPr lang="en-US"/>
          </a:p>
        </p:txBody>
      </p:sp>
      <p:pic>
        <p:nvPicPr>
          <p:cNvPr id="37894" name="Picture 1030" descr="strtegic1"/>
          <p:cNvPicPr>
            <a:picLocks noChangeAspect="1" noChangeArrowheads="1"/>
          </p:cNvPicPr>
          <p:nvPr/>
        </p:nvPicPr>
        <p:blipFill>
          <a:blip r:embed="rId17" cstate="print"/>
          <a:srcRect/>
          <a:stretch>
            <a:fillRect/>
          </a:stretch>
        </p:blipFill>
        <p:spPr bwMode="auto">
          <a:xfrm>
            <a:off x="0" y="0"/>
            <a:ext cx="1219200" cy="6858000"/>
          </a:xfrm>
          <a:prstGeom prst="rect">
            <a:avLst/>
          </a:prstGeom>
          <a:noFill/>
        </p:spPr>
      </p:pic>
      <p:sp>
        <p:nvSpPr>
          <p:cNvPr id="37895" name="Rectangle 1031"/>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6.wav"/><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7.wav"/><Relationship Id="rId1" Type="http://schemas.openxmlformats.org/officeDocument/2006/relationships/slideLayout" Target="../slideLayouts/slideLayout14.xml"/><Relationship Id="rId5" Type="http://schemas.openxmlformats.org/officeDocument/2006/relationships/image" Target="../media/image85.jpeg"/><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8.wav"/><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jpeg"/><Relationship Id="rId1" Type="http://schemas.openxmlformats.org/officeDocument/2006/relationships/slideLayout" Target="../slideLayouts/slideLayout13.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audio" Target="../media/audio9.wav"/><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12.em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www.britishlegion.org.uk/remembrance/how-we-remember/the-story-of-the-poppy/"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slide" Target="slide2.xml"/><Relationship Id="rId4" Type="http://schemas.openxmlformats.org/officeDocument/2006/relationships/slide" Target="slide6.xml"/><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ctrTitle" sz="quarter"/>
          </p:nvPr>
        </p:nvSpPr>
        <p:spPr>
          <a:xfrm>
            <a:off x="228600" y="685800"/>
            <a:ext cx="8686800" cy="4495800"/>
          </a:xfrm>
          <a:effectLst>
            <a:outerShdw dist="35921" dir="2700000" algn="ctr" rotWithShape="0">
              <a:srgbClr val="996600">
                <a:alpha val="50000"/>
              </a:srgbClr>
            </a:outerShdw>
          </a:effectLst>
        </p:spPr>
        <p:txBody>
          <a:bodyPr/>
          <a:lstStyle/>
          <a:p>
            <a:r>
              <a:rPr lang="en-US" sz="9200" dirty="0">
                <a:solidFill>
                  <a:srgbClr val="333399"/>
                </a:solidFill>
                <a:latin typeface="Lombardic Narrow" pitchFamily="2" charset="0"/>
              </a:rPr>
              <a:t>1914-1918:</a:t>
            </a:r>
            <a:r>
              <a:rPr lang="en-US" sz="9200" dirty="0">
                <a:latin typeface="Lombardic Narrow" pitchFamily="2" charset="0"/>
              </a:rPr>
              <a:t/>
            </a:r>
            <a:br>
              <a:rPr lang="en-US" sz="9200" dirty="0">
                <a:latin typeface="Lombardic Narrow" pitchFamily="2" charset="0"/>
              </a:rPr>
            </a:br>
            <a:r>
              <a:rPr lang="en-US" sz="8400" dirty="0">
                <a:latin typeface="Lombardic Narrow" pitchFamily="2" charset="0"/>
              </a:rPr>
              <a:t>The World</a:t>
            </a:r>
            <a:br>
              <a:rPr lang="en-US" sz="8400" dirty="0">
                <a:latin typeface="Lombardic Narrow" pitchFamily="2" charset="0"/>
              </a:rPr>
            </a:br>
            <a:r>
              <a:rPr lang="en-US" sz="8400" dirty="0">
                <a:latin typeface="Lombardic Narrow" pitchFamily="2" charset="0"/>
              </a:rPr>
              <a:t>at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 calcmode="lin" valueType="num">
                                      <p:cBhvr>
                                        <p:cTn id="9" dur="1000" fill="hold"/>
                                        <p:tgtEl>
                                          <p:spTgt spid="36866"/>
                                        </p:tgtEl>
                                        <p:attrNameLst>
                                          <p:attrName>style.rotation</p:attrName>
                                        </p:attrNameLst>
                                      </p:cBhvr>
                                      <p:tavLst>
                                        <p:tav tm="0">
                                          <p:val>
                                            <p:fltVal val="90"/>
                                          </p:val>
                                        </p:tav>
                                        <p:tav tm="100000">
                                          <p:val>
                                            <p:fltVal val="0"/>
                                          </p:val>
                                        </p:tav>
                                      </p:tavLst>
                                    </p:anim>
                                    <p:animEffect transition="in" filter="fade">
                                      <p:cBhvr>
                                        <p:cTn id="10" dur="1000"/>
                                        <p:tgtEl>
                                          <p:spTgt spid="36866"/>
                                        </p:tgtEl>
                                      </p:cBhvr>
                                    </p:animEffect>
                                  </p:childTnLst>
                                  <p:subTnLst>
                                    <p:audio>
                                      <p:cMediaNode>
                                        <p:cTn display="0" masterRel="sameClick">
                                          <p:stCondLst>
                                            <p:cond evt="begin" delay="0">
                                              <p:tn val="5"/>
                                            </p:cond>
                                          </p:stCondLst>
                                          <p:endCondLst>
                                            <p:cond evt="onStopAudio" delay="0">
                                              <p:tgtEl>
                                                <p:sldTgt/>
                                              </p:tgtEl>
                                            </p:cond>
                                          </p:endCondLst>
                                        </p:cTn>
                                        <p:tgtEl>
                                          <p:sndTgt r:embed="rId2" name="mchnguns[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4" name="Text Box 4"/>
          <p:cNvSpPr txBox="1">
            <a:spLocks noChangeArrowheads="1"/>
          </p:cNvSpPr>
          <p:nvPr/>
        </p:nvSpPr>
        <p:spPr bwMode="auto">
          <a:xfrm>
            <a:off x="914400" y="212725"/>
            <a:ext cx="76200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dirty="0">
                <a:solidFill>
                  <a:srgbClr val="996600"/>
                </a:solidFill>
                <a:latin typeface="Comic Sans MS" pitchFamily="66" charset="0"/>
              </a:rPr>
              <a:t>Pan-Slavism:  The Balkans, 1914</a:t>
            </a:r>
          </a:p>
        </p:txBody>
      </p:sp>
      <p:sp>
        <p:nvSpPr>
          <p:cNvPr id="174085" name="Text Box 5"/>
          <p:cNvSpPr txBox="1">
            <a:spLocks noChangeArrowheads="1"/>
          </p:cNvSpPr>
          <p:nvPr/>
        </p:nvSpPr>
        <p:spPr bwMode="auto">
          <a:xfrm>
            <a:off x="5867400" y="2438400"/>
            <a:ext cx="3200400" cy="164465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sz="3400" b="1" dirty="0">
                <a:solidFill>
                  <a:srgbClr val="1B1B53"/>
                </a:solidFill>
                <a:latin typeface="Comic Sans MS" pitchFamily="66" charset="0"/>
              </a:rPr>
              <a:t>The</a:t>
            </a:r>
            <a:br>
              <a:rPr lang="en-US" sz="3400" b="1" dirty="0">
                <a:solidFill>
                  <a:srgbClr val="1B1B53"/>
                </a:solidFill>
                <a:latin typeface="Comic Sans MS" pitchFamily="66" charset="0"/>
              </a:rPr>
            </a:br>
            <a:r>
              <a:rPr lang="en-US" sz="3400" b="1" dirty="0">
                <a:solidFill>
                  <a:srgbClr val="1B1B53"/>
                </a:solidFill>
                <a:latin typeface="Comic Sans MS" pitchFamily="66" charset="0"/>
              </a:rPr>
              <a:t>“Powder Keg”</a:t>
            </a:r>
            <a:br>
              <a:rPr lang="en-US" sz="3400" b="1" dirty="0">
                <a:solidFill>
                  <a:srgbClr val="1B1B53"/>
                </a:solidFill>
                <a:latin typeface="Comic Sans MS" pitchFamily="66" charset="0"/>
              </a:rPr>
            </a:br>
            <a:r>
              <a:rPr lang="en-US" sz="3400" b="1" dirty="0">
                <a:solidFill>
                  <a:srgbClr val="1B1B53"/>
                </a:solidFill>
                <a:latin typeface="Comic Sans MS" pitchFamily="66" charset="0"/>
              </a:rPr>
              <a:t>of Europe</a:t>
            </a:r>
          </a:p>
        </p:txBody>
      </p:sp>
      <p:pic>
        <p:nvPicPr>
          <p:cNvPr id="174087" name="Picture 7" descr="map-Balkans-1914-1"/>
          <p:cNvPicPr>
            <a:picLocks noGrp="1" noChangeAspect="1" noChangeArrowheads="1"/>
          </p:cNvPicPr>
          <p:nvPr>
            <p:ph/>
          </p:nvPr>
        </p:nvPicPr>
        <p:blipFill>
          <a:blip r:embed="rId2" cstate="print">
            <a:lum contrast="6000"/>
          </a:blip>
          <a:srcRect l="1630" t="1428" r="2206" b="1428"/>
          <a:stretch>
            <a:fillRect/>
          </a:stretch>
        </p:blipFill>
        <p:spPr>
          <a:xfrm>
            <a:off x="872142" y="854075"/>
            <a:ext cx="5117496" cy="5898013"/>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74087"/>
                                        </p:tgtEl>
                                        <p:attrNameLst>
                                          <p:attrName>style.visibility</p:attrName>
                                        </p:attrNameLst>
                                      </p:cBhvr>
                                      <p:to>
                                        <p:strVal val="visible"/>
                                      </p:to>
                                    </p:set>
                                    <p:animEffect transition="in" filter="dissolve">
                                      <p:cBhvr>
                                        <p:cTn id="11" dur="500"/>
                                        <p:tgtEl>
                                          <p:spTgt spid="17408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4085"/>
                                        </p:tgtEl>
                                        <p:attrNameLst>
                                          <p:attrName>style.visibility</p:attrName>
                                        </p:attrNameLst>
                                      </p:cBhvr>
                                      <p:to>
                                        <p:strVal val="visible"/>
                                      </p:to>
                                    </p:set>
                                    <p:animEffect transition="in" filter="randombar(horizontal)">
                                      <p:cBhvr>
                                        <p:cTn id="14" dur="500"/>
                                        <p:tgtEl>
                                          <p:spTgt spid="174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P spid="17408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p:cNvSpPr>
            <a:spLocks noGrp="1" noChangeArrowheads="1"/>
          </p:cNvSpPr>
          <p:nvPr>
            <p:ph type="ctrTitle" sz="quarter"/>
          </p:nvPr>
        </p:nvSpPr>
        <p:spPr>
          <a:xfrm>
            <a:off x="2209800" y="762000"/>
            <a:ext cx="4648200" cy="38862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The</a:t>
            </a:r>
            <a:br>
              <a:rPr lang="en-US" sz="9800" dirty="0">
                <a:solidFill>
                  <a:srgbClr val="333399"/>
                </a:solidFill>
                <a:latin typeface="Lombardic Narrow" pitchFamily="2" charset="0"/>
              </a:rPr>
            </a:br>
            <a:r>
              <a:rPr lang="en-US" sz="9800" dirty="0" smtClean="0">
                <a:solidFill>
                  <a:srgbClr val="333399"/>
                </a:solidFill>
                <a:latin typeface="Lombardic Narrow" pitchFamily="2" charset="0"/>
              </a:rPr>
              <a:t>“</a:t>
            </a:r>
            <a:r>
              <a:rPr lang="en-US" sz="9800" dirty="0">
                <a:solidFill>
                  <a:srgbClr val="333399"/>
                </a:solidFill>
                <a:latin typeface="Lombardic Narrow" pitchFamily="2" charset="0"/>
              </a:rPr>
              <a:t>Spark”</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762000" y="212725"/>
            <a:ext cx="7620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Archduke Franz Ferdinand &amp; His Family</a:t>
            </a:r>
          </a:p>
        </p:txBody>
      </p:sp>
      <p:pic>
        <p:nvPicPr>
          <p:cNvPr id="124933" name="Picture 5" descr="Archduke Ferdinand &amp; His Family"/>
          <p:cNvPicPr>
            <a:picLocks noGrp="1" noChangeAspect="1" noChangeArrowheads="1"/>
          </p:cNvPicPr>
          <p:nvPr>
            <p:ph/>
          </p:nvPr>
        </p:nvPicPr>
        <p:blipFill>
          <a:blip r:embed="rId2" cstate="print"/>
          <a:stretch>
            <a:fillRect/>
          </a:stretch>
        </p:blipFill>
        <p:spPr>
          <a:xfrm>
            <a:off x="1828800" y="1613580"/>
            <a:ext cx="5668910" cy="5062202"/>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152400"/>
            <a:ext cx="7543800" cy="762000"/>
          </a:xfrm>
        </p:spPr>
        <p:txBody>
          <a:bodyPr/>
          <a:lstStyle/>
          <a:p>
            <a:r>
              <a:rPr lang="en-US" b="1" dirty="0" smtClean="0">
                <a:latin typeface="Comic Sans MS" panose="030F0702030302020204" pitchFamily="66" charset="0"/>
              </a:rPr>
              <a:t>Assassination</a:t>
            </a:r>
            <a:endParaRPr lang="en-US" b="1" dirty="0">
              <a:latin typeface="Comic Sans MS" panose="030F0702030302020204" pitchFamily="66" charset="0"/>
            </a:endParaRPr>
          </a:p>
        </p:txBody>
      </p:sp>
      <p:sp>
        <p:nvSpPr>
          <p:cNvPr id="11" name="Content Placeholder 10"/>
          <p:cNvSpPr>
            <a:spLocks noGrp="1"/>
          </p:cNvSpPr>
          <p:nvPr>
            <p:ph idx="1"/>
          </p:nvPr>
        </p:nvSpPr>
        <p:spPr>
          <a:xfrm>
            <a:off x="18244" y="381000"/>
            <a:ext cx="9125755" cy="838200"/>
          </a:xfrm>
        </p:spPr>
        <p:txBody>
          <a:bodyPr/>
          <a:lstStyle/>
          <a:p>
            <a:r>
              <a:rPr lang="en-US" sz="2000" b="1" dirty="0" smtClean="0">
                <a:solidFill>
                  <a:srgbClr val="1B1B53"/>
                </a:solidFill>
                <a:effectLst>
                  <a:outerShdw blurRad="38100" dist="38100" dir="2700000" algn="tl">
                    <a:srgbClr val="000000">
                      <a:alpha val="43137"/>
                    </a:srgbClr>
                  </a:outerShdw>
                </a:effectLst>
                <a:latin typeface="Comic Sans MS" panose="030F0702030302020204" pitchFamily="66" charset="0"/>
              </a:rPr>
              <a:t>It is important to realize that assassinations were “common” way of addressing issues of leadership.  This was by no means the first!  Queen Victoria survived 7 attempts</a:t>
            </a:r>
            <a:endParaRPr lang="en-US" sz="2000" b="1" dirty="0">
              <a:solidFill>
                <a:srgbClr val="1B1B53"/>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24355159"/>
              </p:ext>
            </p:extLst>
          </p:nvPr>
        </p:nvGraphicFramePr>
        <p:xfrm>
          <a:off x="76201" y="1524000"/>
          <a:ext cx="9031310" cy="5285010"/>
        </p:xfrm>
        <a:graphic>
          <a:graphicData uri="http://schemas.openxmlformats.org/drawingml/2006/table">
            <a:tbl>
              <a:tblPr>
                <a:effectLst>
                  <a:innerShdw blurRad="63500" dist="50800" dir="13500000">
                    <a:prstClr val="black">
                      <a:alpha val="50000"/>
                    </a:prstClr>
                  </a:innerShdw>
                </a:effectLst>
              </a:tblPr>
              <a:tblGrid>
                <a:gridCol w="2134624">
                  <a:extLst>
                    <a:ext uri="{9D8B030D-6E8A-4147-A177-3AD203B41FA5}">
                      <a16:colId xmlns:a16="http://schemas.microsoft.com/office/drawing/2014/main" val="20000"/>
                    </a:ext>
                  </a:extLst>
                </a:gridCol>
                <a:gridCol w="1425191">
                  <a:extLst>
                    <a:ext uri="{9D8B030D-6E8A-4147-A177-3AD203B41FA5}">
                      <a16:colId xmlns:a16="http://schemas.microsoft.com/office/drawing/2014/main" val="20001"/>
                    </a:ext>
                  </a:extLst>
                </a:gridCol>
                <a:gridCol w="1329145">
                  <a:extLst>
                    <a:ext uri="{9D8B030D-6E8A-4147-A177-3AD203B41FA5}">
                      <a16:colId xmlns:a16="http://schemas.microsoft.com/office/drawing/2014/main" val="20002"/>
                    </a:ext>
                  </a:extLst>
                </a:gridCol>
                <a:gridCol w="1180431">
                  <a:extLst>
                    <a:ext uri="{9D8B030D-6E8A-4147-A177-3AD203B41FA5}">
                      <a16:colId xmlns:a16="http://schemas.microsoft.com/office/drawing/2014/main" val="20003"/>
                    </a:ext>
                  </a:extLst>
                </a:gridCol>
                <a:gridCol w="2961919">
                  <a:extLst>
                    <a:ext uri="{9D8B030D-6E8A-4147-A177-3AD203B41FA5}">
                      <a16:colId xmlns:a16="http://schemas.microsoft.com/office/drawing/2014/main" val="20004"/>
                    </a:ext>
                  </a:extLst>
                </a:gridCol>
              </a:tblGrid>
              <a:tr h="295450">
                <a:tc>
                  <a:txBody>
                    <a:bodyPr/>
                    <a:lstStyle/>
                    <a:p>
                      <a:pPr algn="ctr" fontAlgn="b"/>
                      <a:r>
                        <a:rPr lang="en-US" sz="1700" b="1" i="0" u="none" strike="noStrike" dirty="0" smtClean="0">
                          <a:solidFill>
                            <a:srgbClr val="1B1B53"/>
                          </a:solidFill>
                          <a:effectLst/>
                          <a:latin typeface="Comic Sans MS" panose="030F0702030302020204" pitchFamily="66" charset="0"/>
                        </a:rPr>
                        <a:t>Assassin</a:t>
                      </a:r>
                      <a:endParaRPr lang="en-US" sz="1700" b="1" i="0" u="none" strike="noStrike" dirty="0">
                        <a:solidFill>
                          <a:srgbClr val="1B1B53"/>
                        </a:solidFill>
                        <a:effectLst/>
                        <a:latin typeface="Comic Sans MS" panose="030F0702030302020204" pitchFamily="66" charset="0"/>
                      </a:endParaRP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Victim</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Position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Year</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Cool Stuff</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0"/>
                  </a:ext>
                </a:extLst>
              </a:tr>
              <a:tr h="295450">
                <a:tc>
                  <a:txBody>
                    <a:bodyPr/>
                    <a:lstStyle/>
                    <a:p>
                      <a:pPr algn="ctr" fontAlgn="b"/>
                      <a:r>
                        <a:rPr lang="en-US" sz="1700" b="1" i="0" u="none" strike="noStrike">
                          <a:solidFill>
                            <a:srgbClr val="1B1B53"/>
                          </a:solidFill>
                          <a:effectLst/>
                          <a:latin typeface="Comic Sans MS" panose="030F0702030302020204" pitchFamily="66" charset="0"/>
                        </a:rPr>
                        <a:t>Felice Orsini (Bombs)</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Napoleon III (Survived)</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Emperor</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1858</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blamed Napoleon for failure to </a:t>
                      </a:r>
                      <a:r>
                        <a:rPr lang="en-US" sz="1700" b="1" i="0" u="none" strike="noStrike" dirty="0" smtClean="0">
                          <a:solidFill>
                            <a:srgbClr val="1B1B53"/>
                          </a:solidFill>
                          <a:effectLst/>
                          <a:latin typeface="Comic Sans MS" panose="030F0702030302020204" pitchFamily="66" charset="0"/>
                        </a:rPr>
                        <a:t>help </a:t>
                      </a:r>
                      <a:r>
                        <a:rPr lang="en-US" sz="1700" b="1" i="0" u="none" strike="noStrike" dirty="0">
                          <a:solidFill>
                            <a:srgbClr val="1B1B53"/>
                          </a:solidFill>
                          <a:effectLst/>
                          <a:latin typeface="Comic Sans MS" panose="030F0702030302020204" pitchFamily="66" charset="0"/>
                        </a:rPr>
                        <a:t>unification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1"/>
                  </a:ext>
                </a:extLst>
              </a:tr>
              <a:tr h="295450">
                <a:tc>
                  <a:txBody>
                    <a:bodyPr/>
                    <a:lstStyle/>
                    <a:p>
                      <a:pPr algn="ctr" fontAlgn="b"/>
                      <a:r>
                        <a:rPr lang="en-US" sz="1700" b="1" i="0" u="none" strike="noStrike" dirty="0" smtClean="0">
                          <a:solidFill>
                            <a:srgbClr val="1B1B53"/>
                          </a:solidFill>
                          <a:effectLst/>
                          <a:latin typeface="Comic Sans MS" panose="030F0702030302020204" pitchFamily="66" charset="0"/>
                        </a:rPr>
                        <a:t>John Wilkes </a:t>
                      </a:r>
                      <a:r>
                        <a:rPr lang="en-US" sz="1700" b="1" i="0" u="none" strike="noStrike" dirty="0">
                          <a:solidFill>
                            <a:srgbClr val="1B1B53"/>
                          </a:solidFill>
                          <a:effectLst/>
                          <a:latin typeface="Comic Sans MS" panose="030F0702030302020204" pitchFamily="66" charset="0"/>
                        </a:rPr>
                        <a:t>Booth (Gun)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Lincoln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US President</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1865</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a:solidFill>
                            <a:srgbClr val="1B1B53"/>
                          </a:solidFill>
                          <a:effectLst/>
                          <a:latin typeface="Comic Sans MS" panose="030F0702030302020204" pitchFamily="66" charset="0"/>
                        </a:rPr>
                        <a:t>1st </a:t>
                      </a:r>
                      <a:r>
                        <a:rPr lang="en-US" sz="1700" b="1" i="0" u="none" strike="noStrike" smtClean="0">
                          <a:solidFill>
                            <a:srgbClr val="1B1B53"/>
                          </a:solidFill>
                          <a:effectLst/>
                          <a:latin typeface="Comic Sans MS" panose="030F0702030302020204" pitchFamily="66" charset="0"/>
                        </a:rPr>
                        <a:t>US </a:t>
                      </a:r>
                      <a:r>
                        <a:rPr lang="en-US" sz="1700" b="1" i="0" u="none" strike="noStrike" dirty="0">
                          <a:solidFill>
                            <a:srgbClr val="1B1B53"/>
                          </a:solidFill>
                          <a:effectLst/>
                          <a:latin typeface="Comic Sans MS" panose="030F0702030302020204" pitchFamily="66" charset="0"/>
                        </a:rPr>
                        <a:t>President killed</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2"/>
                  </a:ext>
                </a:extLst>
              </a:tr>
              <a:tr h="295450">
                <a:tc>
                  <a:txBody>
                    <a:bodyPr/>
                    <a:lstStyle/>
                    <a:p>
                      <a:pPr algn="ctr" fontAlgn="b"/>
                      <a:r>
                        <a:rPr lang="en-US" sz="1700" b="1" i="0" u="none" strike="noStrike">
                          <a:solidFill>
                            <a:srgbClr val="1B1B53"/>
                          </a:solidFill>
                          <a:effectLst/>
                          <a:latin typeface="Comic Sans MS" panose="030F0702030302020204" pitchFamily="66" charset="0"/>
                        </a:rPr>
                        <a:t>Giovanni Passannte (Knife)</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Umberto I (survived)</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King Italy</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1878</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fended off attacker with his sword - only wounded</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3"/>
                  </a:ext>
                </a:extLst>
              </a:tr>
              <a:tr h="295450">
                <a:tc>
                  <a:txBody>
                    <a:bodyPr/>
                    <a:lstStyle/>
                    <a:p>
                      <a:pPr algn="ctr" fontAlgn="b"/>
                      <a:r>
                        <a:rPr lang="en-US" sz="1700" b="1" i="0" u="none" strike="noStrike" dirty="0" err="1" smtClean="0">
                          <a:solidFill>
                            <a:srgbClr val="1B1B53"/>
                          </a:solidFill>
                          <a:effectLst/>
                          <a:latin typeface="Comic Sans MS" panose="030F0702030302020204" pitchFamily="66" charset="0"/>
                        </a:rPr>
                        <a:t>Ignacy</a:t>
                      </a:r>
                      <a:r>
                        <a:rPr lang="en-US" sz="1700" b="1" i="0" u="none" strike="noStrike" dirty="0" smtClean="0">
                          <a:solidFill>
                            <a:srgbClr val="1B1B53"/>
                          </a:solidFill>
                          <a:effectLst/>
                          <a:latin typeface="Comic Sans MS" panose="030F0702030302020204" pitchFamily="66" charset="0"/>
                        </a:rPr>
                        <a:t> </a:t>
                      </a:r>
                      <a:r>
                        <a:rPr lang="en-US" sz="1700" b="1" i="0" u="none" strike="noStrike" dirty="0" err="1" smtClean="0">
                          <a:solidFill>
                            <a:srgbClr val="1B1B53"/>
                          </a:solidFill>
                          <a:effectLst/>
                          <a:latin typeface="Comic Sans MS" panose="030F0702030302020204" pitchFamily="66" charset="0"/>
                        </a:rPr>
                        <a:t>Hrynieweicki</a:t>
                      </a:r>
                      <a:r>
                        <a:rPr lang="en-US" sz="1700" b="1" i="0" u="none" strike="noStrike" dirty="0" smtClean="0">
                          <a:solidFill>
                            <a:srgbClr val="1B1B53"/>
                          </a:solidFill>
                          <a:effectLst/>
                          <a:latin typeface="Comic Sans MS" panose="030F0702030302020204" pitchFamily="66" charset="0"/>
                        </a:rPr>
                        <a:t>  </a:t>
                      </a:r>
                      <a:r>
                        <a:rPr lang="en-US" sz="1700" b="1" i="0" u="none" strike="noStrike" dirty="0">
                          <a:solidFill>
                            <a:srgbClr val="1B1B53"/>
                          </a:solidFill>
                          <a:effectLst/>
                          <a:latin typeface="Comic Sans MS" panose="030F0702030302020204" pitchFamily="66" charset="0"/>
                        </a:rPr>
                        <a:t>(Bomb)</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Alexander III</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Tsar</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dirty="0">
                          <a:solidFill>
                            <a:srgbClr val="1B1B53"/>
                          </a:solidFill>
                          <a:effectLst/>
                          <a:latin typeface="Comic Sans MS" panose="030F0702030302020204" pitchFamily="66" charset="0"/>
                        </a:rPr>
                        <a:t>1881</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after several attempts</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4"/>
                  </a:ext>
                </a:extLst>
              </a:tr>
              <a:tr h="295450">
                <a:tc>
                  <a:txBody>
                    <a:bodyPr/>
                    <a:lstStyle/>
                    <a:p>
                      <a:pPr algn="ctr" fontAlgn="b"/>
                      <a:r>
                        <a:rPr lang="en-US" sz="1700" b="1" i="0" u="none" strike="noStrike">
                          <a:solidFill>
                            <a:srgbClr val="1B1B53"/>
                          </a:solidFill>
                          <a:effectLst/>
                          <a:latin typeface="Comic Sans MS" panose="030F0702030302020204" pitchFamily="66" charset="0"/>
                        </a:rPr>
                        <a:t>Tsuda Sanzo (Sabre)</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Nicholas II (Survived)</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Tsar</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1891</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happened in Japan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5"/>
                  </a:ext>
                </a:extLst>
              </a:tr>
              <a:tr h="552099">
                <a:tc>
                  <a:txBody>
                    <a:bodyPr/>
                    <a:lstStyle/>
                    <a:p>
                      <a:pPr algn="ctr" fontAlgn="b"/>
                      <a:r>
                        <a:rPr lang="en-US" sz="1700" b="1" i="0" u="none" strike="noStrike" dirty="0">
                          <a:solidFill>
                            <a:srgbClr val="1B1B53"/>
                          </a:solidFill>
                          <a:effectLst/>
                          <a:latin typeface="Comic Sans MS" panose="030F0702030302020204" pitchFamily="66" charset="0"/>
                        </a:rPr>
                        <a:t>Luigi </a:t>
                      </a:r>
                      <a:r>
                        <a:rPr lang="en-US" sz="1700" b="1" i="0" u="none" strike="noStrike" dirty="0" err="1">
                          <a:solidFill>
                            <a:srgbClr val="1B1B53"/>
                          </a:solidFill>
                          <a:effectLst/>
                          <a:latin typeface="Comic Sans MS" panose="030F0702030302020204" pitchFamily="66" charset="0"/>
                        </a:rPr>
                        <a:t>Lucheni</a:t>
                      </a:r>
                      <a:r>
                        <a:rPr lang="en-US" sz="1700" b="1" i="0" u="none" strike="noStrike" dirty="0">
                          <a:solidFill>
                            <a:srgbClr val="1B1B53"/>
                          </a:solidFill>
                          <a:effectLst/>
                          <a:latin typeface="Comic Sans MS" panose="030F0702030302020204" pitchFamily="66" charset="0"/>
                        </a:rPr>
                        <a:t> </a:t>
                      </a:r>
                      <a:r>
                        <a:rPr lang="en-US" sz="1700" b="1" i="0" u="none" strike="noStrike" dirty="0" smtClean="0">
                          <a:solidFill>
                            <a:srgbClr val="1B1B53"/>
                          </a:solidFill>
                          <a:effectLst/>
                          <a:latin typeface="Comic Sans MS" panose="030F0702030302020204" pitchFamily="66" charset="0"/>
                        </a:rPr>
                        <a:t> (</a:t>
                      </a:r>
                      <a:r>
                        <a:rPr lang="en-US" sz="1700" b="1" i="0" u="none" strike="noStrike" dirty="0">
                          <a:solidFill>
                            <a:srgbClr val="1B1B53"/>
                          </a:solidFill>
                          <a:effectLst/>
                          <a:latin typeface="Comic Sans MS" panose="030F0702030302020204" pitchFamily="66" charset="0"/>
                        </a:rPr>
                        <a:t>knife)</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Elisabeth</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Empress Austria</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1898</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tight corset - didn't know she was hurt until she </a:t>
                      </a:r>
                      <a:r>
                        <a:rPr lang="en-US" sz="1700" b="1" i="0" u="none" strike="noStrike" dirty="0" smtClean="0">
                          <a:solidFill>
                            <a:srgbClr val="1B1B53"/>
                          </a:solidFill>
                          <a:effectLst/>
                          <a:latin typeface="Comic Sans MS" panose="030F0702030302020204" pitchFamily="66" charset="0"/>
                        </a:rPr>
                        <a:t>collapsed </a:t>
                      </a:r>
                      <a:r>
                        <a:rPr lang="en-US" sz="1700" b="1" i="0" u="none" strike="noStrike" dirty="0">
                          <a:solidFill>
                            <a:srgbClr val="1B1B53"/>
                          </a:solidFill>
                          <a:effectLst/>
                          <a:latin typeface="Comic Sans MS" panose="030F0702030302020204" pitchFamily="66" charset="0"/>
                        </a:rPr>
                        <a:t>2 hours later</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6"/>
                  </a:ext>
                </a:extLst>
              </a:tr>
              <a:tr h="552099">
                <a:tc>
                  <a:txBody>
                    <a:bodyPr/>
                    <a:lstStyle/>
                    <a:p>
                      <a:pPr algn="ctr" fontAlgn="b"/>
                      <a:r>
                        <a:rPr lang="en-US" sz="1700" b="1" i="0" u="none" strike="noStrike">
                          <a:solidFill>
                            <a:srgbClr val="1B1B53"/>
                          </a:solidFill>
                          <a:effectLst/>
                          <a:latin typeface="Comic Sans MS" panose="030F0702030302020204" pitchFamily="66" charset="0"/>
                        </a:rPr>
                        <a:t>Gaetano Bresci (Gun)</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Umberto I </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King Italy</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1900</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revenge for rewarding a general who put down a revolt</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7"/>
                  </a:ext>
                </a:extLst>
              </a:tr>
              <a:tr h="552099">
                <a:tc>
                  <a:txBody>
                    <a:bodyPr/>
                    <a:lstStyle/>
                    <a:p>
                      <a:pPr algn="ctr" fontAlgn="b"/>
                      <a:r>
                        <a:rPr lang="en-US" sz="1700" b="1" i="0" u="none" strike="noStrike" dirty="0" err="1">
                          <a:solidFill>
                            <a:srgbClr val="1B1B53"/>
                          </a:solidFill>
                          <a:effectLst/>
                          <a:latin typeface="Comic Sans MS" panose="030F0702030302020204" pitchFamily="66" charset="0"/>
                        </a:rPr>
                        <a:t>Alexandro</a:t>
                      </a:r>
                      <a:r>
                        <a:rPr lang="en-US" sz="1700" b="1" i="0" u="none" strike="noStrike" dirty="0">
                          <a:solidFill>
                            <a:srgbClr val="1B1B53"/>
                          </a:solidFill>
                          <a:effectLst/>
                          <a:latin typeface="Comic Sans MS" panose="030F0702030302020204" pitchFamily="66" charset="0"/>
                        </a:rPr>
                        <a:t> </a:t>
                      </a:r>
                      <a:r>
                        <a:rPr lang="en-US" sz="1700" b="1" i="0" u="none" strike="noStrike" dirty="0" err="1" smtClean="0">
                          <a:solidFill>
                            <a:srgbClr val="1B1B53"/>
                          </a:solidFill>
                          <a:effectLst/>
                          <a:latin typeface="Comic Sans MS" panose="030F0702030302020204" pitchFamily="66" charset="0"/>
                        </a:rPr>
                        <a:t>Schinas</a:t>
                      </a:r>
                      <a:r>
                        <a:rPr lang="en-US" sz="1700" b="1" i="0" u="none" strike="noStrike" dirty="0" smtClean="0">
                          <a:solidFill>
                            <a:srgbClr val="1B1B53"/>
                          </a:solidFill>
                          <a:effectLst/>
                          <a:latin typeface="Comic Sans MS" panose="030F0702030302020204" pitchFamily="66" charset="0"/>
                        </a:rPr>
                        <a:t> (Gun)</a:t>
                      </a:r>
                      <a:endParaRPr lang="en-US" sz="1700" b="1" i="0" u="none" strike="noStrike" dirty="0">
                        <a:solidFill>
                          <a:srgbClr val="1B1B53"/>
                        </a:solidFill>
                        <a:effectLst/>
                        <a:latin typeface="Comic Sans MS" panose="030F0702030302020204" pitchFamily="66" charset="0"/>
                      </a:endParaRP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George I </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King Greece</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b"/>
                      <a:r>
                        <a:rPr lang="en-US" sz="1700" b="1" i="0" u="none" strike="noStrike">
                          <a:solidFill>
                            <a:srgbClr val="1B1B53"/>
                          </a:solidFill>
                          <a:effectLst/>
                          <a:latin typeface="Comic Sans MS" panose="030F0702030302020204" pitchFamily="66" charset="0"/>
                        </a:rPr>
                        <a:t>1913</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fontAlgn="b"/>
                      <a:r>
                        <a:rPr lang="en-US" sz="1700" b="1" i="0" u="none" strike="noStrike" dirty="0">
                          <a:solidFill>
                            <a:srgbClr val="1B1B53"/>
                          </a:solidFill>
                          <a:effectLst/>
                          <a:latin typeface="Comic Sans MS" panose="030F0702030302020204" pitchFamily="66" charset="0"/>
                        </a:rPr>
                        <a:t>he was shot at close range in the back.  No clear political motive</a:t>
                      </a:r>
                    </a:p>
                  </a:txBody>
                  <a:tcPr marL="8380" marR="8380" marT="8380" marB="0" anchor="b">
                    <a:lnL>
                      <a:noFill/>
                    </a:lnL>
                    <a:lnR>
                      <a:noFill/>
                    </a:lnR>
                    <a:lnT>
                      <a:noFill/>
                    </a:lnT>
                    <a:lnB>
                      <a:noFill/>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42478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7620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a:t>
            </a:r>
            <a:r>
              <a:rPr lang="en-US" sz="4000" b="1" dirty="0" err="1" smtClean="0">
                <a:solidFill>
                  <a:srgbClr val="996600"/>
                </a:solidFill>
                <a:latin typeface="Comic Sans MS" pitchFamily="66" charset="0"/>
              </a:rPr>
              <a:t>Assassination:Sarajevo</a:t>
            </a:r>
            <a:endParaRPr lang="en-US" sz="4000" b="1" dirty="0">
              <a:solidFill>
                <a:srgbClr val="996600"/>
              </a:solidFill>
              <a:latin typeface="Comic Sans MS" pitchFamily="66" charset="0"/>
            </a:endParaRPr>
          </a:p>
        </p:txBody>
      </p:sp>
      <p:pic>
        <p:nvPicPr>
          <p:cNvPr id="136197" name="Picture 5" descr="Sarajevo Assassination-sketch"/>
          <p:cNvPicPr>
            <a:picLocks noGrp="1" noChangeAspect="1" noChangeArrowheads="1"/>
          </p:cNvPicPr>
          <p:nvPr>
            <p:ph/>
          </p:nvPr>
        </p:nvPicPr>
        <p:blipFill>
          <a:blip r:embed="rId2" cstate="print">
            <a:lum contrast="6000"/>
          </a:blip>
          <a:stretch>
            <a:fillRect/>
          </a:stretch>
        </p:blipFill>
        <p:spPr>
          <a:xfrm>
            <a:off x="1600200" y="1200150"/>
            <a:ext cx="5762625" cy="5505450"/>
          </a:xfrm>
          <a:noFill/>
          <a:ln w="9525" cap="flat">
            <a:solidFill>
              <a:srgbClr val="664400"/>
            </a:solidFill>
            <a:headEnd w="med" len="med"/>
            <a:tailEnd w="med" len="me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01800" y="1682750"/>
            <a:ext cx="5740400" cy="4305300"/>
          </a:xfrm>
          <a:prstGeom prst="rect">
            <a:avLst/>
          </a:prstGeom>
        </p:spPr>
      </p:pic>
      <p:pic>
        <p:nvPicPr>
          <p:cNvPr id="3" name="Picture 2"/>
          <p:cNvPicPr>
            <a:picLocks noChangeAspect="1"/>
          </p:cNvPicPr>
          <p:nvPr/>
        </p:nvPicPr>
        <p:blipFill>
          <a:blip r:embed="rId4"/>
          <a:stretch>
            <a:fillRect/>
          </a:stretch>
        </p:blipFill>
        <p:spPr>
          <a:xfrm>
            <a:off x="595312" y="914400"/>
            <a:ext cx="7772400" cy="5827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dissolve">
                                      <p:cBhvr>
                                        <p:cTn id="7" dur="500"/>
                                        <p:tgtEl>
                                          <p:spTgt spid="136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371600" y="212725"/>
            <a:ext cx="7620000" cy="793750"/>
          </a:xfrm>
          <a:prstGeom prst="rect">
            <a:avLst/>
          </a:prstGeom>
          <a:noFill/>
          <a:ln w="9525">
            <a:noFill/>
            <a:miter lim="800000"/>
            <a:headEnd/>
            <a:tailEnd/>
          </a:ln>
          <a:effectLst>
            <a:outerShdw dist="35921" dir="2700000" algn="ctr" rotWithShape="0">
              <a:srgbClr val="333399"/>
            </a:outerShdw>
          </a:effectLst>
        </p:spPr>
        <p:txBody>
          <a:bodyPr>
            <a:spAutoFit/>
          </a:bodyPr>
          <a:lstStyle/>
          <a:p>
            <a:pPr>
              <a:spcBef>
                <a:spcPct val="50000"/>
              </a:spcBef>
            </a:pPr>
            <a:r>
              <a:rPr lang="en-US" sz="4600" b="1">
                <a:solidFill>
                  <a:srgbClr val="996600"/>
                </a:solidFill>
                <a:latin typeface="Comic Sans MS" pitchFamily="66" charset="0"/>
              </a:rPr>
              <a:t>    The Assassin:</a:t>
            </a:r>
            <a:endParaRPr lang="en-US" sz="4600" b="1">
              <a:solidFill>
                <a:srgbClr val="1B1B53"/>
              </a:solidFill>
              <a:latin typeface="Comic Sans MS" pitchFamily="66" charset="0"/>
            </a:endParaRPr>
          </a:p>
        </p:txBody>
      </p:sp>
      <p:pic>
        <p:nvPicPr>
          <p:cNvPr id="134149" name="Picture 5" descr="Assassination-Princips Caught"/>
          <p:cNvPicPr>
            <a:picLocks noGrp="1" noChangeAspect="1" noChangeArrowheads="1"/>
          </p:cNvPicPr>
          <p:nvPr>
            <p:ph sz="half" idx="1"/>
          </p:nvPr>
        </p:nvPicPr>
        <p:blipFill>
          <a:blip r:embed="rId2" cstate="print">
            <a:lum bright="6000" contrast="6000"/>
          </a:blip>
          <a:srcRect l="4384" t="4109" r="2443" b="10959"/>
          <a:stretch>
            <a:fillRect/>
          </a:stretch>
        </p:blipFill>
        <p:spPr>
          <a:xfrm>
            <a:off x="305020" y="1584325"/>
            <a:ext cx="5257579" cy="4206875"/>
          </a:xfrm>
          <a:noFill/>
          <a:ln w="9525" cap="flat">
            <a:solidFill>
              <a:srgbClr val="664400"/>
            </a:solidFill>
            <a:headEnd w="med" len="med"/>
            <a:tailEnd w="med" len="med"/>
          </a:ln>
        </p:spPr>
      </p:pic>
      <p:pic>
        <p:nvPicPr>
          <p:cNvPr id="134151" name="Picture 7" descr="Gavrilo Princip"/>
          <p:cNvPicPr>
            <a:picLocks noGrp="1" noChangeAspect="1" noChangeArrowheads="1"/>
          </p:cNvPicPr>
          <p:nvPr>
            <p:ph sz="half" idx="2"/>
          </p:nvPr>
        </p:nvPicPr>
        <p:blipFill>
          <a:blip r:embed="rId3" cstate="print">
            <a:lum contrast="6000"/>
          </a:blip>
          <a:stretch>
            <a:fillRect/>
          </a:stretch>
        </p:blipFill>
        <p:spPr>
          <a:xfrm>
            <a:off x="5753100" y="2700337"/>
            <a:ext cx="2743200" cy="2676525"/>
          </a:xfrm>
          <a:noFill/>
          <a:ln w="9525" cap="flat">
            <a:solidFill>
              <a:srgbClr val="664400"/>
            </a:solidFill>
            <a:headEnd w="med" len="med"/>
            <a:tailEnd w="med" len="med"/>
          </a:ln>
        </p:spPr>
      </p:pic>
      <p:sp>
        <p:nvSpPr>
          <p:cNvPr id="134154" name="Line 10"/>
          <p:cNvSpPr>
            <a:spLocks noChangeShapeType="1"/>
          </p:cNvSpPr>
          <p:nvPr/>
        </p:nvSpPr>
        <p:spPr bwMode="auto">
          <a:xfrm flipH="1" flipV="1">
            <a:off x="4724400" y="3276600"/>
            <a:ext cx="1524000" cy="838200"/>
          </a:xfrm>
          <a:prstGeom prst="line">
            <a:avLst/>
          </a:prstGeom>
          <a:noFill/>
          <a:ln w="38100" cap="sq">
            <a:solidFill>
              <a:srgbClr val="E61F0A"/>
            </a:solidFill>
            <a:round/>
            <a:headEnd type="none" w="sm" len="sm"/>
            <a:tailEnd type="triangle" w="sm" len="sm"/>
          </a:ln>
          <a:effectLst/>
        </p:spPr>
        <p:txBody>
          <a:bodyPr wrap="none"/>
          <a:lstStyle/>
          <a:p>
            <a:endParaRPr lang="en-US"/>
          </a:p>
        </p:txBody>
      </p:sp>
      <p:sp>
        <p:nvSpPr>
          <p:cNvPr id="134155" name="Rectangle 11"/>
          <p:cNvSpPr>
            <a:spLocks noChangeArrowheads="1"/>
          </p:cNvSpPr>
          <p:nvPr/>
        </p:nvSpPr>
        <p:spPr bwMode="auto">
          <a:xfrm>
            <a:off x="6477000" y="1143000"/>
            <a:ext cx="1933575" cy="137160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wrap="none">
            <a:spAutoFit/>
          </a:bodyPr>
          <a:lstStyle/>
          <a:p>
            <a:r>
              <a:rPr lang="en-US" sz="4200" b="1" dirty="0" err="1">
                <a:solidFill>
                  <a:srgbClr val="1B1B53"/>
                </a:solidFill>
                <a:latin typeface="Comic Sans MS" pitchFamily="66" charset="0"/>
              </a:rPr>
              <a:t>Gavrilo</a:t>
            </a:r>
            <a:r>
              <a:rPr lang="en-US" sz="4200" b="1" dirty="0">
                <a:solidFill>
                  <a:srgbClr val="1B1B53"/>
                </a:solidFill>
                <a:latin typeface="Comic Sans MS" pitchFamily="66" charset="0"/>
              </a:rPr>
              <a:t/>
            </a:r>
            <a:br>
              <a:rPr lang="en-US" sz="4200" b="1" dirty="0">
                <a:solidFill>
                  <a:srgbClr val="1B1B53"/>
                </a:solidFill>
                <a:latin typeface="Comic Sans MS" pitchFamily="66" charset="0"/>
              </a:rPr>
            </a:br>
            <a:r>
              <a:rPr lang="en-US" sz="4200" b="1" dirty="0" err="1">
                <a:solidFill>
                  <a:srgbClr val="1B1B53"/>
                </a:solidFill>
                <a:latin typeface="Comic Sans MS" pitchFamily="66" charset="0"/>
              </a:rPr>
              <a:t>Princip</a:t>
            </a:r>
            <a:endParaRPr lang="en-US" sz="4200" b="1" dirty="0">
              <a:solidFill>
                <a:srgbClr val="1B1B53"/>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2000"/>
                                        <p:tgtEl>
                                          <p:spTgt spid="1341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iterate type="lt">
                                    <p:tmPct val="0"/>
                                  </p:iterate>
                                  <p:childTnLst>
                                    <p:set>
                                      <p:cBhvr>
                                        <p:cTn id="11" dur="1" fill="hold">
                                          <p:stCondLst>
                                            <p:cond delay="0"/>
                                          </p:stCondLst>
                                        </p:cTn>
                                        <p:tgtEl>
                                          <p:spTgt spid="134155">
                                            <p:txEl>
                                              <p:pRg st="0" end="0"/>
                                            </p:txEl>
                                          </p:spTgt>
                                        </p:tgtEl>
                                        <p:attrNameLst>
                                          <p:attrName>style.visibility</p:attrName>
                                        </p:attrNameLst>
                                      </p:cBhvr>
                                      <p:to>
                                        <p:strVal val="visible"/>
                                      </p:to>
                                    </p:set>
                                    <p:animEffect transition="in" filter="circle(in)">
                                      <p:cBhvr>
                                        <p:cTn id="12" dur="2000"/>
                                        <p:tgtEl>
                                          <p:spTgt spid="134155">
                                            <p:txEl>
                                              <p:pRg st="0" end="0"/>
                                            </p:txEl>
                                          </p:spTgt>
                                        </p:tgtEl>
                                      </p:cBhvr>
                                    </p:animEffect>
                                  </p:childTnLst>
                                </p:cTn>
                              </p:par>
                            </p:childTnLst>
                          </p:cTn>
                        </p:par>
                        <p:par>
                          <p:cTn id="13" fill="hold">
                            <p:stCondLst>
                              <p:cond delay="2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34155">
                                            <p:txEl>
                                              <p:pRg st="0" end="0"/>
                                            </p:txEl>
                                          </p:spTgt>
                                        </p:tgtEl>
                                        <p:attrNameLst>
                                          <p:attrName>style.visibility</p:attrName>
                                        </p:attrNameLst>
                                      </p:cBhvr>
                                      <p:to>
                                        <p:strVal val="visible"/>
                                      </p:to>
                                    </p:set>
                                    <p:anim calcmode="lin" valueType="num">
                                      <p:cBhvr>
                                        <p:cTn id="16" dur="500" fill="hold"/>
                                        <p:tgtEl>
                                          <p:spTgt spid="13415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4155">
                                            <p:txEl>
                                              <p:pRg st="0" end="0"/>
                                            </p:txEl>
                                          </p:spTgt>
                                        </p:tgtEl>
                                        <p:attrNameLst>
                                          <p:attrName>ppt_h</p:attrName>
                                        </p:attrNameLst>
                                      </p:cBhvr>
                                      <p:tavLst>
                                        <p:tav tm="0">
                                          <p:val>
                                            <p:fltVal val="0"/>
                                          </p:val>
                                        </p:tav>
                                        <p:tav tm="100000">
                                          <p:val>
                                            <p:strVal val="#ppt_h"/>
                                          </p:val>
                                        </p:tav>
                                      </p:tavLst>
                                    </p:anim>
                                    <p:anim calcmode="lin" valueType="num">
                                      <p:cBhvr>
                                        <p:cTn id="18" dur="500" fill="hold"/>
                                        <p:tgtEl>
                                          <p:spTgt spid="134155">
                                            <p:txEl>
                                              <p:pRg st="0" end="0"/>
                                            </p:txEl>
                                          </p:spTgt>
                                        </p:tgtEl>
                                        <p:attrNameLst>
                                          <p:attrName>style.rotation</p:attrName>
                                        </p:attrNameLst>
                                      </p:cBhvr>
                                      <p:tavLst>
                                        <p:tav tm="0">
                                          <p:val>
                                            <p:fltVal val="90"/>
                                          </p:val>
                                        </p:tav>
                                        <p:tav tm="100000">
                                          <p:val>
                                            <p:fltVal val="0"/>
                                          </p:val>
                                        </p:tav>
                                      </p:tavLst>
                                    </p:anim>
                                    <p:animEffect transition="in" filter="fade">
                                      <p:cBhvr>
                                        <p:cTn id="19" dur="500"/>
                                        <p:tgtEl>
                                          <p:spTgt spid="134155">
                                            <p:txEl>
                                              <p:pRg st="0" end="0"/>
                                            </p:txEl>
                                          </p:spTgt>
                                        </p:tgtEl>
                                      </p:cBhvr>
                                    </p:animEffect>
                                  </p:childTnLst>
                                </p:cTn>
                              </p:par>
                            </p:childTnLst>
                          </p:cTn>
                        </p:par>
                        <p:par>
                          <p:cTn id="20" fill="hold">
                            <p:stCondLst>
                              <p:cond delay="2825"/>
                            </p:stCondLst>
                            <p:childTnLst>
                              <p:par>
                                <p:cTn id="21" presetID="9" presetClass="entr" presetSubtype="0" fill="hold" nodeType="afterEffect">
                                  <p:stCondLst>
                                    <p:cond delay="0"/>
                                  </p:stCondLst>
                                  <p:childTnLst>
                                    <p:set>
                                      <p:cBhvr>
                                        <p:cTn id="22" dur="1" fill="hold">
                                          <p:stCondLst>
                                            <p:cond delay="0"/>
                                          </p:stCondLst>
                                        </p:cTn>
                                        <p:tgtEl>
                                          <p:spTgt spid="134151"/>
                                        </p:tgtEl>
                                        <p:attrNameLst>
                                          <p:attrName>style.visibility</p:attrName>
                                        </p:attrNameLst>
                                      </p:cBhvr>
                                      <p:to>
                                        <p:strVal val="visible"/>
                                      </p:to>
                                    </p:set>
                                    <p:animEffect transition="in" filter="dissolve">
                                      <p:cBhvr>
                                        <p:cTn id="23" dur="2000"/>
                                        <p:tgtEl>
                                          <p:spTgt spid="13415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4154"/>
                                        </p:tgtEl>
                                        <p:attrNameLst>
                                          <p:attrName>style.visibility</p:attrName>
                                        </p:attrNameLst>
                                      </p:cBhvr>
                                      <p:to>
                                        <p:strVal val="visible"/>
                                      </p:to>
                                    </p:set>
                                    <p:animEffect transition="in" filter="dissolve">
                                      <p:cBhvr>
                                        <p:cTn id="26" dur="2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P spid="13415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914400" y="2889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Who’s To Blame?</a:t>
            </a:r>
          </a:p>
        </p:txBody>
      </p:sp>
      <p:sp>
        <p:nvSpPr>
          <p:cNvPr id="2" name="Content Placeholder 1"/>
          <p:cNvSpPr>
            <a:spLocks noGrp="1"/>
          </p:cNvSpPr>
          <p:nvPr>
            <p:ph/>
          </p:nvPr>
        </p:nvSpPr>
        <p:spPr/>
        <p:txBody>
          <a:bodyPr/>
          <a:lstStyle/>
          <a:p>
            <a:endParaRPr lang="en-US"/>
          </a:p>
        </p:txBody>
      </p:sp>
      <p:pic>
        <p:nvPicPr>
          <p:cNvPr id="3" name="Picture 2"/>
          <p:cNvPicPr>
            <a:picLocks noChangeAspect="1"/>
          </p:cNvPicPr>
          <p:nvPr/>
        </p:nvPicPr>
        <p:blipFill>
          <a:blip r:embed="rId2"/>
          <a:stretch>
            <a:fillRect/>
          </a:stretch>
        </p:blipFill>
        <p:spPr>
          <a:xfrm>
            <a:off x="723900" y="1133474"/>
            <a:ext cx="7505700" cy="519791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The Schlieffen Plan</a:t>
            </a:r>
          </a:p>
        </p:txBody>
      </p:sp>
      <p:pic>
        <p:nvPicPr>
          <p:cNvPr id="101379" name="Picture 3" descr="map-Schlieffen Plan"/>
          <p:cNvPicPr>
            <a:picLocks noGrp="1" noChangeAspect="1" noChangeArrowheads="1"/>
          </p:cNvPicPr>
          <p:nvPr>
            <p:ph/>
          </p:nvPr>
        </p:nvPicPr>
        <p:blipFill>
          <a:blip r:embed="rId2" cstate="print">
            <a:lum bright="-6000" contrast="6000"/>
          </a:blip>
          <a:stretch>
            <a:fillRect/>
          </a:stretch>
        </p:blipFill>
        <p:spPr>
          <a:xfrm>
            <a:off x="2362200" y="1066800"/>
            <a:ext cx="4494779" cy="55626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dissolve">
                                      <p:cBhvr>
                                        <p:cTn id="7"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990600" y="3516086"/>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Mobilization</a:t>
            </a:r>
          </a:p>
        </p:txBody>
      </p:sp>
      <p:sp>
        <p:nvSpPr>
          <p:cNvPr id="86024" name="Rectangle 8"/>
          <p:cNvSpPr>
            <a:spLocks noChangeArrowheads="1"/>
          </p:cNvSpPr>
          <p:nvPr/>
        </p:nvSpPr>
        <p:spPr bwMode="auto">
          <a:xfrm>
            <a:off x="304800" y="4343400"/>
            <a:ext cx="4648200" cy="19812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spcBef>
                <a:spcPct val="20000"/>
              </a:spcBef>
              <a:buClr>
                <a:schemeClr val="tx2"/>
              </a:buClr>
              <a:buFont typeface="Wingdings" pitchFamily="2" charset="2"/>
              <a:buChar char="w"/>
            </a:pPr>
            <a:r>
              <a:rPr lang="en-US" sz="3200" b="1" dirty="0">
                <a:solidFill>
                  <a:srgbClr val="1B1B53"/>
                </a:solidFill>
                <a:effectLst>
                  <a:outerShdw blurRad="38100" dist="38100" dir="2700000" algn="tl">
                    <a:srgbClr val="000000"/>
                  </a:outerShdw>
                </a:effectLst>
                <a:latin typeface="Comic Sans MS" pitchFamily="66" charset="0"/>
              </a:rPr>
              <a:t>Home by Christmas!</a:t>
            </a:r>
          </a:p>
          <a:p>
            <a:pPr marL="342900" indent="-342900">
              <a:spcBef>
                <a:spcPct val="20000"/>
              </a:spcBef>
              <a:buClr>
                <a:schemeClr val="tx2"/>
              </a:buClr>
              <a:buFont typeface="Wingdings" pitchFamily="2" charset="2"/>
              <a:buChar char="w"/>
            </a:pPr>
            <a:r>
              <a:rPr lang="en-US" sz="3200" b="1" dirty="0">
                <a:solidFill>
                  <a:srgbClr val="1B1B53"/>
                </a:solidFill>
                <a:effectLst>
                  <a:outerShdw blurRad="38100" dist="38100" dir="2700000" algn="tl">
                    <a:srgbClr val="000000"/>
                  </a:outerShdw>
                </a:effectLst>
                <a:latin typeface="Comic Sans MS" pitchFamily="66" charset="0"/>
              </a:rPr>
              <a:t>No major </a:t>
            </a:r>
            <a:r>
              <a:rPr lang="en-US" sz="3200" b="1" dirty="0" smtClean="0">
                <a:solidFill>
                  <a:srgbClr val="1B1B53"/>
                </a:solidFill>
                <a:effectLst>
                  <a:outerShdw blurRad="38100" dist="38100" dir="2700000" algn="tl">
                    <a:srgbClr val="000000"/>
                  </a:outerShdw>
                </a:effectLst>
                <a:latin typeface="Comic Sans MS" pitchFamily="66" charset="0"/>
              </a:rPr>
              <a:t>war in </a:t>
            </a:r>
            <a:r>
              <a:rPr lang="en-US" sz="3200" b="1" dirty="0">
                <a:solidFill>
                  <a:srgbClr val="1B1B53"/>
                </a:solidFill>
                <a:effectLst>
                  <a:outerShdw blurRad="38100" dist="38100" dir="2700000" algn="tl">
                    <a:srgbClr val="000000"/>
                  </a:outerShdw>
                </a:effectLst>
                <a:latin typeface="Comic Sans MS" pitchFamily="66" charset="0"/>
              </a:rPr>
              <a:t>50 years!</a:t>
            </a:r>
          </a:p>
          <a:p>
            <a:pPr marL="342900" indent="-342900">
              <a:spcBef>
                <a:spcPct val="20000"/>
              </a:spcBef>
              <a:buClr>
                <a:schemeClr val="tx2"/>
              </a:buClr>
              <a:buFont typeface="Wingdings" pitchFamily="2" charset="2"/>
              <a:buChar char="w"/>
            </a:pPr>
            <a:r>
              <a:rPr lang="en-US" sz="3200" b="1" dirty="0">
                <a:solidFill>
                  <a:srgbClr val="1B1B53"/>
                </a:solidFill>
                <a:effectLst>
                  <a:outerShdw blurRad="38100" dist="38100" dir="2700000" algn="tl">
                    <a:srgbClr val="000000"/>
                  </a:outerShdw>
                </a:effectLst>
                <a:latin typeface="Comic Sans MS" pitchFamily="66" charset="0"/>
              </a:rPr>
              <a:t>Nationalism!</a:t>
            </a:r>
          </a:p>
        </p:txBody>
      </p:sp>
      <p:pic>
        <p:nvPicPr>
          <p:cNvPr id="86025" name="Picture 9" descr="Full soldier's kit"/>
          <p:cNvPicPr>
            <a:picLocks noGrp="1" noChangeAspect="1" noChangeArrowheads="1"/>
          </p:cNvPicPr>
          <p:nvPr>
            <p:ph/>
          </p:nvPr>
        </p:nvPicPr>
        <p:blipFill>
          <a:blip r:embed="rId3" cstate="print">
            <a:lum bright="-6000" contrast="12000"/>
          </a:blip>
          <a:srcRect/>
          <a:stretch>
            <a:fillRect/>
          </a:stretch>
        </p:blipFill>
        <p:spPr>
          <a:xfrm>
            <a:off x="5867400" y="3657600"/>
            <a:ext cx="2722584" cy="2994690"/>
          </a:xfrm>
          <a:noFill/>
          <a:ln w="9525" cap="flat">
            <a:solidFill>
              <a:srgbClr val="664400"/>
            </a:solidFill>
            <a:headEnd w="med" len="med"/>
            <a:tailEnd w="med" len="med"/>
          </a:ln>
        </p:spPr>
      </p:pic>
      <p:sp>
        <p:nvSpPr>
          <p:cNvPr id="2" name="TextBox 1"/>
          <p:cNvSpPr txBox="1"/>
          <p:nvPr/>
        </p:nvSpPr>
        <p:spPr>
          <a:xfrm>
            <a:off x="152400" y="257575"/>
            <a:ext cx="8077200" cy="4154984"/>
          </a:xfrm>
          <a:prstGeom prst="rect">
            <a:avLst/>
          </a:prstGeom>
          <a:noFill/>
        </p:spPr>
        <p:txBody>
          <a:bodyPr wrap="square" rtlCol="0">
            <a:spAutoFit/>
          </a:bodyPr>
          <a:lstStyle/>
          <a:p>
            <a:r>
              <a:rPr lang="en-US" b="1" dirty="0" smtClean="0">
                <a:solidFill>
                  <a:srgbClr val="1B1B53"/>
                </a:solidFill>
                <a:effectLst>
                  <a:outerShdw blurRad="38100" dist="38100" dir="2700000" algn="tl">
                    <a:srgbClr val="000000"/>
                  </a:outerShdw>
                </a:effectLst>
                <a:latin typeface="Comic Sans MS" pitchFamily="66" charset="0"/>
              </a:rPr>
              <a:t>Timeline…</a:t>
            </a:r>
          </a:p>
          <a:p>
            <a:r>
              <a:rPr lang="en-US" b="1" dirty="0">
                <a:solidFill>
                  <a:srgbClr val="1B1B53"/>
                </a:solidFill>
                <a:effectLst>
                  <a:outerShdw blurRad="38100" dist="38100" dir="2700000" algn="tl">
                    <a:srgbClr val="000000">
                      <a:alpha val="43137"/>
                    </a:srgbClr>
                  </a:outerShdw>
                </a:effectLst>
                <a:latin typeface="Comic Sans MS" pitchFamily="66" charset="0"/>
              </a:rPr>
              <a:t>July 28 1914 Austria declares war.</a:t>
            </a:r>
          </a:p>
          <a:p>
            <a:r>
              <a:rPr lang="en-US" b="1" dirty="0">
                <a:solidFill>
                  <a:srgbClr val="1B1B53"/>
                </a:solidFill>
                <a:effectLst>
                  <a:outerShdw blurRad="38100" dist="38100" dir="2700000" algn="tl">
                    <a:srgbClr val="000000">
                      <a:alpha val="43137"/>
                    </a:srgbClr>
                  </a:outerShdw>
                </a:effectLst>
                <a:latin typeface="Comic Sans MS" pitchFamily="66" charset="0"/>
              </a:rPr>
              <a:t>Serbia turns to Russia who </a:t>
            </a:r>
            <a:r>
              <a:rPr lang="en-US" b="1" i="1" dirty="0">
                <a:solidFill>
                  <a:srgbClr val="1B1B53"/>
                </a:solidFill>
                <a:effectLst>
                  <a:outerShdw blurRad="38100" dist="38100" dir="2700000" algn="tl">
                    <a:srgbClr val="000000">
                      <a:alpha val="43137"/>
                    </a:srgbClr>
                  </a:outerShdw>
                </a:effectLst>
                <a:latin typeface="Comic Sans MS" pitchFamily="66" charset="0"/>
              </a:rPr>
              <a:t>mobilizes </a:t>
            </a:r>
            <a:r>
              <a:rPr lang="en-US" b="1" dirty="0">
                <a:solidFill>
                  <a:srgbClr val="1B1B53"/>
                </a:solidFill>
                <a:effectLst>
                  <a:outerShdw blurRad="38100" dist="38100" dir="2700000" algn="tl">
                    <a:srgbClr val="000000">
                      <a:alpha val="43137"/>
                    </a:srgbClr>
                  </a:outerShdw>
                </a:effectLst>
                <a:latin typeface="Comic Sans MS" pitchFamily="66" charset="0"/>
              </a:rPr>
              <a:t>troops along German border</a:t>
            </a:r>
          </a:p>
          <a:p>
            <a:r>
              <a:rPr lang="en-US" b="1" dirty="0">
                <a:solidFill>
                  <a:srgbClr val="1B1B53"/>
                </a:solidFill>
                <a:effectLst>
                  <a:outerShdw blurRad="38100" dist="38100" dir="2700000" algn="tl">
                    <a:srgbClr val="000000">
                      <a:alpha val="43137"/>
                    </a:srgbClr>
                  </a:outerShdw>
                </a:effectLst>
                <a:latin typeface="Comic Sans MS" pitchFamily="66" charset="0"/>
              </a:rPr>
              <a:t>August 1</a:t>
            </a:r>
            <a:r>
              <a:rPr lang="en-US" b="1" baseline="30000" dirty="0">
                <a:solidFill>
                  <a:srgbClr val="1B1B53"/>
                </a:solidFill>
                <a:effectLst>
                  <a:outerShdw blurRad="38100" dist="38100" dir="2700000" algn="tl">
                    <a:srgbClr val="000000">
                      <a:alpha val="43137"/>
                    </a:srgbClr>
                  </a:outerShdw>
                </a:effectLst>
                <a:latin typeface="Comic Sans MS" pitchFamily="66" charset="0"/>
              </a:rPr>
              <a:t>st</a:t>
            </a:r>
            <a:r>
              <a:rPr lang="en-US" b="1" dirty="0">
                <a:solidFill>
                  <a:srgbClr val="1B1B53"/>
                </a:solidFill>
                <a:effectLst>
                  <a:outerShdw blurRad="38100" dist="38100" dir="2700000" algn="tl">
                    <a:srgbClr val="000000">
                      <a:alpha val="43137"/>
                    </a:srgbClr>
                  </a:outerShdw>
                </a:effectLst>
                <a:latin typeface="Comic Sans MS" pitchFamily="66" charset="0"/>
              </a:rPr>
              <a:t> Germany declares war on Russia and next day on France (implement Schlieffen Plan)</a:t>
            </a:r>
          </a:p>
          <a:p>
            <a:r>
              <a:rPr lang="en-US" b="1" dirty="0">
                <a:solidFill>
                  <a:srgbClr val="1B1B53"/>
                </a:solidFill>
                <a:effectLst>
                  <a:outerShdw blurRad="38100" dist="38100" dir="2700000" algn="tl">
                    <a:srgbClr val="000000">
                      <a:alpha val="43137"/>
                    </a:srgbClr>
                  </a:outerShdw>
                </a:effectLst>
                <a:latin typeface="Comic Sans MS" pitchFamily="66" charset="0"/>
              </a:rPr>
              <a:t>To invade France Germany goes thru Belgium (violates neutrality).</a:t>
            </a:r>
          </a:p>
          <a:p>
            <a:r>
              <a:rPr lang="en-US" b="1" dirty="0">
                <a:solidFill>
                  <a:srgbClr val="1B1B53"/>
                </a:solidFill>
                <a:effectLst>
                  <a:outerShdw blurRad="38100" dist="38100" dir="2700000" algn="tl">
                    <a:srgbClr val="000000">
                      <a:alpha val="43137"/>
                    </a:srgbClr>
                  </a:outerShdw>
                </a:effectLst>
                <a:latin typeface="Comic Sans MS" pitchFamily="66" charset="0"/>
              </a:rPr>
              <a:t>August 4</a:t>
            </a:r>
            <a:r>
              <a:rPr lang="en-US" b="1" baseline="30000" dirty="0">
                <a:solidFill>
                  <a:srgbClr val="1B1B53"/>
                </a:solidFill>
                <a:effectLst>
                  <a:outerShdw blurRad="38100" dist="38100" dir="2700000" algn="tl">
                    <a:srgbClr val="000000">
                      <a:alpha val="43137"/>
                    </a:srgbClr>
                  </a:outerShdw>
                </a:effectLst>
                <a:latin typeface="Comic Sans MS" pitchFamily="66" charset="0"/>
              </a:rPr>
              <a:t>th</a:t>
            </a:r>
            <a:r>
              <a:rPr lang="en-US" b="1" dirty="0">
                <a:solidFill>
                  <a:srgbClr val="1B1B53"/>
                </a:solidFill>
                <a:effectLst>
                  <a:outerShdw blurRad="38100" dist="38100" dir="2700000" algn="tl">
                    <a:srgbClr val="000000">
                      <a:alpha val="43137"/>
                    </a:srgbClr>
                  </a:outerShdw>
                </a:effectLst>
                <a:latin typeface="Comic Sans MS" pitchFamily="66" charset="0"/>
              </a:rPr>
              <a:t> Britain declares war on Germany</a:t>
            </a:r>
          </a:p>
          <a:p>
            <a:endParaRPr lang="en-US" b="1" dirty="0" smtClean="0">
              <a:solidFill>
                <a:srgbClr val="1B1B53"/>
              </a:solidFill>
              <a:effectLst>
                <a:outerShdw blurRad="38100" dist="38100" dir="2700000" algn="tl">
                  <a:srgbClr val="000000"/>
                </a:outerShdw>
              </a:effectLst>
              <a:latin typeface="Comic Sans MS" pitchFamily="66" charset="0"/>
            </a:endParaRPr>
          </a:p>
          <a:p>
            <a:endParaRPr lang="en-US" dirty="0"/>
          </a:p>
        </p:txBody>
      </p:sp>
    </p:spTree>
    <p:extLst>
      <p:ext uri="{BB962C8B-B14F-4D97-AF65-F5344CB8AC3E}">
        <p14:creationId xmlns:p14="http://schemas.microsoft.com/office/powerpoint/2010/main" val="3469554728"/>
      </p:ext>
    </p:extLst>
  </p:cSld>
  <p:clrMapOvr>
    <a:masterClrMapping/>
  </p:clrMapOvr>
  <p:transition>
    <p:sndAc>
      <p:stSnd loop="1">
        <p:snd r:embed="rId2" name="It's a Long Way to Tipperary.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6018"/>
                                        </p:tgtEl>
                                        <p:attrNameLst>
                                          <p:attrName>style.visibility</p:attrName>
                                        </p:attrNameLst>
                                      </p:cBhvr>
                                      <p:to>
                                        <p:strVal val="visible"/>
                                      </p:to>
                                    </p:set>
                                  </p:childTnLst>
                                </p:cTn>
                              </p:par>
                              <p:par>
                                <p:cTn id="37" presetID="3" presetClass="entr" presetSubtype="10" fill="hold" grpId="0" nodeType="withEffect">
                                  <p:stCondLst>
                                    <p:cond delay="1000"/>
                                  </p:stCondLst>
                                  <p:iterate type="lt">
                                    <p:tmPct val="17000"/>
                                  </p:iterate>
                                  <p:childTnLst>
                                    <p:set>
                                      <p:cBhvr>
                                        <p:cTn id="38" dur="1" fill="hold">
                                          <p:stCondLst>
                                            <p:cond delay="0"/>
                                          </p:stCondLst>
                                        </p:cTn>
                                        <p:tgtEl>
                                          <p:spTgt spid="86024"/>
                                        </p:tgtEl>
                                        <p:attrNameLst>
                                          <p:attrName>style.visibility</p:attrName>
                                        </p:attrNameLst>
                                      </p:cBhvr>
                                      <p:to>
                                        <p:strVal val="visible"/>
                                      </p:to>
                                    </p:set>
                                    <p:animEffect transition="in" filter="blinds(horizontal)">
                                      <p:cBhvr>
                                        <p:cTn id="39" dur="3000"/>
                                        <p:tgtEl>
                                          <p:spTgt spid="86024"/>
                                        </p:tgtEl>
                                      </p:cBhvr>
                                    </p:animEffect>
                                  </p:childTnLst>
                                </p:cTn>
                              </p:par>
                            </p:childTnLst>
                          </p:cTn>
                        </p:par>
                        <p:par>
                          <p:cTn id="40" fill="hold">
                            <p:stCondLst>
                              <p:cond delay="27970"/>
                            </p:stCondLst>
                            <p:childTnLst>
                              <p:par>
                                <p:cTn id="41" presetID="35" presetClass="entr" presetSubtype="0" fill="hold" nodeType="afterEffect">
                                  <p:stCondLst>
                                    <p:cond delay="1000"/>
                                  </p:stCondLst>
                                  <p:childTnLst>
                                    <p:set>
                                      <p:cBhvr>
                                        <p:cTn id="42" dur="1" fill="hold">
                                          <p:stCondLst>
                                            <p:cond delay="0"/>
                                          </p:stCondLst>
                                        </p:cTn>
                                        <p:tgtEl>
                                          <p:spTgt spid="86025"/>
                                        </p:tgtEl>
                                        <p:attrNameLst>
                                          <p:attrName>style.visibility</p:attrName>
                                        </p:attrNameLst>
                                      </p:cBhvr>
                                      <p:to>
                                        <p:strVal val="visible"/>
                                      </p:to>
                                    </p:set>
                                    <p:animEffect transition="in" filter="fade">
                                      <p:cBhvr>
                                        <p:cTn id="43" dur="3000"/>
                                        <p:tgtEl>
                                          <p:spTgt spid="86025"/>
                                        </p:tgtEl>
                                      </p:cBhvr>
                                    </p:animEffect>
                                    <p:anim calcmode="lin" valueType="num">
                                      <p:cBhvr>
                                        <p:cTn id="44" dur="3000" fill="hold"/>
                                        <p:tgtEl>
                                          <p:spTgt spid="86025"/>
                                        </p:tgtEl>
                                        <p:attrNameLst>
                                          <p:attrName>style.rotation</p:attrName>
                                        </p:attrNameLst>
                                      </p:cBhvr>
                                      <p:tavLst>
                                        <p:tav tm="0">
                                          <p:val>
                                            <p:fltVal val="720"/>
                                          </p:val>
                                        </p:tav>
                                        <p:tav tm="100000">
                                          <p:val>
                                            <p:fltVal val="0"/>
                                          </p:val>
                                        </p:tav>
                                      </p:tavLst>
                                    </p:anim>
                                    <p:anim calcmode="lin" valueType="num">
                                      <p:cBhvr>
                                        <p:cTn id="45" dur="3000" fill="hold"/>
                                        <p:tgtEl>
                                          <p:spTgt spid="86025"/>
                                        </p:tgtEl>
                                        <p:attrNameLst>
                                          <p:attrName>ppt_h</p:attrName>
                                        </p:attrNameLst>
                                      </p:cBhvr>
                                      <p:tavLst>
                                        <p:tav tm="0">
                                          <p:val>
                                            <p:fltVal val="0"/>
                                          </p:val>
                                        </p:tav>
                                        <p:tav tm="100000">
                                          <p:val>
                                            <p:strVal val="#ppt_h"/>
                                          </p:val>
                                        </p:tav>
                                      </p:tavLst>
                                    </p:anim>
                                    <p:anim calcmode="lin" valueType="num">
                                      <p:cBhvr>
                                        <p:cTn id="46" dur="3000" fill="hold"/>
                                        <p:tgtEl>
                                          <p:spTgt spid="86025"/>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02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02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0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Recruitment Posters</a:t>
            </a:r>
          </a:p>
        </p:txBody>
      </p:sp>
      <p:pic>
        <p:nvPicPr>
          <p:cNvPr id="160773" name="Picture 5" descr="i_want_you_2"/>
          <p:cNvPicPr>
            <a:picLocks noGrp="1" noChangeAspect="1" noChangeArrowheads="1"/>
          </p:cNvPicPr>
          <p:nvPr>
            <p:ph sz="half" idx="1"/>
          </p:nvPr>
        </p:nvPicPr>
        <p:blipFill>
          <a:blip r:embed="rId2" cstate="print">
            <a:lum bright="-18000" contrast="6000"/>
          </a:blip>
          <a:srcRect/>
          <a:stretch>
            <a:fillRect/>
          </a:stretch>
        </p:blipFill>
        <p:spPr>
          <a:xfrm>
            <a:off x="5105400" y="1219200"/>
            <a:ext cx="3819525" cy="5029200"/>
          </a:xfrm>
          <a:noFill/>
          <a:ln w="9525" cap="flat">
            <a:solidFill>
              <a:srgbClr val="664400"/>
            </a:solidFill>
            <a:headEnd w="med" len="med"/>
            <a:tailEnd w="med" len="med"/>
          </a:ln>
        </p:spPr>
      </p:pic>
      <p:pic>
        <p:nvPicPr>
          <p:cNvPr id="160775" name="Picture 7" descr="poster-Britain-Your Country Needs You-Kitchener-color"/>
          <p:cNvPicPr>
            <a:picLocks noGrp="1" noChangeAspect="1" noChangeArrowheads="1"/>
          </p:cNvPicPr>
          <p:nvPr>
            <p:ph sz="half" idx="2"/>
          </p:nvPr>
        </p:nvPicPr>
        <p:blipFill>
          <a:blip r:embed="rId3" cstate="print">
            <a:lum bright="6000" contrast="6000"/>
          </a:blip>
          <a:srcRect/>
          <a:stretch>
            <a:fillRect/>
          </a:stretch>
        </p:blipFill>
        <p:spPr>
          <a:xfrm>
            <a:off x="1524000" y="1143000"/>
            <a:ext cx="3351213" cy="51054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1000"/>
                                        <p:tgtEl>
                                          <p:spTgt spid="160775"/>
                                        </p:tgtEl>
                                      </p:cBhvr>
                                    </p:animEffect>
                                    <p:anim calcmode="lin" valueType="num">
                                      <p:cBhvr>
                                        <p:cTn id="8" dur="1000" fill="hold"/>
                                        <p:tgtEl>
                                          <p:spTgt spid="160775"/>
                                        </p:tgtEl>
                                        <p:attrNameLst>
                                          <p:attrName>style.rotation</p:attrName>
                                        </p:attrNameLst>
                                      </p:cBhvr>
                                      <p:tavLst>
                                        <p:tav tm="0">
                                          <p:val>
                                            <p:fltVal val="720"/>
                                          </p:val>
                                        </p:tav>
                                        <p:tav tm="100000">
                                          <p:val>
                                            <p:fltVal val="0"/>
                                          </p:val>
                                        </p:tav>
                                      </p:tavLst>
                                    </p:anim>
                                    <p:anim calcmode="lin" valueType="num">
                                      <p:cBhvr>
                                        <p:cTn id="9" dur="1000" fill="hold"/>
                                        <p:tgtEl>
                                          <p:spTgt spid="160775"/>
                                        </p:tgtEl>
                                        <p:attrNameLst>
                                          <p:attrName>ppt_h</p:attrName>
                                        </p:attrNameLst>
                                      </p:cBhvr>
                                      <p:tavLst>
                                        <p:tav tm="0">
                                          <p:val>
                                            <p:fltVal val="0"/>
                                          </p:val>
                                        </p:tav>
                                        <p:tav tm="100000">
                                          <p:val>
                                            <p:strVal val="#ppt_h"/>
                                          </p:val>
                                        </p:tav>
                                      </p:tavLst>
                                    </p:anim>
                                    <p:anim calcmode="lin" valueType="num">
                                      <p:cBhvr>
                                        <p:cTn id="10" dur="1000" fill="hold"/>
                                        <p:tgtEl>
                                          <p:spTgt spid="160775"/>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9" presetClass="entr" presetSubtype="0" fill="hold" nodeType="afterEffect">
                                  <p:stCondLst>
                                    <p:cond delay="500"/>
                                  </p:stCondLst>
                                  <p:childTnLst>
                                    <p:set>
                                      <p:cBhvr>
                                        <p:cTn id="13" dur="1" fill="hold">
                                          <p:stCondLst>
                                            <p:cond delay="0"/>
                                          </p:stCondLst>
                                        </p:cTn>
                                        <p:tgtEl>
                                          <p:spTgt spid="160773"/>
                                        </p:tgtEl>
                                        <p:attrNameLst>
                                          <p:attrName>style.visibility</p:attrName>
                                        </p:attrNameLst>
                                      </p:cBhvr>
                                      <p:to>
                                        <p:strVal val="visible"/>
                                      </p:to>
                                    </p:set>
                                    <p:animEffect transition="in" filter="dissolve">
                                      <p:cBhvr>
                                        <p:cTn id="14" dur="2000"/>
                                        <p:tgtEl>
                                          <p:spTgt spid="16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Rectangle 2"/>
          <p:cNvSpPr>
            <a:spLocks noGrp="1" noChangeArrowheads="1"/>
          </p:cNvSpPr>
          <p:nvPr>
            <p:ph type="ctrTitle" sz="quarter"/>
          </p:nvPr>
        </p:nvSpPr>
        <p:spPr>
          <a:xfrm>
            <a:off x="228600" y="609600"/>
            <a:ext cx="8686800" cy="51816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Causes</a:t>
            </a:r>
            <a:br>
              <a:rPr lang="en-US" sz="9800" dirty="0">
                <a:solidFill>
                  <a:srgbClr val="333399"/>
                </a:solidFill>
                <a:latin typeface="Lombardic Narrow" pitchFamily="2" charset="0"/>
              </a:rPr>
            </a:br>
            <a:r>
              <a:rPr lang="en-US" sz="9800" dirty="0">
                <a:solidFill>
                  <a:srgbClr val="333399"/>
                </a:solidFill>
                <a:latin typeface="Lombardic Narrow" pitchFamily="2" charset="0"/>
              </a:rPr>
              <a:t>of the</a:t>
            </a:r>
            <a:br>
              <a:rPr lang="en-US" sz="9800" dirty="0">
                <a:solidFill>
                  <a:srgbClr val="333399"/>
                </a:solidFill>
                <a:latin typeface="Lombardic Narrow" pitchFamily="2" charset="0"/>
              </a:rPr>
            </a:br>
            <a:r>
              <a:rPr lang="en-US" sz="9800" dirty="0">
                <a:solidFill>
                  <a:srgbClr val="333399"/>
                </a:solidFill>
                <a:latin typeface="Lombardic Narrow" pitchFamily="2" charset="0"/>
              </a:rPr>
              <a:t>War</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2997" name="Object 5"/>
          <p:cNvGraphicFramePr>
            <a:graphicFrameLocks noGrp="1" noChangeAspect="1"/>
          </p:cNvGraphicFramePr>
          <p:nvPr>
            <p:ph/>
            <p:extLst>
              <p:ext uri="{D42A27DB-BD31-4B8C-83A1-F6EECF244321}">
                <p14:modId xmlns:p14="http://schemas.microsoft.com/office/powerpoint/2010/main" val="521768815"/>
              </p:ext>
            </p:extLst>
          </p:nvPr>
        </p:nvGraphicFramePr>
        <p:xfrm>
          <a:off x="1034434" y="420637"/>
          <a:ext cx="7347566" cy="5903963"/>
        </p:xfrm>
        <a:graphic>
          <a:graphicData uri="http://schemas.openxmlformats.org/presentationml/2006/ole">
            <mc:AlternateContent xmlns:mc="http://schemas.openxmlformats.org/markup-compatibility/2006">
              <mc:Choice xmlns:v="urn:schemas-microsoft-com:vml" Requires="v">
                <p:oleObj spid="_x0000_s1031" name="Chart" r:id="rId3" imgW="3781349" imgH="3038551" progId="Excel.Sheet.8">
                  <p:embed/>
                </p:oleObj>
              </mc:Choice>
              <mc:Fallback>
                <p:oleObj name="Chart" r:id="rId3" imgW="3781349" imgH="3038551" progId="Excel.Sheet.8">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434" y="420637"/>
                        <a:ext cx="7347566" cy="5903963"/>
                      </a:xfrm>
                      <a:prstGeom prst="rect">
                        <a:avLst/>
                      </a:prstGeom>
                      <a:noFill/>
                      <a:ln>
                        <a:noFill/>
                      </a:ln>
                      <a:effectLst/>
                      <a:extLst/>
                    </p:spPr>
                  </p:pic>
                </p:oleObj>
              </mc:Fallback>
            </mc:AlternateContent>
          </a:graphicData>
        </a:graphic>
      </p:graphicFrame>
    </p:spTree>
  </p:cSld>
  <p:clrMapOvr>
    <a:masterClrMapping/>
  </p:clrMapOvr>
  <p:transition>
    <p:sndAc>
      <p:end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ChangeArrowheads="1"/>
          </p:cNvSpPr>
          <p:nvPr>
            <p:ph type="ctrTitle" sz="quarter"/>
          </p:nvPr>
        </p:nvSpPr>
        <p:spPr>
          <a:xfrm>
            <a:off x="2362200" y="0"/>
            <a:ext cx="49530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Women</a:t>
            </a:r>
            <a:br>
              <a:rPr lang="en-US" sz="9800" dirty="0">
                <a:solidFill>
                  <a:srgbClr val="333399"/>
                </a:solidFill>
                <a:latin typeface="Lombardic Narrow" pitchFamily="2" charset="0"/>
              </a:rPr>
            </a:br>
            <a:r>
              <a:rPr lang="en-US" sz="9800" dirty="0">
                <a:solidFill>
                  <a:srgbClr val="333399"/>
                </a:solidFill>
                <a:latin typeface="Lombardic Narrow" pitchFamily="2" charset="0"/>
              </a:rPr>
              <a:t>and the</a:t>
            </a:r>
            <a:br>
              <a:rPr lang="en-US" sz="9800" dirty="0">
                <a:solidFill>
                  <a:srgbClr val="333399"/>
                </a:solidFill>
                <a:latin typeface="Lombardic Narrow" pitchFamily="2" charset="0"/>
              </a:rPr>
            </a:br>
            <a:r>
              <a:rPr lang="en-US" sz="9800" dirty="0">
                <a:solidFill>
                  <a:srgbClr val="333399"/>
                </a:solidFill>
                <a:latin typeface="Lombardic Narrow" pitchFamily="2" charset="0"/>
              </a:rPr>
              <a:t>War</a:t>
            </a:r>
            <a:br>
              <a:rPr lang="en-US" sz="9800" dirty="0">
                <a:solidFill>
                  <a:srgbClr val="333399"/>
                </a:solidFill>
                <a:latin typeface="Lombardic Narrow" pitchFamily="2" charset="0"/>
              </a:rPr>
            </a:br>
            <a:r>
              <a:rPr lang="en-US" sz="9800" dirty="0">
                <a:solidFill>
                  <a:srgbClr val="333399"/>
                </a:solidFill>
                <a:latin typeface="Lombardic Narrow" pitchFamily="2" charset="0"/>
              </a:rPr>
              <a:t>Effort</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Financing the War</a:t>
            </a:r>
          </a:p>
        </p:txBody>
      </p:sp>
      <p:pic>
        <p:nvPicPr>
          <p:cNvPr id="70661" name="Picture 5" descr="poster-US-My Daddy Bought Me A Bond"/>
          <p:cNvPicPr>
            <a:picLocks noGrp="1" noChangeAspect="1" noChangeArrowheads="1"/>
          </p:cNvPicPr>
          <p:nvPr>
            <p:ph/>
          </p:nvPr>
        </p:nvPicPr>
        <p:blipFill>
          <a:blip r:embed="rId2" cstate="print"/>
          <a:srcRect/>
          <a:stretch>
            <a:fillRect/>
          </a:stretch>
        </p:blipFill>
        <p:spPr>
          <a:xfrm>
            <a:off x="3352800" y="1143000"/>
            <a:ext cx="3630613" cy="53340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13716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a:solidFill>
                  <a:srgbClr val="996600"/>
                </a:solidFill>
                <a:latin typeface="Comic Sans MS" pitchFamily="66" charset="0"/>
              </a:rPr>
              <a:t>For Recruitment</a:t>
            </a:r>
          </a:p>
        </p:txBody>
      </p:sp>
      <p:pic>
        <p:nvPicPr>
          <p:cNvPr id="168965" name="Picture 5" descr="WW1poster-I Want You for the Navy"/>
          <p:cNvPicPr>
            <a:picLocks noGrp="1" noChangeAspect="1" noChangeArrowheads="1"/>
          </p:cNvPicPr>
          <p:nvPr>
            <p:ph/>
          </p:nvPr>
        </p:nvPicPr>
        <p:blipFill>
          <a:blip r:embed="rId2" cstate="print">
            <a:lum bright="-6000" contrast="12000"/>
          </a:blip>
          <a:srcRect l="5797" t="2740" r="7246" b="4109"/>
          <a:stretch>
            <a:fillRect/>
          </a:stretch>
        </p:blipFill>
        <p:spPr>
          <a:xfrm>
            <a:off x="3354388" y="1066800"/>
            <a:ext cx="3579812" cy="54102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066800" y="762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Munitions Workers</a:t>
            </a:r>
          </a:p>
        </p:txBody>
      </p:sp>
      <p:pic>
        <p:nvPicPr>
          <p:cNvPr id="147464" name="Picture 8" descr="poster-women-On Her Their Lives Depend"/>
          <p:cNvPicPr>
            <a:picLocks noGrp="1" noChangeAspect="1" noChangeArrowheads="1"/>
          </p:cNvPicPr>
          <p:nvPr>
            <p:ph/>
          </p:nvPr>
        </p:nvPicPr>
        <p:blipFill>
          <a:blip r:embed="rId2" cstate="print"/>
          <a:stretch>
            <a:fillRect/>
          </a:stretch>
        </p:blipFill>
        <p:spPr>
          <a:xfrm>
            <a:off x="2971800" y="787463"/>
            <a:ext cx="3962400" cy="5973467"/>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0" y="152400"/>
            <a:ext cx="9144000" cy="769441"/>
          </a:xfrm>
          <a:prstGeom prst="rect">
            <a:avLst/>
          </a:prstGeom>
          <a:noFill/>
          <a:ln w="9525">
            <a:noFill/>
            <a:miter lim="800000"/>
            <a:headEnd/>
            <a:tailEnd/>
          </a:ln>
          <a:effectLst>
            <a:outerShdw dist="35921" dir="2700000" algn="ctr" rotWithShape="0">
              <a:srgbClr val="000066"/>
            </a:outerShdw>
          </a:effectLst>
        </p:spPr>
        <p:txBody>
          <a:bodyPr wrap="square">
            <a:spAutoFit/>
          </a:bodyPr>
          <a:lstStyle/>
          <a:p>
            <a:pPr algn="ctr">
              <a:spcBef>
                <a:spcPct val="50000"/>
              </a:spcBef>
            </a:pPr>
            <a:r>
              <a:rPr lang="en-US" sz="4000" b="1" dirty="0">
                <a:solidFill>
                  <a:srgbClr val="996600"/>
                </a:solidFill>
                <a:latin typeface="Comic Sans MS" pitchFamily="66" charset="0"/>
              </a:rPr>
              <a:t>French Women Factory Workers</a:t>
            </a:r>
            <a:r>
              <a:rPr lang="en-US" sz="4400" b="1" dirty="0">
                <a:solidFill>
                  <a:srgbClr val="996600"/>
                </a:solidFill>
                <a:latin typeface="Comic Sans MS" pitchFamily="66" charset="0"/>
              </a:rPr>
              <a:t> </a:t>
            </a:r>
          </a:p>
        </p:txBody>
      </p:sp>
      <p:pic>
        <p:nvPicPr>
          <p:cNvPr id="148488" name="Picture 8" descr="women at a French munitions factory"/>
          <p:cNvPicPr>
            <a:picLocks noGrp="1" noChangeAspect="1" noChangeArrowheads="1"/>
          </p:cNvPicPr>
          <p:nvPr>
            <p:ph/>
          </p:nvPr>
        </p:nvPicPr>
        <p:blipFill>
          <a:blip r:embed="rId2" cstate="print">
            <a:lum bright="-6000" contrast="12000"/>
          </a:blip>
          <a:stretch>
            <a:fillRect/>
          </a:stretch>
        </p:blipFill>
        <p:spPr>
          <a:xfrm>
            <a:off x="762000" y="1066800"/>
            <a:ext cx="7696200" cy="5400168"/>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219200" y="120650"/>
            <a:ext cx="79248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a:solidFill>
                  <a:srgbClr val="996600"/>
                </a:solidFill>
                <a:latin typeface="Comic Sans MS" pitchFamily="66" charset="0"/>
              </a:rPr>
              <a:t>German Women Factory Workers </a:t>
            </a:r>
          </a:p>
        </p:txBody>
      </p:sp>
      <p:pic>
        <p:nvPicPr>
          <p:cNvPr id="210949" name="Picture 5" descr="German women factory workers"/>
          <p:cNvPicPr>
            <a:picLocks noGrp="1" noChangeAspect="1" noChangeArrowheads="1"/>
          </p:cNvPicPr>
          <p:nvPr>
            <p:ph/>
          </p:nvPr>
        </p:nvPicPr>
        <p:blipFill>
          <a:blip r:embed="rId2" cstate="print">
            <a:lum bright="-6000" contrast="6000"/>
          </a:blip>
          <a:srcRect/>
          <a:stretch>
            <a:fillRect/>
          </a:stretch>
        </p:blipFill>
        <p:spPr>
          <a:xfrm>
            <a:off x="2801938" y="990600"/>
            <a:ext cx="4589462" cy="55626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382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dirty="0">
                <a:solidFill>
                  <a:srgbClr val="996600"/>
                </a:solidFill>
                <a:latin typeface="Comic Sans MS" pitchFamily="66" charset="0"/>
              </a:rPr>
              <a:t>Working in the Fields</a:t>
            </a:r>
          </a:p>
        </p:txBody>
      </p:sp>
      <p:pic>
        <p:nvPicPr>
          <p:cNvPr id="149509" name="Picture 5" descr="The Girl Serves the Nation's Need"/>
          <p:cNvPicPr>
            <a:picLocks noGrp="1" noChangeAspect="1" noChangeArrowheads="1"/>
          </p:cNvPicPr>
          <p:nvPr>
            <p:ph/>
          </p:nvPr>
        </p:nvPicPr>
        <p:blipFill>
          <a:blip r:embed="rId2" cstate="print">
            <a:lum bright="-6000" contrast="6000"/>
          </a:blip>
          <a:stretch>
            <a:fillRect/>
          </a:stretch>
        </p:blipFill>
        <p:spPr>
          <a:xfrm>
            <a:off x="1676400" y="1024128"/>
            <a:ext cx="6035040" cy="5071872"/>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838200" y="152400"/>
            <a:ext cx="7620000" cy="7477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300" b="1" dirty="0">
                <a:solidFill>
                  <a:srgbClr val="996600"/>
                </a:solidFill>
                <a:latin typeface="Comic Sans MS" pitchFamily="66" charset="0"/>
              </a:rPr>
              <a:t>A Woman Ambulance Driver</a:t>
            </a:r>
          </a:p>
        </p:txBody>
      </p:sp>
      <p:pic>
        <p:nvPicPr>
          <p:cNvPr id="68615" name="Picture 7" descr="poster-women-VAD Motor Driver"/>
          <p:cNvPicPr>
            <a:picLocks noGrp="1" noChangeAspect="1" noChangeArrowheads="1"/>
          </p:cNvPicPr>
          <p:nvPr>
            <p:ph/>
          </p:nvPr>
        </p:nvPicPr>
        <p:blipFill>
          <a:blip r:embed="rId2" cstate="print">
            <a:lum contrast="-6000"/>
          </a:blip>
          <a:srcRect/>
          <a:stretch>
            <a:fillRect/>
          </a:stretch>
        </p:blipFill>
        <p:spPr>
          <a:xfrm>
            <a:off x="2590800" y="949295"/>
            <a:ext cx="4572000" cy="5811141"/>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Women in the Army Auxiliary</a:t>
            </a:r>
          </a:p>
        </p:txBody>
      </p:sp>
      <p:pic>
        <p:nvPicPr>
          <p:cNvPr id="156677" name="Picture 5" descr="Queen_Mary's_Army_Auxiliary_Corp_jk"/>
          <p:cNvPicPr>
            <a:picLocks noGrp="1" noChangeAspect="1" noChangeArrowheads="1"/>
          </p:cNvPicPr>
          <p:nvPr>
            <p:ph/>
          </p:nvPr>
        </p:nvPicPr>
        <p:blipFill>
          <a:blip r:embed="rId2" cstate="print">
            <a:lum bright="6000" contrast="18000"/>
          </a:blip>
          <a:srcRect/>
          <a:stretch>
            <a:fillRect/>
          </a:stretch>
        </p:blipFill>
        <p:spPr>
          <a:xfrm>
            <a:off x="3352800" y="1066800"/>
            <a:ext cx="3622675" cy="54102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838200"/>
            <a:ext cx="8001000" cy="5262979"/>
          </a:xfrm>
          <a:prstGeom prst="rect">
            <a:avLst/>
          </a:prstGeom>
          <a:noFill/>
        </p:spPr>
        <p:txBody>
          <a:bodyPr wrap="square" rtlCol="0">
            <a:spAutoFit/>
          </a:bodyPr>
          <a:lstStyle/>
          <a:p>
            <a:r>
              <a:rPr lang="en-US" b="1" dirty="0" smtClean="0">
                <a:latin typeface="Comic Sans MS" panose="030F0702030302020204" pitchFamily="66" charset="0"/>
              </a:rPr>
              <a:t>France had been isolated by Germany, but when Bismarck was ousted and the Reinsurance Treaty had been allowed to lapse, France leapt at the chance to gain a friend…(remember that France had been financing Russian development)</a:t>
            </a:r>
          </a:p>
          <a:p>
            <a:r>
              <a:rPr lang="en-US" b="1" dirty="0" smtClean="0">
                <a:latin typeface="Comic Sans MS" panose="030F0702030302020204" pitchFamily="66" charset="0"/>
              </a:rPr>
              <a:t>Britain and France had a relationship based on cooperation from Africa and now against German expansion. </a:t>
            </a:r>
          </a:p>
          <a:p>
            <a:endParaRPr lang="en-US" b="1" dirty="0">
              <a:latin typeface="Comic Sans MS" panose="030F0702030302020204" pitchFamily="66" charset="0"/>
            </a:endParaRPr>
          </a:p>
          <a:p>
            <a:r>
              <a:rPr lang="en-US" b="1" dirty="0" smtClean="0">
                <a:latin typeface="Comic Sans MS" panose="030F0702030302020204" pitchFamily="66" charset="0"/>
              </a:rPr>
              <a:t>Germany had tried to isolate France by allying with A/H, and separately with Russia.  New alliance with Italy gave Wilhelm/Caprivi the illusion they were ok without Russia (no chance Czarist Russia allies with republican France (OOPS)</a:t>
            </a:r>
            <a:endParaRPr lang="en-US" b="1" dirty="0">
              <a:latin typeface="Comic Sans MS" panose="030F0702030302020204" pitchFamily="66" charset="0"/>
            </a:endParaRPr>
          </a:p>
        </p:txBody>
      </p:sp>
      <p:sp>
        <p:nvSpPr>
          <p:cNvPr id="8" name="TextBox 7"/>
          <p:cNvSpPr txBox="1"/>
          <p:nvPr/>
        </p:nvSpPr>
        <p:spPr>
          <a:xfrm>
            <a:off x="-111673" y="120293"/>
            <a:ext cx="9143999" cy="584775"/>
          </a:xfrm>
          <a:prstGeom prst="rect">
            <a:avLst/>
          </a:prstGeom>
          <a:noFill/>
        </p:spPr>
        <p:txBody>
          <a:bodyPr wrap="square" rtlCol="0">
            <a:spAutoFit/>
          </a:bodyPr>
          <a:lstStyle/>
          <a:p>
            <a:pPr algn="ctr"/>
            <a:r>
              <a:rPr lang="en-US" sz="3200" b="1" dirty="0" smtClean="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rPr>
              <a:t>We are Reviewing the Situation</a:t>
            </a:r>
            <a:endParaRPr lang="en-US" sz="3200" b="1"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7681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up)">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ctrTitle" sz="quarter"/>
          </p:nvPr>
        </p:nvSpPr>
        <p:spPr>
          <a:xfrm>
            <a:off x="2286000" y="914400"/>
            <a:ext cx="5334000" cy="5029200"/>
          </a:xfrm>
          <a:effectLst>
            <a:outerShdw dist="35921" dir="2700000" algn="ctr" rotWithShape="0">
              <a:srgbClr val="333399">
                <a:alpha val="50000"/>
              </a:srgbClr>
            </a:outerShdw>
          </a:effectLst>
        </p:spPr>
        <p:txBody>
          <a:bodyPr anchor="t"/>
          <a:lstStyle/>
          <a:p>
            <a:r>
              <a:rPr lang="en-US" sz="8400" dirty="0">
                <a:solidFill>
                  <a:srgbClr val="664400"/>
                </a:solidFill>
                <a:latin typeface="Lombardic Narrow" pitchFamily="2" charset="0"/>
              </a:rPr>
              <a:t>Posters:</a:t>
            </a:r>
            <a:r>
              <a:rPr lang="en-US" sz="7600" dirty="0">
                <a:solidFill>
                  <a:srgbClr val="333399"/>
                </a:solidFill>
                <a:latin typeface="Lombardic Narrow" pitchFamily="2" charset="0"/>
              </a:rPr>
              <a:t/>
            </a:r>
            <a:br>
              <a:rPr lang="en-US" sz="7600" dirty="0">
                <a:solidFill>
                  <a:srgbClr val="333399"/>
                </a:solidFill>
                <a:latin typeface="Lombardic Narrow" pitchFamily="2" charset="0"/>
              </a:rPr>
            </a:br>
            <a:r>
              <a:rPr lang="en-US" sz="7600" dirty="0">
                <a:solidFill>
                  <a:srgbClr val="333399"/>
                </a:solidFill>
                <a:latin typeface="Lombardic Narrow" pitchFamily="2" charset="0"/>
              </a:rPr>
              <a:t/>
            </a:r>
            <a:br>
              <a:rPr lang="en-US" sz="7600" dirty="0">
                <a:solidFill>
                  <a:srgbClr val="333399"/>
                </a:solidFill>
                <a:latin typeface="Lombardic Narrow" pitchFamily="2" charset="0"/>
              </a:rPr>
            </a:br>
            <a:r>
              <a:rPr lang="en-US" sz="7600" dirty="0">
                <a:solidFill>
                  <a:srgbClr val="333399"/>
                </a:solidFill>
                <a:latin typeface="Lombardic Narrow" pitchFamily="2" charset="0"/>
              </a:rPr>
              <a:t>Wartime</a:t>
            </a:r>
            <a:br>
              <a:rPr lang="en-US" sz="7600" dirty="0">
                <a:solidFill>
                  <a:srgbClr val="333399"/>
                </a:solidFill>
                <a:latin typeface="Lombardic Narrow" pitchFamily="2" charset="0"/>
              </a:rPr>
            </a:br>
            <a:r>
              <a:rPr lang="en-US" sz="7600" dirty="0">
                <a:solidFill>
                  <a:srgbClr val="333399"/>
                </a:solidFill>
                <a:latin typeface="Lombardic Narrow" pitchFamily="2" charset="0"/>
              </a:rPr>
              <a:t>Propaganda</a:t>
            </a:r>
            <a:endParaRPr lang="en-US" sz="7000" dirty="0">
              <a:latin typeface="Lombardic Narrow"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Australian Poster</a:t>
            </a:r>
          </a:p>
        </p:txBody>
      </p:sp>
      <p:pic>
        <p:nvPicPr>
          <p:cNvPr id="158725" name="Picture 5" descr="poster-Australia-1"/>
          <p:cNvPicPr>
            <a:picLocks noGrp="1" noChangeAspect="1" noChangeArrowheads="1"/>
          </p:cNvPicPr>
          <p:nvPr>
            <p:ph/>
          </p:nvPr>
        </p:nvPicPr>
        <p:blipFill>
          <a:blip r:embed="rId2" cstate="print">
            <a:lum bright="-6000" contrast="6000"/>
          </a:blip>
          <a:stretch>
            <a:fillRect/>
          </a:stretch>
        </p:blipFill>
        <p:spPr>
          <a:xfrm>
            <a:off x="3200400" y="1397000"/>
            <a:ext cx="3962400" cy="50800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German Poster</a:t>
            </a:r>
            <a:endParaRPr lang="en-US" sz="7200" b="1">
              <a:solidFill>
                <a:srgbClr val="333399"/>
              </a:solidFill>
              <a:latin typeface="Comic Sans MS" pitchFamily="66" charset="0"/>
            </a:endParaRPr>
          </a:p>
        </p:txBody>
      </p:sp>
      <p:pic>
        <p:nvPicPr>
          <p:cNvPr id="162821" name="Picture 5" descr="poster-Germany-6"/>
          <p:cNvPicPr>
            <a:picLocks noGrp="1" noChangeAspect="1" noChangeArrowheads="1"/>
          </p:cNvPicPr>
          <p:nvPr>
            <p:ph/>
          </p:nvPr>
        </p:nvPicPr>
        <p:blipFill>
          <a:blip r:embed="rId2" cstate="print">
            <a:lum bright="-6000" contrast="12000"/>
          </a:blip>
          <a:srcRect/>
          <a:stretch>
            <a:fillRect/>
          </a:stretch>
        </p:blipFill>
        <p:spPr>
          <a:xfrm>
            <a:off x="3505200" y="990600"/>
            <a:ext cx="3327400" cy="5080000"/>
          </a:xfrm>
          <a:noFill/>
          <a:ln w="9525" cap="flat">
            <a:solidFill>
              <a:srgbClr val="664400"/>
            </a:solidFill>
            <a:headEnd w="med" len="med"/>
            <a:tailEnd w="med" len="med"/>
          </a:ln>
        </p:spPr>
      </p:pic>
      <p:sp>
        <p:nvSpPr>
          <p:cNvPr id="162823" name="Rectangle 7"/>
          <p:cNvSpPr>
            <a:spLocks noChangeArrowheads="1"/>
          </p:cNvSpPr>
          <p:nvPr/>
        </p:nvSpPr>
        <p:spPr bwMode="auto">
          <a:xfrm>
            <a:off x="3668713" y="6172200"/>
            <a:ext cx="2960687" cy="457200"/>
          </a:xfrm>
          <a:prstGeom prst="rect">
            <a:avLst/>
          </a:prstGeom>
          <a:noFill/>
          <a:ln w="12700" cap="sq">
            <a:noFill/>
            <a:miter lim="800000"/>
            <a:headEnd type="none" w="sm" len="sm"/>
            <a:tailEnd type="none" w="sm" len="sm"/>
          </a:ln>
          <a:effectLst/>
        </p:spPr>
        <p:txBody>
          <a:bodyPr wrap="none">
            <a:spAutoFit/>
          </a:bodyPr>
          <a:lstStyle/>
          <a:p>
            <a:pPr>
              <a:spcBef>
                <a:spcPct val="50000"/>
              </a:spcBef>
            </a:pPr>
            <a:r>
              <a:rPr lang="en-US" b="1" i="1">
                <a:solidFill>
                  <a:srgbClr val="333399"/>
                </a:solidFill>
                <a:effectLst>
                  <a:outerShdw blurRad="38100" dist="38100" dir="2700000" algn="tl">
                    <a:srgbClr val="000000"/>
                  </a:outerShdw>
                </a:effectLst>
              </a:rPr>
              <a:t>Think of Your Children!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p:cNvSpPr>
            <a:spLocks noGrp="1" noChangeArrowheads="1"/>
          </p:cNvSpPr>
          <p:nvPr>
            <p:ph type="ctrTitle" sz="quarter"/>
          </p:nvPr>
        </p:nvSpPr>
        <p:spPr>
          <a:xfrm>
            <a:off x="1219200" y="533400"/>
            <a:ext cx="6934200" cy="5638800"/>
          </a:xfrm>
          <a:effectLst>
            <a:outerShdw dist="35921" dir="2700000" algn="ctr" rotWithShape="0">
              <a:srgbClr val="996600">
                <a:alpha val="50000"/>
              </a:srgbClr>
            </a:outerShdw>
          </a:effectLst>
        </p:spPr>
        <p:txBody>
          <a:bodyPr anchor="t"/>
          <a:lstStyle/>
          <a:p>
            <a:r>
              <a:rPr lang="en-US" sz="7600" dirty="0">
                <a:solidFill>
                  <a:srgbClr val="333399"/>
                </a:solidFill>
                <a:latin typeface="Lombardic Narrow" pitchFamily="2" charset="0"/>
              </a:rPr>
              <a:t>The Western </a:t>
            </a:r>
            <a:r>
              <a:rPr lang="en-US" sz="7600" dirty="0" smtClean="0">
                <a:solidFill>
                  <a:srgbClr val="333399"/>
                </a:solidFill>
                <a:latin typeface="Lombardic Narrow" pitchFamily="2" charset="0"/>
              </a:rPr>
              <a:t>Front</a:t>
            </a:r>
            <a:br>
              <a:rPr lang="en-US" sz="7600" dirty="0" smtClean="0">
                <a:solidFill>
                  <a:srgbClr val="333399"/>
                </a:solidFill>
                <a:latin typeface="Lombardic Narrow" pitchFamily="2" charset="0"/>
              </a:rPr>
            </a:br>
            <a:r>
              <a:rPr lang="en-US" sz="7000" dirty="0" smtClean="0">
                <a:latin typeface="Lombardic Narrow" pitchFamily="2" charset="0"/>
              </a:rPr>
              <a:t>A </a:t>
            </a:r>
            <a:r>
              <a:rPr lang="en-US" sz="7000" dirty="0">
                <a:latin typeface="Lombardic Narrow" pitchFamily="2" charset="0"/>
              </a:rPr>
              <a:t>“War of   </a:t>
            </a:r>
            <a:br>
              <a:rPr lang="en-US" sz="7000" dirty="0">
                <a:latin typeface="Lombardic Narrow" pitchFamily="2" charset="0"/>
              </a:rPr>
            </a:br>
            <a:r>
              <a:rPr lang="en-US" sz="7000" dirty="0">
                <a:latin typeface="Lombardic Narrow" pitchFamily="2" charset="0"/>
              </a:rPr>
              <a:t>  </a:t>
            </a:r>
            <a:r>
              <a:rPr lang="en-US" sz="7000" dirty="0" smtClean="0">
                <a:latin typeface="Lombardic Narrow" pitchFamily="2" charset="0"/>
              </a:rPr>
              <a:t>Attrition”</a:t>
            </a:r>
            <a:endParaRPr lang="en-US" sz="7000" dirty="0">
              <a:latin typeface="Lombardic Narrow"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990600" y="0"/>
            <a:ext cx="75438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A Multi-Front War</a:t>
            </a:r>
            <a:endParaRPr lang="en-US" sz="4400" b="1" dirty="0">
              <a:solidFill>
                <a:srgbClr val="996600"/>
              </a:solidFill>
              <a:latin typeface="Flame" pitchFamily="2" charset="0"/>
            </a:endParaRPr>
          </a:p>
        </p:txBody>
      </p:sp>
      <p:pic>
        <p:nvPicPr>
          <p:cNvPr id="235525" name="Picture 5"/>
          <p:cNvPicPr>
            <a:picLocks noGrp="1" noChangeAspect="1" noChangeArrowheads="1"/>
          </p:cNvPicPr>
          <p:nvPr>
            <p:ph/>
          </p:nvPr>
        </p:nvPicPr>
        <p:blipFill>
          <a:blip r:embed="rId2" cstate="print">
            <a:lum contrast="6000"/>
          </a:blip>
          <a:srcRect/>
          <a:stretch>
            <a:fillRect/>
          </a:stretch>
        </p:blipFill>
        <p:spPr>
          <a:xfrm>
            <a:off x="457200" y="865670"/>
            <a:ext cx="7924800" cy="5768494"/>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25"/>
                                        </p:tgtEl>
                                        <p:attrNameLst>
                                          <p:attrName>style.visibility</p:attrName>
                                        </p:attrNameLst>
                                      </p:cBhvr>
                                      <p:to>
                                        <p:strVal val="visible"/>
                                      </p:to>
                                    </p:set>
                                    <p:animEffect transition="in" filter="dissolve">
                                      <p:cBhvr>
                                        <p:cTn id="7" dur="500"/>
                                        <p:tgtEl>
                                          <p:spTgt spid="23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5" name="Text Box 3"/>
          <p:cNvSpPr txBox="1">
            <a:spLocks noChangeArrowheads="1"/>
          </p:cNvSpPr>
          <p:nvPr/>
        </p:nvSpPr>
        <p:spPr bwMode="auto">
          <a:xfrm>
            <a:off x="1219200" y="0"/>
            <a:ext cx="75438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Western Front</a:t>
            </a:r>
            <a:endParaRPr lang="en-US" sz="4400" b="1" dirty="0">
              <a:solidFill>
                <a:srgbClr val="996600"/>
              </a:solidFill>
              <a:latin typeface="Flame" pitchFamily="2" charset="0"/>
            </a:endParaRPr>
          </a:p>
        </p:txBody>
      </p:sp>
      <p:pic>
        <p:nvPicPr>
          <p:cNvPr id="228361" name="Picture 9" descr="map-WW1-Western Front"/>
          <p:cNvPicPr>
            <a:picLocks noGrp="1" noChangeAspect="1" noChangeArrowheads="1"/>
          </p:cNvPicPr>
          <p:nvPr>
            <p:ph/>
          </p:nvPr>
        </p:nvPicPr>
        <p:blipFill>
          <a:blip r:embed="rId2" cstate="print">
            <a:lum contrast="6000"/>
          </a:blip>
          <a:stretch>
            <a:fillRect/>
          </a:stretch>
        </p:blipFill>
        <p:spPr>
          <a:xfrm>
            <a:off x="2438401" y="672281"/>
            <a:ext cx="5089330" cy="6033319"/>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8361"/>
                                        </p:tgtEl>
                                        <p:attrNameLst>
                                          <p:attrName>style.visibility</p:attrName>
                                        </p:attrNameLst>
                                      </p:cBhvr>
                                      <p:to>
                                        <p:strVal val="visible"/>
                                      </p:to>
                                    </p:set>
                                    <p:animEffect transition="in" filter="dissolve">
                                      <p:cBhvr>
                                        <p:cTn id="7" dur="500"/>
                                        <p:tgtEl>
                                          <p:spTgt spid="228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9939" y="304800"/>
            <a:ext cx="3886200" cy="623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86200" y="228600"/>
            <a:ext cx="5257800" cy="6370975"/>
          </a:xfrm>
          <a:prstGeom prst="rect">
            <a:avLst/>
          </a:prstGeom>
          <a:noFill/>
        </p:spPr>
        <p:txBody>
          <a:bodyPr wrap="square" rtlCol="0">
            <a:spAutoFit/>
          </a:bodyPr>
          <a:lstStyle/>
          <a:p>
            <a:r>
              <a:rPr lang="en-US" dirty="0"/>
              <a:t>“I think I have seen today one of the most extraordinary sights that anyone has ever seen,” he wrote.</a:t>
            </a:r>
          </a:p>
          <a:p>
            <a:endParaRPr lang="en-US" dirty="0"/>
          </a:p>
          <a:p>
            <a:r>
              <a:rPr lang="en-US" dirty="0"/>
              <a:t>“About 10 o'clock this morning I was peeping over the parapet when I saw a German, waving his arms, and presently two of them got out of their trench and came towards ours.</a:t>
            </a:r>
          </a:p>
          <a:p>
            <a:endParaRPr lang="en-US" dirty="0"/>
          </a:p>
          <a:p>
            <a:r>
              <a:rPr lang="en-US" dirty="0"/>
              <a:t>“We were just going to fire on them when we saw they had no rifles, so one of our men went to meet them and in about two minutes the ground between the two lines of trenches was swarming with men and officers of both sides, shaking hands and wishing each other a happy Christmas.“</a:t>
            </a:r>
          </a:p>
        </p:txBody>
      </p:sp>
    </p:spTree>
    <p:extLst>
      <p:ext uri="{BB962C8B-B14F-4D97-AF65-F5344CB8AC3E}">
        <p14:creationId xmlns:p14="http://schemas.microsoft.com/office/powerpoint/2010/main" val="2269374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57200" y="752475"/>
            <a:ext cx="4381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381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04" y="685800"/>
            <a:ext cx="886584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215044"/>
                                        </p:tgtEl>
                                      </p:cBhvr>
                                    </p:animEffect>
                                    <p:set>
                                      <p:cBhvr>
                                        <p:cTn id="7" dur="1" fill="hold">
                                          <p:stCondLst>
                                            <p:cond delay="4999"/>
                                          </p:stCondLst>
                                        </p:cTn>
                                        <p:tgtEl>
                                          <p:spTgt spid="215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914400" y="762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Trench Warfare</a:t>
            </a:r>
          </a:p>
        </p:txBody>
      </p:sp>
      <p:pic>
        <p:nvPicPr>
          <p:cNvPr id="137224" name="Picture 8" descr="trench diagram"/>
          <p:cNvPicPr>
            <a:picLocks noGrp="1" noChangeAspect="1" noChangeArrowheads="1"/>
          </p:cNvPicPr>
          <p:nvPr>
            <p:ph/>
          </p:nvPr>
        </p:nvPicPr>
        <p:blipFill>
          <a:blip r:embed="rId2" cstate="print">
            <a:lum contrast="18000"/>
          </a:blip>
          <a:srcRect/>
          <a:stretch>
            <a:fillRect/>
          </a:stretch>
        </p:blipFill>
        <p:spPr>
          <a:xfrm>
            <a:off x="1905000" y="914400"/>
            <a:ext cx="5787258" cy="5837582"/>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7224"/>
                                        </p:tgtEl>
                                        <p:attrNameLst>
                                          <p:attrName>style.visibility</p:attrName>
                                        </p:attrNameLst>
                                      </p:cBhvr>
                                      <p:to>
                                        <p:strVal val="visible"/>
                                      </p:to>
                                    </p:set>
                                    <p:animEffect transition="in" filter="dissolve">
                                      <p:cBhvr>
                                        <p:cTn id="7" dur="500"/>
                                        <p:tgtEl>
                                          <p:spTgt spid="137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a:solidFill>
                  <a:srgbClr val="996600"/>
                </a:solidFill>
                <a:latin typeface="Comic Sans MS" pitchFamily="66" charset="0"/>
              </a:rPr>
              <a:t>Trench Warfare</a:t>
            </a:r>
          </a:p>
        </p:txBody>
      </p:sp>
      <p:pic>
        <p:nvPicPr>
          <p:cNvPr id="117768" name="Picture 8" descr="trenches-1"/>
          <p:cNvPicPr>
            <a:picLocks noGrp="1" noChangeAspect="1" noChangeArrowheads="1"/>
          </p:cNvPicPr>
          <p:nvPr>
            <p:ph sz="half" idx="1"/>
          </p:nvPr>
        </p:nvPicPr>
        <p:blipFill>
          <a:blip r:embed="rId2" cstate="print">
            <a:lum bright="-6000" contrast="6000"/>
          </a:blip>
          <a:srcRect/>
          <a:stretch>
            <a:fillRect/>
          </a:stretch>
        </p:blipFill>
        <p:spPr>
          <a:xfrm>
            <a:off x="228600" y="838200"/>
            <a:ext cx="3581400" cy="5372100"/>
          </a:xfrm>
          <a:noFill/>
          <a:ln w="9525" cap="flat">
            <a:solidFill>
              <a:srgbClr val="664400"/>
            </a:solidFill>
            <a:headEnd w="med" len="med"/>
            <a:tailEnd w="med" len="med"/>
          </a:ln>
        </p:spPr>
      </p:pic>
      <p:pic>
        <p:nvPicPr>
          <p:cNvPr id="117770" name="Picture 10" descr="trenches-2"/>
          <p:cNvPicPr>
            <a:picLocks noGrp="1" noChangeAspect="1" noChangeArrowheads="1"/>
          </p:cNvPicPr>
          <p:nvPr>
            <p:ph sz="half" idx="2"/>
          </p:nvPr>
        </p:nvPicPr>
        <p:blipFill>
          <a:blip r:embed="rId3" cstate="print">
            <a:lum bright="-6000" contrast="6000"/>
          </a:blip>
          <a:srcRect/>
          <a:stretch>
            <a:fillRect/>
          </a:stretch>
        </p:blipFill>
        <p:spPr>
          <a:xfrm>
            <a:off x="3982910" y="3048000"/>
            <a:ext cx="5008690" cy="2976562"/>
          </a:xfrm>
          <a:noFill/>
          <a:ln w="9525" cap="flat">
            <a:solidFill>
              <a:srgbClr val="664400"/>
            </a:solidFill>
            <a:headEnd w="med" len="med"/>
            <a:tailEnd w="med" len="med"/>
          </a:ln>
        </p:spPr>
      </p:pic>
      <p:sp>
        <p:nvSpPr>
          <p:cNvPr id="117773" name="Text Box 13"/>
          <p:cNvSpPr txBox="1">
            <a:spLocks noChangeArrowheads="1"/>
          </p:cNvSpPr>
          <p:nvPr/>
        </p:nvSpPr>
        <p:spPr bwMode="auto">
          <a:xfrm>
            <a:off x="5334000" y="1628775"/>
            <a:ext cx="2667000" cy="1190625"/>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3600" dirty="0">
                <a:solidFill>
                  <a:srgbClr val="333399"/>
                </a:solidFill>
                <a:effectLst>
                  <a:outerShdw blurRad="38100" dist="38100" dir="2700000" algn="tl">
                    <a:srgbClr val="000000"/>
                  </a:outerShdw>
                </a:effectLst>
                <a:latin typeface="Comic Sans MS" pitchFamily="66" charset="0"/>
              </a:rPr>
              <a:t>“No Man’s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7768"/>
                                        </p:tgtEl>
                                        <p:attrNameLst>
                                          <p:attrName>style.visibility</p:attrName>
                                        </p:attrNameLst>
                                      </p:cBhvr>
                                      <p:to>
                                        <p:strVal val="visible"/>
                                      </p:to>
                                    </p:set>
                                    <p:animEffect transition="in" filter="dissolve">
                                      <p:cBhvr>
                                        <p:cTn id="7" dur="500"/>
                                        <p:tgtEl>
                                          <p:spTgt spid="1177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7773"/>
                                        </p:tgtEl>
                                        <p:attrNameLst>
                                          <p:attrName>style.visibility</p:attrName>
                                        </p:attrNameLst>
                                      </p:cBhvr>
                                      <p:to>
                                        <p:strVal val="visible"/>
                                      </p:to>
                                    </p:set>
                                  </p:childTnLst>
                                </p:cTn>
                              </p:par>
                              <p:par>
                                <p:cTn id="12" presetID="9" presetClass="entr" presetSubtype="0" fill="hold" nodeType="withEffect">
                                  <p:stCondLst>
                                    <p:cond delay="0"/>
                                  </p:stCondLst>
                                  <p:childTnLst>
                                    <p:set>
                                      <p:cBhvr>
                                        <p:cTn id="13" dur="1" fill="hold">
                                          <p:stCondLst>
                                            <p:cond delay="0"/>
                                          </p:stCondLst>
                                        </p:cTn>
                                        <p:tgtEl>
                                          <p:spTgt spid="117770"/>
                                        </p:tgtEl>
                                        <p:attrNameLst>
                                          <p:attrName>style.visibility</p:attrName>
                                        </p:attrNameLst>
                                      </p:cBhvr>
                                      <p:to>
                                        <p:strVal val="visible"/>
                                      </p:to>
                                    </p:set>
                                    <p:animEffect transition="in" filter="dissolve">
                                      <p:cBhvr>
                                        <p:cTn id="14" dur="5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754117" y="-19051"/>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smtClean="0">
                <a:solidFill>
                  <a:srgbClr val="996600"/>
                </a:solidFill>
                <a:latin typeface="Comic Sans MS" pitchFamily="66" charset="0"/>
              </a:rPr>
              <a:t>The </a:t>
            </a:r>
            <a:r>
              <a:rPr lang="en-US" sz="4000" b="1" dirty="0">
                <a:solidFill>
                  <a:srgbClr val="996600"/>
                </a:solidFill>
                <a:latin typeface="Comic Sans MS" pitchFamily="66" charset="0"/>
              </a:rPr>
              <a:t>Alliance System</a:t>
            </a:r>
          </a:p>
        </p:txBody>
      </p:sp>
      <p:pic>
        <p:nvPicPr>
          <p:cNvPr id="100361" name="Picture 9" descr="france_large"/>
          <p:cNvPicPr>
            <a:picLocks noGrp="1" noChangeAspect="1" noChangeArrowheads="1"/>
          </p:cNvPicPr>
          <p:nvPr>
            <p:ph sz="quarter" idx="1"/>
          </p:nvPr>
        </p:nvPicPr>
        <p:blipFill>
          <a:blip r:embed="rId3" cstate="print"/>
          <a:srcRect/>
          <a:stretch>
            <a:fillRect/>
          </a:stretch>
        </p:blipFill>
        <p:spPr>
          <a:xfrm>
            <a:off x="1211317" y="3921125"/>
            <a:ext cx="1981200" cy="1320800"/>
          </a:xfrm>
          <a:noFill/>
          <a:ln/>
        </p:spPr>
      </p:pic>
      <p:pic>
        <p:nvPicPr>
          <p:cNvPr id="100363" name="Picture 11" descr="russia_large"/>
          <p:cNvPicPr>
            <a:picLocks noGrp="1" noChangeAspect="1" noChangeArrowheads="1"/>
          </p:cNvPicPr>
          <p:nvPr>
            <p:ph sz="quarter" idx="2"/>
          </p:nvPr>
        </p:nvPicPr>
        <p:blipFill>
          <a:blip r:embed="rId4" cstate="print"/>
          <a:srcRect/>
          <a:stretch>
            <a:fillRect/>
          </a:stretch>
        </p:blipFill>
        <p:spPr>
          <a:xfrm>
            <a:off x="1211317" y="5394325"/>
            <a:ext cx="1981200" cy="1320800"/>
          </a:xfrm>
          <a:noFill/>
          <a:ln/>
        </p:spPr>
      </p:pic>
      <p:pic>
        <p:nvPicPr>
          <p:cNvPr id="100366" name="Picture 14" descr="unitedkingdom_medium"/>
          <p:cNvPicPr>
            <a:picLocks noGrp="1" noChangeAspect="1" noChangeArrowheads="1"/>
          </p:cNvPicPr>
          <p:nvPr>
            <p:ph sz="quarter" idx="3"/>
          </p:nvPr>
        </p:nvPicPr>
        <p:blipFill>
          <a:blip r:embed="rId5" cstate="print"/>
          <a:srcRect/>
          <a:stretch>
            <a:fillRect/>
          </a:stretch>
        </p:blipFill>
        <p:spPr>
          <a:xfrm>
            <a:off x="1211317" y="2484437"/>
            <a:ext cx="1981200" cy="1295400"/>
          </a:xfrm>
          <a:noFill/>
          <a:ln/>
        </p:spPr>
      </p:pic>
      <p:pic>
        <p:nvPicPr>
          <p:cNvPr id="100369" name="Picture 17" descr="arms"/>
          <p:cNvPicPr>
            <a:picLocks noGrp="1" noChangeAspect="1" noChangeArrowheads="1"/>
          </p:cNvPicPr>
          <p:nvPr>
            <p:ph sz="quarter" idx="4"/>
          </p:nvPr>
        </p:nvPicPr>
        <p:blipFill>
          <a:blip r:embed="rId6" cstate="print"/>
          <a:srcRect l="1622" r="1622"/>
          <a:stretch>
            <a:fillRect/>
          </a:stretch>
        </p:blipFill>
        <p:spPr>
          <a:xfrm>
            <a:off x="6240517" y="3946525"/>
            <a:ext cx="1981200" cy="1357312"/>
          </a:xfrm>
          <a:ln/>
        </p:spPr>
      </p:pic>
      <p:pic>
        <p:nvPicPr>
          <p:cNvPr id="100372" name="Picture 20" descr="germany_noeagle_medium"/>
          <p:cNvPicPr>
            <a:picLocks noChangeAspect="1" noChangeArrowheads="1"/>
          </p:cNvPicPr>
          <p:nvPr/>
        </p:nvPicPr>
        <p:blipFill>
          <a:blip r:embed="rId7" cstate="print"/>
          <a:srcRect/>
          <a:stretch>
            <a:fillRect/>
          </a:stretch>
        </p:blipFill>
        <p:spPr bwMode="auto">
          <a:xfrm>
            <a:off x="6240517" y="2484437"/>
            <a:ext cx="1981200" cy="1295400"/>
          </a:xfrm>
          <a:prstGeom prst="rect">
            <a:avLst/>
          </a:prstGeom>
          <a:noFill/>
        </p:spPr>
      </p:pic>
      <p:pic>
        <p:nvPicPr>
          <p:cNvPr id="100373" name="Picture 21" descr="ITAL001"/>
          <p:cNvPicPr>
            <a:picLocks noChangeAspect="1" noChangeArrowheads="1"/>
          </p:cNvPicPr>
          <p:nvPr/>
        </p:nvPicPr>
        <p:blipFill>
          <a:blip r:embed="rId8" cstate="print"/>
          <a:srcRect l="2777" t="4117" r="2777" b="5318"/>
          <a:stretch>
            <a:fillRect/>
          </a:stretch>
        </p:blipFill>
        <p:spPr bwMode="auto">
          <a:xfrm>
            <a:off x="6240517" y="5456237"/>
            <a:ext cx="1981200" cy="1295400"/>
          </a:xfrm>
          <a:prstGeom prst="rect">
            <a:avLst/>
          </a:prstGeom>
          <a:noFill/>
        </p:spPr>
      </p:pic>
      <p:sp>
        <p:nvSpPr>
          <p:cNvPr id="100375" name="Line 23"/>
          <p:cNvSpPr>
            <a:spLocks noChangeShapeType="1"/>
          </p:cNvSpPr>
          <p:nvPr/>
        </p:nvSpPr>
        <p:spPr bwMode="auto">
          <a:xfrm>
            <a:off x="3497317" y="2789237"/>
            <a:ext cx="0" cy="3657600"/>
          </a:xfrm>
          <a:prstGeom prst="line">
            <a:avLst/>
          </a:prstGeom>
          <a:noFill/>
          <a:ln w="38100" cap="sq">
            <a:solidFill>
              <a:srgbClr val="E61F0A"/>
            </a:solidFill>
            <a:round/>
            <a:headEnd type="none" w="sm" len="sm"/>
            <a:tailEnd type="none" w="sm" len="sm"/>
          </a:ln>
          <a:effectLst/>
        </p:spPr>
        <p:txBody>
          <a:bodyPr wrap="none"/>
          <a:lstStyle/>
          <a:p>
            <a:pPr algn="ctr"/>
            <a:endParaRPr lang="en-US"/>
          </a:p>
        </p:txBody>
      </p:sp>
      <p:sp>
        <p:nvSpPr>
          <p:cNvPr id="100376" name="Line 24"/>
          <p:cNvSpPr>
            <a:spLocks noChangeShapeType="1"/>
          </p:cNvSpPr>
          <p:nvPr/>
        </p:nvSpPr>
        <p:spPr bwMode="auto">
          <a:xfrm>
            <a:off x="3192517" y="6446837"/>
            <a:ext cx="304800" cy="0"/>
          </a:xfrm>
          <a:prstGeom prst="line">
            <a:avLst/>
          </a:prstGeom>
          <a:noFill/>
          <a:ln w="38100" cap="sq">
            <a:solidFill>
              <a:srgbClr val="E61F0A"/>
            </a:solidFill>
            <a:round/>
            <a:headEnd type="none" w="sm" len="sm"/>
            <a:tailEnd type="none" w="sm" len="sm"/>
          </a:ln>
          <a:effectLst/>
        </p:spPr>
        <p:txBody>
          <a:bodyPr wrap="none"/>
          <a:lstStyle/>
          <a:p>
            <a:pPr algn="ctr"/>
            <a:endParaRPr lang="en-US"/>
          </a:p>
        </p:txBody>
      </p:sp>
      <p:sp>
        <p:nvSpPr>
          <p:cNvPr id="100378" name="Line 26"/>
          <p:cNvSpPr>
            <a:spLocks noChangeShapeType="1"/>
          </p:cNvSpPr>
          <p:nvPr/>
        </p:nvSpPr>
        <p:spPr bwMode="auto">
          <a:xfrm>
            <a:off x="3192517" y="2789237"/>
            <a:ext cx="304800" cy="0"/>
          </a:xfrm>
          <a:prstGeom prst="line">
            <a:avLst/>
          </a:prstGeom>
          <a:noFill/>
          <a:ln w="38100" cap="sq">
            <a:solidFill>
              <a:srgbClr val="E61F0A"/>
            </a:solidFill>
            <a:round/>
            <a:headEnd type="none" w="sm" len="sm"/>
            <a:tailEnd type="none" w="sm" len="sm"/>
          </a:ln>
          <a:effectLst/>
        </p:spPr>
        <p:txBody>
          <a:bodyPr wrap="none"/>
          <a:lstStyle/>
          <a:p>
            <a:pPr algn="ctr"/>
            <a:endParaRPr lang="en-US"/>
          </a:p>
        </p:txBody>
      </p:sp>
      <p:sp>
        <p:nvSpPr>
          <p:cNvPr id="100379" name="Line 27"/>
          <p:cNvSpPr>
            <a:spLocks noChangeShapeType="1"/>
          </p:cNvSpPr>
          <p:nvPr/>
        </p:nvSpPr>
        <p:spPr bwMode="auto">
          <a:xfrm>
            <a:off x="3497317" y="4694237"/>
            <a:ext cx="304800" cy="0"/>
          </a:xfrm>
          <a:prstGeom prst="line">
            <a:avLst/>
          </a:prstGeom>
          <a:noFill/>
          <a:ln w="38100" cap="sq">
            <a:solidFill>
              <a:srgbClr val="E61F0A"/>
            </a:solidFill>
            <a:round/>
            <a:headEnd type="none" w="sm" len="sm"/>
            <a:tailEnd type="triangle" w="med" len="med"/>
          </a:ln>
          <a:effectLst/>
        </p:spPr>
        <p:txBody>
          <a:bodyPr wrap="none"/>
          <a:lstStyle/>
          <a:p>
            <a:pPr algn="ctr"/>
            <a:endParaRPr lang="en-US"/>
          </a:p>
        </p:txBody>
      </p:sp>
      <p:sp>
        <p:nvSpPr>
          <p:cNvPr id="100380" name="Line 28"/>
          <p:cNvSpPr>
            <a:spLocks noChangeShapeType="1"/>
          </p:cNvSpPr>
          <p:nvPr/>
        </p:nvSpPr>
        <p:spPr bwMode="auto">
          <a:xfrm flipH="1">
            <a:off x="5935717" y="2789237"/>
            <a:ext cx="0" cy="3657600"/>
          </a:xfrm>
          <a:prstGeom prst="line">
            <a:avLst/>
          </a:prstGeom>
          <a:noFill/>
          <a:ln w="38100" cap="sq">
            <a:solidFill>
              <a:schemeClr val="folHlink"/>
            </a:solidFill>
            <a:round/>
            <a:headEnd type="none" w="sm" len="sm"/>
            <a:tailEnd type="none" w="sm" len="sm"/>
          </a:ln>
          <a:effectLst/>
        </p:spPr>
        <p:txBody>
          <a:bodyPr wrap="none"/>
          <a:lstStyle/>
          <a:p>
            <a:pPr algn="ctr"/>
            <a:endParaRPr lang="en-US"/>
          </a:p>
        </p:txBody>
      </p:sp>
      <p:sp>
        <p:nvSpPr>
          <p:cNvPr id="100381" name="Line 29"/>
          <p:cNvSpPr>
            <a:spLocks noChangeShapeType="1"/>
          </p:cNvSpPr>
          <p:nvPr/>
        </p:nvSpPr>
        <p:spPr bwMode="auto">
          <a:xfrm flipH="1">
            <a:off x="5935717" y="6446837"/>
            <a:ext cx="304800" cy="0"/>
          </a:xfrm>
          <a:prstGeom prst="line">
            <a:avLst/>
          </a:prstGeom>
          <a:noFill/>
          <a:ln w="38100" cap="sq">
            <a:solidFill>
              <a:schemeClr val="folHlink"/>
            </a:solidFill>
            <a:round/>
            <a:headEnd type="none" w="sm" len="sm"/>
            <a:tailEnd type="none" w="sm" len="sm"/>
          </a:ln>
          <a:effectLst/>
        </p:spPr>
        <p:txBody>
          <a:bodyPr wrap="none"/>
          <a:lstStyle/>
          <a:p>
            <a:pPr algn="ctr"/>
            <a:endParaRPr lang="en-US"/>
          </a:p>
        </p:txBody>
      </p:sp>
      <p:sp>
        <p:nvSpPr>
          <p:cNvPr id="100382" name="Line 30"/>
          <p:cNvSpPr>
            <a:spLocks noChangeShapeType="1"/>
          </p:cNvSpPr>
          <p:nvPr/>
        </p:nvSpPr>
        <p:spPr bwMode="auto">
          <a:xfrm>
            <a:off x="5935717" y="2789237"/>
            <a:ext cx="304800" cy="0"/>
          </a:xfrm>
          <a:prstGeom prst="line">
            <a:avLst/>
          </a:prstGeom>
          <a:noFill/>
          <a:ln w="38100" cap="sq">
            <a:solidFill>
              <a:schemeClr val="folHlink"/>
            </a:solidFill>
            <a:round/>
            <a:headEnd type="none" w="sm" len="sm"/>
            <a:tailEnd type="none" w="sm" len="sm"/>
          </a:ln>
          <a:effectLst/>
        </p:spPr>
        <p:txBody>
          <a:bodyPr wrap="none"/>
          <a:lstStyle/>
          <a:p>
            <a:pPr algn="ctr"/>
            <a:endParaRPr lang="en-US"/>
          </a:p>
        </p:txBody>
      </p:sp>
      <p:sp>
        <p:nvSpPr>
          <p:cNvPr id="100383" name="Line 31"/>
          <p:cNvSpPr>
            <a:spLocks noChangeShapeType="1"/>
          </p:cNvSpPr>
          <p:nvPr/>
        </p:nvSpPr>
        <p:spPr bwMode="auto">
          <a:xfrm flipH="1">
            <a:off x="5630917" y="4694237"/>
            <a:ext cx="304800" cy="0"/>
          </a:xfrm>
          <a:prstGeom prst="line">
            <a:avLst/>
          </a:prstGeom>
          <a:noFill/>
          <a:ln w="38100" cap="sq">
            <a:solidFill>
              <a:schemeClr val="folHlink"/>
            </a:solidFill>
            <a:round/>
            <a:headEnd type="none" w="sm" len="sm"/>
            <a:tailEnd type="triangle" w="med" len="med"/>
          </a:ln>
          <a:effectLst/>
        </p:spPr>
        <p:txBody>
          <a:bodyPr wrap="none"/>
          <a:lstStyle/>
          <a:p>
            <a:pPr algn="ctr"/>
            <a:endParaRPr lang="en-US"/>
          </a:p>
        </p:txBody>
      </p:sp>
      <p:sp>
        <p:nvSpPr>
          <p:cNvPr id="100384" name="AutoShape 32"/>
          <p:cNvSpPr>
            <a:spLocks noChangeArrowheads="1"/>
          </p:cNvSpPr>
          <p:nvPr/>
        </p:nvSpPr>
        <p:spPr bwMode="auto">
          <a:xfrm>
            <a:off x="3954517" y="3627437"/>
            <a:ext cx="1600200" cy="1981200"/>
          </a:xfrm>
          <a:prstGeom prst="irregularSeal1">
            <a:avLst/>
          </a:prstGeom>
          <a:gradFill rotWithShape="1">
            <a:gsLst>
              <a:gs pos="0">
                <a:srgbClr val="4D0808"/>
              </a:gs>
              <a:gs pos="30000">
                <a:srgbClr val="FF0300"/>
              </a:gs>
              <a:gs pos="55000">
                <a:srgbClr val="FF7A00"/>
              </a:gs>
              <a:gs pos="100000">
                <a:srgbClr val="FFF200"/>
              </a:gs>
            </a:gsLst>
            <a:lin ang="18900000" scaled="1"/>
          </a:gradFill>
          <a:ln w="12700" cap="sq">
            <a:solidFill>
              <a:schemeClr val="tx1"/>
            </a:solidFill>
            <a:miter lim="800000"/>
            <a:headEnd type="none" w="sm" len="sm"/>
            <a:tailEnd type="none" w="sm" len="sm"/>
          </a:ln>
          <a:effectLst>
            <a:outerShdw dist="92457" dir="4443276" algn="ctr" rotWithShape="0">
              <a:srgbClr val="996600"/>
            </a:outerShdw>
          </a:effectLst>
        </p:spPr>
        <p:txBody>
          <a:bodyPr wrap="none" anchor="ctr"/>
          <a:lstStyle/>
          <a:p>
            <a:pPr algn="ctr"/>
            <a:endParaRPr lang="en-US">
              <a:effectLst>
                <a:outerShdw blurRad="38100" dist="38100" dir="2700000" algn="tl">
                  <a:srgbClr val="FFFFFF"/>
                </a:outerShdw>
              </a:effectLst>
            </a:endParaRPr>
          </a:p>
        </p:txBody>
      </p:sp>
      <p:sp>
        <p:nvSpPr>
          <p:cNvPr id="100387" name="Text Box 35"/>
          <p:cNvSpPr txBox="1">
            <a:spLocks noChangeArrowheads="1"/>
          </p:cNvSpPr>
          <p:nvPr/>
        </p:nvSpPr>
        <p:spPr bwMode="auto">
          <a:xfrm>
            <a:off x="754117" y="1722437"/>
            <a:ext cx="31242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a:solidFill>
                  <a:srgbClr val="E61F0A"/>
                </a:solidFill>
                <a:effectLst>
                  <a:outerShdw blurRad="38100" dist="38100" dir="2700000" algn="tl">
                    <a:srgbClr val="000000"/>
                  </a:outerShdw>
                </a:effectLst>
                <a:latin typeface="Comic Sans MS" pitchFamily="66" charset="0"/>
              </a:rPr>
              <a:t>Triple Entente</a:t>
            </a:r>
            <a:r>
              <a:rPr lang="en-US">
                <a:solidFill>
                  <a:srgbClr val="E61F0A"/>
                </a:solidFill>
                <a:effectLst>
                  <a:outerShdw blurRad="38100" dist="38100" dir="2700000" algn="tl">
                    <a:srgbClr val="000000"/>
                  </a:outerShdw>
                </a:effectLst>
                <a:latin typeface="Comic Sans MS" pitchFamily="66" charset="0"/>
              </a:rPr>
              <a:t>:</a:t>
            </a:r>
          </a:p>
        </p:txBody>
      </p:sp>
      <p:sp>
        <p:nvSpPr>
          <p:cNvPr id="100388" name="Text Box 36"/>
          <p:cNvSpPr txBox="1">
            <a:spLocks noChangeArrowheads="1"/>
          </p:cNvSpPr>
          <p:nvPr/>
        </p:nvSpPr>
        <p:spPr bwMode="auto">
          <a:xfrm>
            <a:off x="5859517" y="1722437"/>
            <a:ext cx="25908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a:solidFill>
                  <a:schemeClr val="folHlink"/>
                </a:solidFill>
                <a:effectLst>
                  <a:outerShdw blurRad="38100" dist="38100" dir="2700000" algn="tl">
                    <a:srgbClr val="000000"/>
                  </a:outerShdw>
                </a:effectLst>
                <a:latin typeface="Comic Sans MS" pitchFamily="66" charset="0"/>
              </a:rPr>
              <a:t>Triple Alliance</a:t>
            </a:r>
            <a:r>
              <a:rPr lang="en-US">
                <a:solidFill>
                  <a:schemeClr val="folHlink"/>
                </a:solidFill>
                <a:effectLst>
                  <a:outerShdw blurRad="38100" dist="38100" dir="2700000" algn="tl">
                    <a:srgbClr val="000000"/>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00361"/>
                                        </p:tgtEl>
                                        <p:attrNameLst>
                                          <p:attrName>style.visibility</p:attrName>
                                        </p:attrNameLst>
                                      </p:cBhvr>
                                      <p:to>
                                        <p:strVal val="visible"/>
                                      </p:to>
                                    </p:set>
                                    <p:anim calcmode="lin" valueType="num">
                                      <p:cBhvr additive="base">
                                        <p:cTn id="7" dur="1000" fill="hold"/>
                                        <p:tgtEl>
                                          <p:spTgt spid="100361"/>
                                        </p:tgtEl>
                                        <p:attrNameLst>
                                          <p:attrName>ppt_x</p:attrName>
                                        </p:attrNameLst>
                                      </p:cBhvr>
                                      <p:tavLst>
                                        <p:tav tm="0">
                                          <p:val>
                                            <p:strVal val="0-#ppt_w/2"/>
                                          </p:val>
                                        </p:tav>
                                        <p:tav tm="100000">
                                          <p:val>
                                            <p:strVal val="#ppt_x"/>
                                          </p:val>
                                        </p:tav>
                                      </p:tavLst>
                                    </p:anim>
                                    <p:anim calcmode="lin" valueType="num">
                                      <p:cBhvr additive="base">
                                        <p:cTn id="8" dur="1000" fill="hold"/>
                                        <p:tgtEl>
                                          <p:spTgt spid="100361"/>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100363"/>
                                        </p:tgtEl>
                                        <p:attrNameLst>
                                          <p:attrName>style.visibility</p:attrName>
                                        </p:attrNameLst>
                                      </p:cBhvr>
                                      <p:to>
                                        <p:strVal val="visible"/>
                                      </p:to>
                                    </p:set>
                                    <p:anim calcmode="lin" valueType="num">
                                      <p:cBhvr additive="base">
                                        <p:cTn id="11" dur="1000" fill="hold"/>
                                        <p:tgtEl>
                                          <p:spTgt spid="100363"/>
                                        </p:tgtEl>
                                        <p:attrNameLst>
                                          <p:attrName>ppt_x</p:attrName>
                                        </p:attrNameLst>
                                      </p:cBhvr>
                                      <p:tavLst>
                                        <p:tav tm="0">
                                          <p:val>
                                            <p:strVal val="0-#ppt_w/2"/>
                                          </p:val>
                                        </p:tav>
                                        <p:tav tm="100000">
                                          <p:val>
                                            <p:strVal val="#ppt_x"/>
                                          </p:val>
                                        </p:tav>
                                      </p:tavLst>
                                    </p:anim>
                                    <p:anim calcmode="lin" valueType="num">
                                      <p:cBhvr additive="base">
                                        <p:cTn id="12" dur="1000" fill="hold"/>
                                        <p:tgtEl>
                                          <p:spTgt spid="100363"/>
                                        </p:tgtEl>
                                        <p:attrNameLst>
                                          <p:attrName>ppt_y</p:attrName>
                                        </p:attrNameLst>
                                      </p:cBhvr>
                                      <p:tavLst>
                                        <p:tav tm="0">
                                          <p:val>
                                            <p:strVal val="#ppt_y"/>
                                          </p:val>
                                        </p:tav>
                                        <p:tav tm="100000">
                                          <p:val>
                                            <p:strVal val="#ppt_y"/>
                                          </p:val>
                                        </p:tav>
                                      </p:tavLst>
                                    </p:anim>
                                  </p:childTnLst>
                                </p:cTn>
                              </p:par>
                              <p:par>
                                <p:cTn id="13" presetID="7" presetClass="entr" presetSubtype="8" fill="hold" nodeType="withEffect">
                                  <p:stCondLst>
                                    <p:cond delay="0"/>
                                  </p:stCondLst>
                                  <p:childTnLst>
                                    <p:set>
                                      <p:cBhvr>
                                        <p:cTn id="14" dur="1" fill="hold">
                                          <p:stCondLst>
                                            <p:cond delay="0"/>
                                          </p:stCondLst>
                                        </p:cTn>
                                        <p:tgtEl>
                                          <p:spTgt spid="100366"/>
                                        </p:tgtEl>
                                        <p:attrNameLst>
                                          <p:attrName>style.visibility</p:attrName>
                                        </p:attrNameLst>
                                      </p:cBhvr>
                                      <p:to>
                                        <p:strVal val="visible"/>
                                      </p:to>
                                    </p:set>
                                    <p:anim calcmode="lin" valueType="num">
                                      <p:cBhvr additive="base">
                                        <p:cTn id="15" dur="1000" fill="hold"/>
                                        <p:tgtEl>
                                          <p:spTgt spid="100366"/>
                                        </p:tgtEl>
                                        <p:attrNameLst>
                                          <p:attrName>ppt_x</p:attrName>
                                        </p:attrNameLst>
                                      </p:cBhvr>
                                      <p:tavLst>
                                        <p:tav tm="0">
                                          <p:val>
                                            <p:strVal val="0-#ppt_w/2"/>
                                          </p:val>
                                        </p:tav>
                                        <p:tav tm="100000">
                                          <p:val>
                                            <p:strVal val="#ppt_x"/>
                                          </p:val>
                                        </p:tav>
                                      </p:tavLst>
                                    </p:anim>
                                    <p:anim calcmode="lin" valueType="num">
                                      <p:cBhvr additive="base">
                                        <p:cTn id="16" dur="1000" fill="hold"/>
                                        <p:tgtEl>
                                          <p:spTgt spid="100366"/>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100375"/>
                                        </p:tgtEl>
                                        <p:attrNameLst>
                                          <p:attrName>style.visibility</p:attrName>
                                        </p:attrNameLst>
                                      </p:cBhvr>
                                      <p:to>
                                        <p:strVal val="visible"/>
                                      </p:to>
                                    </p:set>
                                    <p:anim calcmode="lin" valueType="num">
                                      <p:cBhvr additive="base">
                                        <p:cTn id="19" dur="1000" fill="hold"/>
                                        <p:tgtEl>
                                          <p:spTgt spid="100375"/>
                                        </p:tgtEl>
                                        <p:attrNameLst>
                                          <p:attrName>ppt_x</p:attrName>
                                        </p:attrNameLst>
                                      </p:cBhvr>
                                      <p:tavLst>
                                        <p:tav tm="0">
                                          <p:val>
                                            <p:strVal val="0-#ppt_w/2"/>
                                          </p:val>
                                        </p:tav>
                                        <p:tav tm="100000">
                                          <p:val>
                                            <p:strVal val="#ppt_x"/>
                                          </p:val>
                                        </p:tav>
                                      </p:tavLst>
                                    </p:anim>
                                    <p:anim calcmode="lin" valueType="num">
                                      <p:cBhvr additive="base">
                                        <p:cTn id="20" dur="1000" fill="hold"/>
                                        <p:tgtEl>
                                          <p:spTgt spid="100375"/>
                                        </p:tgtEl>
                                        <p:attrNameLst>
                                          <p:attrName>ppt_y</p:attrName>
                                        </p:attrNameLst>
                                      </p:cBhvr>
                                      <p:tavLst>
                                        <p:tav tm="0">
                                          <p:val>
                                            <p:strVal val="#ppt_y"/>
                                          </p:val>
                                        </p:tav>
                                        <p:tav tm="100000">
                                          <p:val>
                                            <p:strVal val="#ppt_y"/>
                                          </p:val>
                                        </p:tav>
                                      </p:tavLst>
                                    </p:anim>
                                  </p:childTnLst>
                                </p:cTn>
                              </p:par>
                              <p:par>
                                <p:cTn id="21" presetID="7" presetClass="entr" presetSubtype="8" fill="hold" grpId="0" nodeType="withEffect">
                                  <p:stCondLst>
                                    <p:cond delay="0"/>
                                  </p:stCondLst>
                                  <p:childTnLst>
                                    <p:set>
                                      <p:cBhvr>
                                        <p:cTn id="22" dur="1" fill="hold">
                                          <p:stCondLst>
                                            <p:cond delay="0"/>
                                          </p:stCondLst>
                                        </p:cTn>
                                        <p:tgtEl>
                                          <p:spTgt spid="100376"/>
                                        </p:tgtEl>
                                        <p:attrNameLst>
                                          <p:attrName>style.visibility</p:attrName>
                                        </p:attrNameLst>
                                      </p:cBhvr>
                                      <p:to>
                                        <p:strVal val="visible"/>
                                      </p:to>
                                    </p:set>
                                    <p:anim calcmode="lin" valueType="num">
                                      <p:cBhvr additive="base">
                                        <p:cTn id="23" dur="1000" fill="hold"/>
                                        <p:tgtEl>
                                          <p:spTgt spid="100376"/>
                                        </p:tgtEl>
                                        <p:attrNameLst>
                                          <p:attrName>ppt_x</p:attrName>
                                        </p:attrNameLst>
                                      </p:cBhvr>
                                      <p:tavLst>
                                        <p:tav tm="0">
                                          <p:val>
                                            <p:strVal val="0-#ppt_w/2"/>
                                          </p:val>
                                        </p:tav>
                                        <p:tav tm="100000">
                                          <p:val>
                                            <p:strVal val="#ppt_x"/>
                                          </p:val>
                                        </p:tav>
                                      </p:tavLst>
                                    </p:anim>
                                    <p:anim calcmode="lin" valueType="num">
                                      <p:cBhvr additive="base">
                                        <p:cTn id="24" dur="1000" fill="hold"/>
                                        <p:tgtEl>
                                          <p:spTgt spid="100376"/>
                                        </p:tgtEl>
                                        <p:attrNameLst>
                                          <p:attrName>ppt_y</p:attrName>
                                        </p:attrNameLst>
                                      </p:cBhvr>
                                      <p:tavLst>
                                        <p:tav tm="0">
                                          <p:val>
                                            <p:strVal val="#ppt_y"/>
                                          </p:val>
                                        </p:tav>
                                        <p:tav tm="100000">
                                          <p:val>
                                            <p:strVal val="#ppt_y"/>
                                          </p:val>
                                        </p:tav>
                                      </p:tavLst>
                                    </p:anim>
                                  </p:childTnLst>
                                </p:cTn>
                              </p:par>
                              <p:par>
                                <p:cTn id="25" presetID="7" presetClass="entr" presetSubtype="8" fill="hold" grpId="0" nodeType="withEffect">
                                  <p:stCondLst>
                                    <p:cond delay="0"/>
                                  </p:stCondLst>
                                  <p:childTnLst>
                                    <p:set>
                                      <p:cBhvr>
                                        <p:cTn id="26" dur="1" fill="hold">
                                          <p:stCondLst>
                                            <p:cond delay="0"/>
                                          </p:stCondLst>
                                        </p:cTn>
                                        <p:tgtEl>
                                          <p:spTgt spid="100378"/>
                                        </p:tgtEl>
                                        <p:attrNameLst>
                                          <p:attrName>style.visibility</p:attrName>
                                        </p:attrNameLst>
                                      </p:cBhvr>
                                      <p:to>
                                        <p:strVal val="visible"/>
                                      </p:to>
                                    </p:set>
                                    <p:anim calcmode="lin" valueType="num">
                                      <p:cBhvr additive="base">
                                        <p:cTn id="27" dur="1000" fill="hold"/>
                                        <p:tgtEl>
                                          <p:spTgt spid="100378"/>
                                        </p:tgtEl>
                                        <p:attrNameLst>
                                          <p:attrName>ppt_x</p:attrName>
                                        </p:attrNameLst>
                                      </p:cBhvr>
                                      <p:tavLst>
                                        <p:tav tm="0">
                                          <p:val>
                                            <p:strVal val="0-#ppt_w/2"/>
                                          </p:val>
                                        </p:tav>
                                        <p:tav tm="100000">
                                          <p:val>
                                            <p:strVal val="#ppt_x"/>
                                          </p:val>
                                        </p:tav>
                                      </p:tavLst>
                                    </p:anim>
                                    <p:anim calcmode="lin" valueType="num">
                                      <p:cBhvr additive="base">
                                        <p:cTn id="28" dur="1000" fill="hold"/>
                                        <p:tgtEl>
                                          <p:spTgt spid="100378"/>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100379"/>
                                        </p:tgtEl>
                                        <p:attrNameLst>
                                          <p:attrName>style.visibility</p:attrName>
                                        </p:attrNameLst>
                                      </p:cBhvr>
                                      <p:to>
                                        <p:strVal val="visible"/>
                                      </p:to>
                                    </p:set>
                                    <p:anim calcmode="lin" valueType="num">
                                      <p:cBhvr additive="base">
                                        <p:cTn id="31" dur="1000" fill="hold"/>
                                        <p:tgtEl>
                                          <p:spTgt spid="100379"/>
                                        </p:tgtEl>
                                        <p:attrNameLst>
                                          <p:attrName>ppt_x</p:attrName>
                                        </p:attrNameLst>
                                      </p:cBhvr>
                                      <p:tavLst>
                                        <p:tav tm="0">
                                          <p:val>
                                            <p:strVal val="0-#ppt_w/2"/>
                                          </p:val>
                                        </p:tav>
                                        <p:tav tm="100000">
                                          <p:val>
                                            <p:strVal val="#ppt_x"/>
                                          </p:val>
                                        </p:tav>
                                      </p:tavLst>
                                    </p:anim>
                                    <p:anim calcmode="lin" valueType="num">
                                      <p:cBhvr additive="base">
                                        <p:cTn id="32" dur="1000" fill="hold"/>
                                        <p:tgtEl>
                                          <p:spTgt spid="10037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51" presetClass="entr" presetSubtype="0" fill="hold" grpId="0" nodeType="afterEffect">
                                  <p:stCondLst>
                                    <p:cond delay="500"/>
                                  </p:stCondLst>
                                  <p:childTnLst>
                                    <p:set>
                                      <p:cBhvr>
                                        <p:cTn id="35" dur="1" fill="hold">
                                          <p:stCondLst>
                                            <p:cond delay="0"/>
                                          </p:stCondLst>
                                        </p:cTn>
                                        <p:tgtEl>
                                          <p:spTgt spid="100384"/>
                                        </p:tgtEl>
                                        <p:attrNameLst>
                                          <p:attrName>style.visibility</p:attrName>
                                        </p:attrNameLst>
                                      </p:cBhvr>
                                      <p:to>
                                        <p:strVal val="visible"/>
                                      </p:to>
                                    </p:set>
                                    <p:animEffect transition="in" filter="fade">
                                      <p:cBhvr>
                                        <p:cTn id="36" dur="770" decel="100000"/>
                                        <p:tgtEl>
                                          <p:spTgt spid="100384"/>
                                        </p:tgtEl>
                                      </p:cBhvr>
                                    </p:animEffect>
                                    <p:animScale>
                                      <p:cBhvr>
                                        <p:cTn id="37" dur="770" decel="100000"/>
                                        <p:tgtEl>
                                          <p:spTgt spid="100384"/>
                                        </p:tgtEl>
                                      </p:cBhvr>
                                      <p:from x="10000" y="10000"/>
                                      <p:to x="200000" y="450000"/>
                                    </p:animScale>
                                    <p:animScale>
                                      <p:cBhvr>
                                        <p:cTn id="38" dur="1230" accel="100000" fill="hold">
                                          <p:stCondLst>
                                            <p:cond delay="770"/>
                                          </p:stCondLst>
                                        </p:cTn>
                                        <p:tgtEl>
                                          <p:spTgt spid="100384"/>
                                        </p:tgtEl>
                                      </p:cBhvr>
                                      <p:from x="200000" y="450000"/>
                                      <p:to x="100000" y="100000"/>
                                    </p:animScale>
                                    <p:set>
                                      <p:cBhvr>
                                        <p:cTn id="39" dur="770" fill="hold"/>
                                        <p:tgtEl>
                                          <p:spTgt spid="100384"/>
                                        </p:tgtEl>
                                        <p:attrNameLst>
                                          <p:attrName>ppt_x</p:attrName>
                                        </p:attrNameLst>
                                      </p:cBhvr>
                                      <p:to>
                                        <p:strVal val="(0.5)"/>
                                      </p:to>
                                    </p:set>
                                    <p:anim from="(0.5)" to="(#ppt_x)" calcmode="lin" valueType="num">
                                      <p:cBhvr>
                                        <p:cTn id="40" dur="1230" accel="100000" fill="hold">
                                          <p:stCondLst>
                                            <p:cond delay="770"/>
                                          </p:stCondLst>
                                        </p:cTn>
                                        <p:tgtEl>
                                          <p:spTgt spid="100384"/>
                                        </p:tgtEl>
                                        <p:attrNameLst>
                                          <p:attrName>ppt_x</p:attrName>
                                        </p:attrNameLst>
                                      </p:cBhvr>
                                    </p:anim>
                                    <p:set>
                                      <p:cBhvr>
                                        <p:cTn id="41" dur="770" fill="hold"/>
                                        <p:tgtEl>
                                          <p:spTgt spid="100384"/>
                                        </p:tgtEl>
                                        <p:attrNameLst>
                                          <p:attrName>ppt_y</p:attrName>
                                        </p:attrNameLst>
                                      </p:cBhvr>
                                      <p:to>
                                        <p:strVal val="(#ppt_y+0.4)"/>
                                      </p:to>
                                    </p:set>
                                    <p:anim from="(#ppt_y+0.4)" to="(#ppt_y)" calcmode="lin" valueType="num">
                                      <p:cBhvr>
                                        <p:cTn id="42" dur="1230" accel="100000" fill="hold">
                                          <p:stCondLst>
                                            <p:cond delay="770"/>
                                          </p:stCondLst>
                                        </p:cTn>
                                        <p:tgtEl>
                                          <p:spTgt spid="100384"/>
                                        </p:tgtEl>
                                        <p:attrNameLst>
                                          <p:attrName>ppt_y</p:attrName>
                                        </p:attrNameLst>
                                      </p:cBhvr>
                                    </p:anim>
                                  </p:childTnLst>
                                  <p:subTnLst>
                                    <p:audio>
                                      <p:cMediaNode>
                                        <p:cTn display="0" masterRel="sameClick">
                                          <p:stCondLst>
                                            <p:cond evt="begin" delay="0">
                                              <p:tn val="34"/>
                                            </p:cond>
                                          </p:stCondLst>
                                          <p:endCondLst>
                                            <p:cond evt="onStopAudio" delay="0">
                                              <p:tgtEl>
                                                <p:sldTgt/>
                                              </p:tgtEl>
                                            </p:cond>
                                          </p:endCondLst>
                                        </p:cTn>
                                        <p:tgtEl>
                                          <p:sndTgt r:embed="rId2" name="Explosion"/>
                                        </p:tgtEl>
                                      </p:cMediaNode>
                                    </p:audio>
                                  </p:subTnLst>
                                </p:cTn>
                              </p:par>
                            </p:childTnLst>
                          </p:cTn>
                        </p:par>
                        <p:par>
                          <p:cTn id="43" fill="hold">
                            <p:stCondLst>
                              <p:cond delay="3500"/>
                            </p:stCondLst>
                            <p:childTnLst>
                              <p:par>
                                <p:cTn id="44" presetID="7" presetClass="entr" presetSubtype="2" fill="hold" nodeType="afterEffect">
                                  <p:stCondLst>
                                    <p:cond delay="0"/>
                                  </p:stCondLst>
                                  <p:childTnLst>
                                    <p:set>
                                      <p:cBhvr>
                                        <p:cTn id="45" dur="1" fill="hold">
                                          <p:stCondLst>
                                            <p:cond delay="0"/>
                                          </p:stCondLst>
                                        </p:cTn>
                                        <p:tgtEl>
                                          <p:spTgt spid="100373"/>
                                        </p:tgtEl>
                                        <p:attrNameLst>
                                          <p:attrName>style.visibility</p:attrName>
                                        </p:attrNameLst>
                                      </p:cBhvr>
                                      <p:to>
                                        <p:strVal val="visible"/>
                                      </p:to>
                                    </p:set>
                                    <p:anim calcmode="lin" valueType="num">
                                      <p:cBhvr additive="base">
                                        <p:cTn id="46" dur="2000" fill="hold"/>
                                        <p:tgtEl>
                                          <p:spTgt spid="100373"/>
                                        </p:tgtEl>
                                        <p:attrNameLst>
                                          <p:attrName>ppt_x</p:attrName>
                                        </p:attrNameLst>
                                      </p:cBhvr>
                                      <p:tavLst>
                                        <p:tav tm="0">
                                          <p:val>
                                            <p:strVal val="1+#ppt_w/2"/>
                                          </p:val>
                                        </p:tav>
                                        <p:tav tm="100000">
                                          <p:val>
                                            <p:strVal val="#ppt_x"/>
                                          </p:val>
                                        </p:tav>
                                      </p:tavLst>
                                    </p:anim>
                                    <p:anim calcmode="lin" valueType="num">
                                      <p:cBhvr additive="base">
                                        <p:cTn id="47" dur="2000" fill="hold"/>
                                        <p:tgtEl>
                                          <p:spTgt spid="100373"/>
                                        </p:tgtEl>
                                        <p:attrNameLst>
                                          <p:attrName>ppt_y</p:attrName>
                                        </p:attrNameLst>
                                      </p:cBhvr>
                                      <p:tavLst>
                                        <p:tav tm="0">
                                          <p:val>
                                            <p:strVal val="#ppt_y"/>
                                          </p:val>
                                        </p:tav>
                                        <p:tav tm="100000">
                                          <p:val>
                                            <p:strVal val="#ppt_y"/>
                                          </p:val>
                                        </p:tav>
                                      </p:tavLst>
                                    </p:anim>
                                  </p:childTnLst>
                                </p:cTn>
                              </p:par>
                              <p:par>
                                <p:cTn id="48" presetID="7" presetClass="entr" presetSubtype="2" fill="hold" nodeType="withEffect">
                                  <p:stCondLst>
                                    <p:cond delay="0"/>
                                  </p:stCondLst>
                                  <p:childTnLst>
                                    <p:set>
                                      <p:cBhvr>
                                        <p:cTn id="49" dur="1" fill="hold">
                                          <p:stCondLst>
                                            <p:cond delay="0"/>
                                          </p:stCondLst>
                                        </p:cTn>
                                        <p:tgtEl>
                                          <p:spTgt spid="100369"/>
                                        </p:tgtEl>
                                        <p:attrNameLst>
                                          <p:attrName>style.visibility</p:attrName>
                                        </p:attrNameLst>
                                      </p:cBhvr>
                                      <p:to>
                                        <p:strVal val="visible"/>
                                      </p:to>
                                    </p:set>
                                    <p:anim calcmode="lin" valueType="num">
                                      <p:cBhvr additive="base">
                                        <p:cTn id="50" dur="400" fill="hold"/>
                                        <p:tgtEl>
                                          <p:spTgt spid="100369"/>
                                        </p:tgtEl>
                                        <p:attrNameLst>
                                          <p:attrName>ppt_x</p:attrName>
                                        </p:attrNameLst>
                                      </p:cBhvr>
                                      <p:tavLst>
                                        <p:tav tm="0">
                                          <p:val>
                                            <p:strVal val="1+#ppt_w/2"/>
                                          </p:val>
                                        </p:tav>
                                        <p:tav tm="100000">
                                          <p:val>
                                            <p:strVal val="#ppt_x"/>
                                          </p:val>
                                        </p:tav>
                                      </p:tavLst>
                                    </p:anim>
                                    <p:anim calcmode="lin" valueType="num">
                                      <p:cBhvr additive="base">
                                        <p:cTn id="51" dur="400" fill="hold"/>
                                        <p:tgtEl>
                                          <p:spTgt spid="100369"/>
                                        </p:tgtEl>
                                        <p:attrNameLst>
                                          <p:attrName>ppt_y</p:attrName>
                                        </p:attrNameLst>
                                      </p:cBhvr>
                                      <p:tavLst>
                                        <p:tav tm="0">
                                          <p:val>
                                            <p:strVal val="#ppt_y"/>
                                          </p:val>
                                        </p:tav>
                                        <p:tav tm="100000">
                                          <p:val>
                                            <p:strVal val="#ppt_y"/>
                                          </p:val>
                                        </p:tav>
                                      </p:tavLst>
                                    </p:anim>
                                  </p:childTnLst>
                                </p:cTn>
                              </p:par>
                              <p:par>
                                <p:cTn id="52" presetID="7" presetClass="entr" presetSubtype="2" fill="hold" nodeType="withEffect">
                                  <p:stCondLst>
                                    <p:cond delay="0"/>
                                  </p:stCondLst>
                                  <p:childTnLst>
                                    <p:set>
                                      <p:cBhvr>
                                        <p:cTn id="53" dur="1" fill="hold">
                                          <p:stCondLst>
                                            <p:cond delay="0"/>
                                          </p:stCondLst>
                                        </p:cTn>
                                        <p:tgtEl>
                                          <p:spTgt spid="100372"/>
                                        </p:tgtEl>
                                        <p:attrNameLst>
                                          <p:attrName>style.visibility</p:attrName>
                                        </p:attrNameLst>
                                      </p:cBhvr>
                                      <p:to>
                                        <p:strVal val="visible"/>
                                      </p:to>
                                    </p:set>
                                    <p:anim calcmode="lin" valueType="num">
                                      <p:cBhvr additive="base">
                                        <p:cTn id="54" dur="2000" fill="hold"/>
                                        <p:tgtEl>
                                          <p:spTgt spid="100372"/>
                                        </p:tgtEl>
                                        <p:attrNameLst>
                                          <p:attrName>ppt_x</p:attrName>
                                        </p:attrNameLst>
                                      </p:cBhvr>
                                      <p:tavLst>
                                        <p:tav tm="0">
                                          <p:val>
                                            <p:strVal val="1+#ppt_w/2"/>
                                          </p:val>
                                        </p:tav>
                                        <p:tav tm="100000">
                                          <p:val>
                                            <p:strVal val="#ppt_x"/>
                                          </p:val>
                                        </p:tav>
                                      </p:tavLst>
                                    </p:anim>
                                    <p:anim calcmode="lin" valueType="num">
                                      <p:cBhvr additive="base">
                                        <p:cTn id="55" dur="2000" fill="hold"/>
                                        <p:tgtEl>
                                          <p:spTgt spid="100372"/>
                                        </p:tgtEl>
                                        <p:attrNameLst>
                                          <p:attrName>ppt_y</p:attrName>
                                        </p:attrNameLst>
                                      </p:cBhvr>
                                      <p:tavLst>
                                        <p:tav tm="0">
                                          <p:val>
                                            <p:strVal val="#ppt_y"/>
                                          </p:val>
                                        </p:tav>
                                        <p:tav tm="100000">
                                          <p:val>
                                            <p:strVal val="#ppt_y"/>
                                          </p:val>
                                        </p:tav>
                                      </p:tavLst>
                                    </p:anim>
                                  </p:childTnLst>
                                </p:cTn>
                              </p:par>
                              <p:par>
                                <p:cTn id="56" presetID="7" presetClass="entr" presetSubtype="2" fill="hold" grpId="0" nodeType="withEffect">
                                  <p:stCondLst>
                                    <p:cond delay="500"/>
                                  </p:stCondLst>
                                  <p:childTnLst>
                                    <p:set>
                                      <p:cBhvr>
                                        <p:cTn id="57" dur="1" fill="hold">
                                          <p:stCondLst>
                                            <p:cond delay="0"/>
                                          </p:stCondLst>
                                        </p:cTn>
                                        <p:tgtEl>
                                          <p:spTgt spid="100380"/>
                                        </p:tgtEl>
                                        <p:attrNameLst>
                                          <p:attrName>style.visibility</p:attrName>
                                        </p:attrNameLst>
                                      </p:cBhvr>
                                      <p:to>
                                        <p:strVal val="visible"/>
                                      </p:to>
                                    </p:set>
                                    <p:anim calcmode="lin" valueType="num">
                                      <p:cBhvr additive="base">
                                        <p:cTn id="58" dur="2000" fill="hold"/>
                                        <p:tgtEl>
                                          <p:spTgt spid="100380"/>
                                        </p:tgtEl>
                                        <p:attrNameLst>
                                          <p:attrName>ppt_x</p:attrName>
                                        </p:attrNameLst>
                                      </p:cBhvr>
                                      <p:tavLst>
                                        <p:tav tm="0">
                                          <p:val>
                                            <p:strVal val="1+#ppt_w/2"/>
                                          </p:val>
                                        </p:tav>
                                        <p:tav tm="100000">
                                          <p:val>
                                            <p:strVal val="#ppt_x"/>
                                          </p:val>
                                        </p:tav>
                                      </p:tavLst>
                                    </p:anim>
                                    <p:anim calcmode="lin" valueType="num">
                                      <p:cBhvr additive="base">
                                        <p:cTn id="59" dur="2000" fill="hold"/>
                                        <p:tgtEl>
                                          <p:spTgt spid="100380"/>
                                        </p:tgtEl>
                                        <p:attrNameLst>
                                          <p:attrName>ppt_y</p:attrName>
                                        </p:attrNameLst>
                                      </p:cBhvr>
                                      <p:tavLst>
                                        <p:tav tm="0">
                                          <p:val>
                                            <p:strVal val="#ppt_y"/>
                                          </p:val>
                                        </p:tav>
                                        <p:tav tm="100000">
                                          <p:val>
                                            <p:strVal val="#ppt_y"/>
                                          </p:val>
                                        </p:tav>
                                      </p:tavLst>
                                    </p:anim>
                                  </p:childTnLst>
                                </p:cTn>
                              </p:par>
                              <p:par>
                                <p:cTn id="60" presetID="7" presetClass="entr" presetSubtype="2" fill="hold" grpId="0" nodeType="withEffect">
                                  <p:stCondLst>
                                    <p:cond delay="500"/>
                                  </p:stCondLst>
                                  <p:childTnLst>
                                    <p:set>
                                      <p:cBhvr>
                                        <p:cTn id="61" dur="1" fill="hold">
                                          <p:stCondLst>
                                            <p:cond delay="0"/>
                                          </p:stCondLst>
                                        </p:cTn>
                                        <p:tgtEl>
                                          <p:spTgt spid="100381"/>
                                        </p:tgtEl>
                                        <p:attrNameLst>
                                          <p:attrName>style.visibility</p:attrName>
                                        </p:attrNameLst>
                                      </p:cBhvr>
                                      <p:to>
                                        <p:strVal val="visible"/>
                                      </p:to>
                                    </p:set>
                                    <p:anim calcmode="lin" valueType="num">
                                      <p:cBhvr additive="base">
                                        <p:cTn id="62" dur="2000" fill="hold"/>
                                        <p:tgtEl>
                                          <p:spTgt spid="100381"/>
                                        </p:tgtEl>
                                        <p:attrNameLst>
                                          <p:attrName>ppt_x</p:attrName>
                                        </p:attrNameLst>
                                      </p:cBhvr>
                                      <p:tavLst>
                                        <p:tav tm="0">
                                          <p:val>
                                            <p:strVal val="1+#ppt_w/2"/>
                                          </p:val>
                                        </p:tav>
                                        <p:tav tm="100000">
                                          <p:val>
                                            <p:strVal val="#ppt_x"/>
                                          </p:val>
                                        </p:tav>
                                      </p:tavLst>
                                    </p:anim>
                                    <p:anim calcmode="lin" valueType="num">
                                      <p:cBhvr additive="base">
                                        <p:cTn id="63" dur="2000" fill="hold"/>
                                        <p:tgtEl>
                                          <p:spTgt spid="100381"/>
                                        </p:tgtEl>
                                        <p:attrNameLst>
                                          <p:attrName>ppt_y</p:attrName>
                                        </p:attrNameLst>
                                      </p:cBhvr>
                                      <p:tavLst>
                                        <p:tav tm="0">
                                          <p:val>
                                            <p:strVal val="#ppt_y"/>
                                          </p:val>
                                        </p:tav>
                                        <p:tav tm="100000">
                                          <p:val>
                                            <p:strVal val="#ppt_y"/>
                                          </p:val>
                                        </p:tav>
                                      </p:tavLst>
                                    </p:anim>
                                  </p:childTnLst>
                                </p:cTn>
                              </p:par>
                              <p:par>
                                <p:cTn id="64" presetID="7" presetClass="entr" presetSubtype="2" fill="hold" grpId="0" nodeType="withEffect">
                                  <p:stCondLst>
                                    <p:cond delay="500"/>
                                  </p:stCondLst>
                                  <p:childTnLst>
                                    <p:set>
                                      <p:cBhvr>
                                        <p:cTn id="65" dur="1" fill="hold">
                                          <p:stCondLst>
                                            <p:cond delay="0"/>
                                          </p:stCondLst>
                                        </p:cTn>
                                        <p:tgtEl>
                                          <p:spTgt spid="100382"/>
                                        </p:tgtEl>
                                        <p:attrNameLst>
                                          <p:attrName>style.visibility</p:attrName>
                                        </p:attrNameLst>
                                      </p:cBhvr>
                                      <p:to>
                                        <p:strVal val="visible"/>
                                      </p:to>
                                    </p:set>
                                    <p:anim calcmode="lin" valueType="num">
                                      <p:cBhvr additive="base">
                                        <p:cTn id="66" dur="2000" fill="hold"/>
                                        <p:tgtEl>
                                          <p:spTgt spid="100382"/>
                                        </p:tgtEl>
                                        <p:attrNameLst>
                                          <p:attrName>ppt_x</p:attrName>
                                        </p:attrNameLst>
                                      </p:cBhvr>
                                      <p:tavLst>
                                        <p:tav tm="0">
                                          <p:val>
                                            <p:strVal val="1+#ppt_w/2"/>
                                          </p:val>
                                        </p:tav>
                                        <p:tav tm="100000">
                                          <p:val>
                                            <p:strVal val="#ppt_x"/>
                                          </p:val>
                                        </p:tav>
                                      </p:tavLst>
                                    </p:anim>
                                    <p:anim calcmode="lin" valueType="num">
                                      <p:cBhvr additive="base">
                                        <p:cTn id="67" dur="2000" fill="hold"/>
                                        <p:tgtEl>
                                          <p:spTgt spid="100382"/>
                                        </p:tgtEl>
                                        <p:attrNameLst>
                                          <p:attrName>ppt_y</p:attrName>
                                        </p:attrNameLst>
                                      </p:cBhvr>
                                      <p:tavLst>
                                        <p:tav tm="0">
                                          <p:val>
                                            <p:strVal val="#ppt_y"/>
                                          </p:val>
                                        </p:tav>
                                        <p:tav tm="100000">
                                          <p:val>
                                            <p:strVal val="#ppt_y"/>
                                          </p:val>
                                        </p:tav>
                                      </p:tavLst>
                                    </p:anim>
                                  </p:childTnLst>
                                </p:cTn>
                              </p:par>
                              <p:par>
                                <p:cTn id="68" presetID="7" presetClass="entr" presetSubtype="2" fill="hold" grpId="0" nodeType="withEffect">
                                  <p:stCondLst>
                                    <p:cond delay="500"/>
                                  </p:stCondLst>
                                  <p:childTnLst>
                                    <p:set>
                                      <p:cBhvr>
                                        <p:cTn id="69" dur="1" fill="hold">
                                          <p:stCondLst>
                                            <p:cond delay="0"/>
                                          </p:stCondLst>
                                        </p:cTn>
                                        <p:tgtEl>
                                          <p:spTgt spid="100383"/>
                                        </p:tgtEl>
                                        <p:attrNameLst>
                                          <p:attrName>style.visibility</p:attrName>
                                        </p:attrNameLst>
                                      </p:cBhvr>
                                      <p:to>
                                        <p:strVal val="visible"/>
                                      </p:to>
                                    </p:set>
                                    <p:anim calcmode="lin" valueType="num">
                                      <p:cBhvr additive="base">
                                        <p:cTn id="70" dur="2000" fill="hold"/>
                                        <p:tgtEl>
                                          <p:spTgt spid="100383"/>
                                        </p:tgtEl>
                                        <p:attrNameLst>
                                          <p:attrName>ppt_x</p:attrName>
                                        </p:attrNameLst>
                                      </p:cBhvr>
                                      <p:tavLst>
                                        <p:tav tm="0">
                                          <p:val>
                                            <p:strVal val="1+#ppt_w/2"/>
                                          </p:val>
                                        </p:tav>
                                        <p:tav tm="100000">
                                          <p:val>
                                            <p:strVal val="#ppt_x"/>
                                          </p:val>
                                        </p:tav>
                                      </p:tavLst>
                                    </p:anim>
                                    <p:anim calcmode="lin" valueType="num">
                                      <p:cBhvr additive="base">
                                        <p:cTn id="71" dur="2000" fill="hold"/>
                                        <p:tgtEl>
                                          <p:spTgt spid="100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5" grpId="0" animBg="1"/>
      <p:bldP spid="100376" grpId="0" animBg="1"/>
      <p:bldP spid="100378" grpId="0" animBg="1"/>
      <p:bldP spid="100379" grpId="0" animBg="1"/>
      <p:bldP spid="100380" grpId="0" animBg="1"/>
      <p:bldP spid="100381" grpId="0" animBg="1"/>
      <p:bldP spid="100382" grpId="0" animBg="1"/>
      <p:bldP spid="100383" grpId="0" animBg="1"/>
      <p:bldP spid="10038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omic Sans MS" pitchFamily="66" charset="0"/>
              </a:rPr>
              <a:t>Life in the Trenches </a:t>
            </a:r>
            <a:endParaRPr lang="en-US" b="1" dirty="0">
              <a:effectLst>
                <a:outerShdw blurRad="38100" dist="38100" dir="2700000" algn="tl">
                  <a:srgbClr val="000000">
                    <a:alpha val="43137"/>
                  </a:srgbClr>
                </a:outerShdw>
              </a:effectLst>
              <a:latin typeface="Comic Sans MS" pitchFamily="66" charset="0"/>
            </a:endParaRPr>
          </a:p>
        </p:txBody>
      </p:sp>
      <p:pic>
        <p:nvPicPr>
          <p:cNvPr id="217090" name="Picture 2" descr="http://www.spartacus.schoolnet.co.uk/FWWfo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7239000" cy="4939555"/>
          </a:xfrm>
          <a:prstGeom prst="rect">
            <a:avLst/>
          </a:prstGeom>
          <a:noFill/>
          <a:extLst>
            <a:ext uri="{909E8E84-426E-40DD-AFC4-6F175D3DCCD1}">
              <a14:hiddenFill xmlns:a14="http://schemas.microsoft.com/office/drawing/2010/main">
                <a:solidFill>
                  <a:srgbClr val="FFFFFF"/>
                </a:solidFill>
              </a14:hiddenFill>
            </a:ext>
          </a:extLst>
        </p:spPr>
      </p:pic>
      <p:pic>
        <p:nvPicPr>
          <p:cNvPr id="217094" name="Picture 6" descr="http://www.infobarrel.com/media/image/86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73529"/>
            <a:ext cx="7315200" cy="521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ppt_x"/>
                                          </p:val>
                                        </p:tav>
                                        <p:tav tm="100000">
                                          <p:val>
                                            <p:strVal val="#ppt_x"/>
                                          </p:val>
                                        </p:tav>
                                      </p:tavLst>
                                    </p:anim>
                                    <p:anim calcmode="lin" valueType="num">
                                      <p:cBhvr additive="base">
                                        <p:cTn id="8" dur="500" fill="hold"/>
                                        <p:tgtEl>
                                          <p:spTgt spid="2170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17090"/>
                                        </p:tgtEl>
                                      </p:cBhvr>
                                    </p:animEffect>
                                    <p:set>
                                      <p:cBhvr>
                                        <p:cTn id="13" dur="1" fill="hold">
                                          <p:stCondLst>
                                            <p:cond delay="499"/>
                                          </p:stCondLst>
                                        </p:cTn>
                                        <p:tgtEl>
                                          <p:spTgt spid="21709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7094"/>
                                        </p:tgtEl>
                                        <p:attrNameLst>
                                          <p:attrName>style.visibility</p:attrName>
                                        </p:attrNameLst>
                                      </p:cBhvr>
                                      <p:to>
                                        <p:strVal val="visible"/>
                                      </p:to>
                                    </p:set>
                                    <p:animEffect transition="in" filter="fade">
                                      <p:cBhvr>
                                        <p:cTn id="18" dur="500"/>
                                        <p:tgtEl>
                                          <p:spTgt spid="217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382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Krupp’s “Big Bertha” Gun</a:t>
            </a:r>
          </a:p>
        </p:txBody>
      </p:sp>
      <p:pic>
        <p:nvPicPr>
          <p:cNvPr id="92163" name="Picture 3" descr="Krupp's Big Bertha"/>
          <p:cNvPicPr>
            <a:picLocks noGrp="1" noChangeAspect="1" noChangeArrowheads="1"/>
          </p:cNvPicPr>
          <p:nvPr>
            <p:ph/>
          </p:nvPr>
        </p:nvPicPr>
        <p:blipFill>
          <a:blip r:embed="rId2" cstate="print">
            <a:lum bright="-12000" contrast="6000"/>
          </a:blip>
          <a:stretch>
            <a:fillRect/>
          </a:stretch>
        </p:blipFill>
        <p:spPr>
          <a:xfrm>
            <a:off x="1752600" y="1143000"/>
            <a:ext cx="6046304" cy="5562600"/>
          </a:xfrm>
          <a:noFill/>
          <a:ln w="9525" cap="flat">
            <a:solidFill>
              <a:srgbClr val="664400"/>
            </a:solidFill>
            <a:headEnd w="med" len="med"/>
            <a:tailEnd w="med" len="med"/>
          </a:ln>
        </p:spPr>
      </p:pic>
      <p:pic>
        <p:nvPicPr>
          <p:cNvPr id="214018" name="Picture 2" descr="http://www.worldwar1.com/foto/fww262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72860"/>
            <a:ext cx="7620000" cy="461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163"/>
                                        </p:tgtEl>
                                      </p:cBhvr>
                                    </p:animEffect>
                                    <p:set>
                                      <p:cBhvr>
                                        <p:cTn id="7" dur="1" fill="hold">
                                          <p:stCondLst>
                                            <p:cond delay="499"/>
                                          </p:stCondLst>
                                        </p:cTn>
                                        <p:tgtEl>
                                          <p:spTgt spid="921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018"/>
                                        </p:tgtEl>
                                        <p:attrNameLst>
                                          <p:attrName>style.visibility</p:attrName>
                                        </p:attrNameLst>
                                      </p:cBhvr>
                                      <p:to>
                                        <p:strVal val="visible"/>
                                      </p:to>
                                    </p:set>
                                    <p:animEffect transition="in" filter="fade">
                                      <p:cBhvr>
                                        <p:cTn id="12" dur="500"/>
                                        <p:tgtEl>
                                          <p:spTgt spid="214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9" name="Picture 5"/>
          <p:cNvPicPr>
            <a:picLocks noGrp="1" noChangeAspect="1" noChangeArrowheads="1"/>
          </p:cNvPicPr>
          <p:nvPr>
            <p:ph sz="half" idx="1"/>
          </p:nvPr>
        </p:nvPicPr>
        <p:blipFill>
          <a:blip r:embed="rId3" cstate="print">
            <a:lum contrast="6000"/>
          </a:blip>
          <a:srcRect l="2522" r="3784"/>
          <a:stretch>
            <a:fillRect/>
          </a:stretch>
        </p:blipFill>
        <p:spPr>
          <a:xfrm>
            <a:off x="4724399" y="381000"/>
            <a:ext cx="4275813" cy="2086769"/>
          </a:xfrm>
          <a:noFill/>
          <a:ln w="9525" cap="flat">
            <a:solidFill>
              <a:srgbClr val="664400"/>
            </a:solidFill>
            <a:headEnd w="med" len="med"/>
            <a:tailEnd w="med" len="med"/>
          </a:ln>
        </p:spPr>
      </p:pic>
      <p:sp>
        <p:nvSpPr>
          <p:cNvPr id="103432" name="Text Box 8"/>
          <p:cNvSpPr txBox="1">
            <a:spLocks noChangeArrowheads="1"/>
          </p:cNvSpPr>
          <p:nvPr/>
        </p:nvSpPr>
        <p:spPr bwMode="auto">
          <a:xfrm>
            <a:off x="1295400" y="762000"/>
            <a:ext cx="3429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Machine Gun</a:t>
            </a:r>
          </a:p>
        </p:txBody>
      </p:sp>
      <p:pic>
        <p:nvPicPr>
          <p:cNvPr id="215046" name="Picture 6" descr="http://www.listzblog.com/sitebuildercontent/sitebuilderpictures/Vickers_IW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86228"/>
            <a:ext cx="5943600" cy="408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1500"/>
                                  </p:stCondLst>
                                  <p:childTnLst>
                                    <p:set>
                                      <p:cBhvr>
                                        <p:cTn id="6" dur="1" fill="hold">
                                          <p:stCondLst>
                                            <p:cond delay="0"/>
                                          </p:stCondLst>
                                        </p:cTn>
                                        <p:tgtEl>
                                          <p:spTgt spid="103429"/>
                                        </p:tgtEl>
                                        <p:attrNameLst>
                                          <p:attrName>style.visibility</p:attrName>
                                        </p:attrNameLst>
                                      </p:cBhvr>
                                      <p:to>
                                        <p:strVal val="visible"/>
                                      </p:to>
                                    </p:set>
                                    <p:animEffect transition="in" filter="strips(downLeft)">
                                      <p:cBhvr>
                                        <p:cTn id="7" dur="3000"/>
                                        <p:tgtEl>
                                          <p:spTgt spid="103429"/>
                                        </p:tgtEl>
                                      </p:cBhvr>
                                    </p:animEffect>
                                  </p:childTnLst>
                                  <p:subTnLst>
                                    <p:audio>
                                      <p:cMediaNode>
                                        <p:cTn display="0" masterRel="sameClick">
                                          <p:stCondLst>
                                            <p:cond evt="begin" delay="0">
                                              <p:tn val="5"/>
                                            </p:cond>
                                          </p:stCondLst>
                                          <p:endCondLst>
                                            <p:cond evt="onStopAudio" delay="0">
                                              <p:tgtEl>
                                                <p:sldTgt/>
                                              </p:tgtEl>
                                            </p:cond>
                                          </p:endCondLst>
                                        </p:cTn>
                                        <p:tgtEl>
                                          <p:sndTgt r:embed="rId2" name="mchnguns[1].wav"/>
                                        </p:tgtEl>
                                      </p:cMediaNode>
                                    </p:audio>
                                  </p:subTnLst>
                                </p:cTn>
                              </p:par>
                              <p:par>
                                <p:cTn id="8" presetID="3" presetClass="entr" presetSubtype="10" fill="hold" grpId="0" nodeType="withEffect">
                                  <p:stCondLst>
                                    <p:cond delay="1500"/>
                                  </p:stCondLst>
                                  <p:childTnLst>
                                    <p:set>
                                      <p:cBhvr>
                                        <p:cTn id="9" dur="1" fill="hold">
                                          <p:stCondLst>
                                            <p:cond delay="0"/>
                                          </p:stCondLst>
                                        </p:cTn>
                                        <p:tgtEl>
                                          <p:spTgt spid="103432"/>
                                        </p:tgtEl>
                                        <p:attrNameLst>
                                          <p:attrName>style.visibility</p:attrName>
                                        </p:attrNameLst>
                                      </p:cBhvr>
                                      <p:to>
                                        <p:strVal val="visible"/>
                                      </p:to>
                                    </p:set>
                                    <p:animEffect transition="in" filter="blinds(horizontal)">
                                      <p:cBhvr>
                                        <p:cTn id="10"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6600"/>
                </a:solidFill>
                <a:effectLst>
                  <a:outerShdw blurRad="38100" dist="38100" dir="2700000" algn="tl">
                    <a:srgbClr val="000000">
                      <a:alpha val="43137"/>
                    </a:srgbClr>
                  </a:outerShdw>
                </a:effectLst>
                <a:latin typeface="Comic Sans MS" pitchFamily="66" charset="0"/>
              </a:rPr>
              <a:t>Poison Gas</a:t>
            </a:r>
            <a:br>
              <a:rPr lang="en-US" b="1" dirty="0">
                <a:solidFill>
                  <a:srgbClr val="996600"/>
                </a:solidFill>
                <a:effectLst>
                  <a:outerShdw blurRad="38100" dist="38100" dir="2700000" algn="tl">
                    <a:srgbClr val="000000">
                      <a:alpha val="43137"/>
                    </a:srgbClr>
                  </a:outerShdw>
                </a:effectLst>
                <a:latin typeface="Comic Sans MS" pitchFamily="66" charset="0"/>
              </a:rPr>
            </a:br>
            <a:endParaRPr lang="en-US" dirty="0">
              <a:effectLst>
                <a:outerShdw blurRad="38100" dist="38100" dir="2700000" algn="tl">
                  <a:srgbClr val="000000">
                    <a:alpha val="43137"/>
                  </a:srgbClr>
                </a:outerShdw>
              </a:effectLst>
            </a:endParaRPr>
          </a:p>
        </p:txBody>
      </p:sp>
      <p:pic>
        <p:nvPicPr>
          <p:cNvPr id="5" name="Picture 3"/>
          <p:cNvPicPr>
            <a:picLocks noGrp="1" noChangeAspect="1" noChangeArrowheads="1"/>
          </p:cNvPicPr>
          <p:nvPr>
            <p:ph sz="half" idx="1"/>
          </p:nvPr>
        </p:nvPicPr>
        <p:blipFill>
          <a:blip r:embed="rId3" cstate="print">
            <a:lum contrast="42000"/>
          </a:blip>
          <a:srcRect l="3482" t="5238" r="2983" b="3056"/>
          <a:stretch>
            <a:fillRect/>
          </a:stretch>
        </p:blipFill>
        <p:spPr>
          <a:xfrm>
            <a:off x="990600" y="1105633"/>
            <a:ext cx="3733800" cy="2780567"/>
          </a:xfrm>
          <a:noFill/>
          <a:ln w="9525" cap="flat">
            <a:solidFill>
              <a:srgbClr val="664400"/>
            </a:solidFill>
            <a:headEnd w="med" len="med"/>
            <a:tailEnd w="med" len="med"/>
          </a:ln>
        </p:spPr>
      </p:pic>
      <p:pic>
        <p:nvPicPr>
          <p:cNvPr id="6" name="Picture 2" descr="http://oncomp.com/wp-content/uploads/2010/05/6-MustardGasBurns.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791200" y="1447800"/>
            <a:ext cx="305232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16066" name="Picture 2" descr="http://t0.gstatic.com/images?q=tbn:ANd9GcTBx2dDGcxjPMVdo3tG-pdnJjhRg7gNUK82y1B5OR4mjGgJlZG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1" y="4114799"/>
            <a:ext cx="4744064" cy="226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3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omb-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066"/>
                                        </p:tgtEl>
                                        <p:attrNameLst>
                                          <p:attrName>style.visibility</p:attrName>
                                        </p:attrNameLst>
                                      </p:cBhvr>
                                      <p:to>
                                        <p:strVal val="visible"/>
                                      </p:to>
                                    </p:set>
                                    <p:animEffect transition="in" filter="fade">
                                      <p:cBhvr>
                                        <p:cTn id="12" dur="500"/>
                                        <p:tgtEl>
                                          <p:spTgt spid="2160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8382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Verdun – February, 1916</a:t>
            </a:r>
          </a:p>
        </p:txBody>
      </p:sp>
      <p:sp>
        <p:nvSpPr>
          <p:cNvPr id="116747" name="Text Box 11"/>
          <p:cNvSpPr txBox="1">
            <a:spLocks noChangeArrowheads="1"/>
          </p:cNvSpPr>
          <p:nvPr/>
        </p:nvSpPr>
        <p:spPr bwMode="auto">
          <a:xfrm>
            <a:off x="2057400" y="5562600"/>
            <a:ext cx="5638800" cy="1004888"/>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German offensive.</a:t>
            </a:r>
          </a:p>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Each side had 500,000 casualties.</a:t>
            </a:r>
          </a:p>
        </p:txBody>
      </p:sp>
      <p:pic>
        <p:nvPicPr>
          <p:cNvPr id="116748" name="Picture 12" descr="Guardians of Verdun"/>
          <p:cNvPicPr>
            <a:picLocks noGrp="1" noChangeAspect="1" noChangeArrowheads="1"/>
          </p:cNvPicPr>
          <p:nvPr>
            <p:ph/>
          </p:nvPr>
        </p:nvPicPr>
        <p:blipFill>
          <a:blip r:embed="rId2" cstate="print">
            <a:lum bright="6000" contrast="6000"/>
          </a:blip>
          <a:stretch>
            <a:fillRect/>
          </a:stretch>
        </p:blipFill>
        <p:spPr>
          <a:xfrm>
            <a:off x="1752600" y="1006831"/>
            <a:ext cx="6137148" cy="4130573"/>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6748"/>
                                        </p:tgtEl>
                                        <p:attrNameLst>
                                          <p:attrName>style.visibility</p:attrName>
                                        </p:attrNameLst>
                                      </p:cBhvr>
                                      <p:to>
                                        <p:strVal val="visible"/>
                                      </p:to>
                                    </p:set>
                                    <p:animEffect transition="in" filter="dissolve">
                                      <p:cBhvr>
                                        <p:cTn id="7" dur="500"/>
                                        <p:tgtEl>
                                          <p:spTgt spid="11674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6747"/>
                                        </p:tgtEl>
                                        <p:attrNameLst>
                                          <p:attrName>style.visibility</p:attrName>
                                        </p:attrNameLst>
                                      </p:cBhvr>
                                      <p:to>
                                        <p:strVal val="visible"/>
                                      </p:to>
                                    </p:set>
                                    <p:anim calcmode="discrete" valueType="clr">
                                      <p:cBhvr override="childStyle">
                                        <p:cTn id="12" dur="80"/>
                                        <p:tgtEl>
                                          <p:spTgt spid="11674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6747"/>
                                        </p:tgtEl>
                                        <p:attrNameLst>
                                          <p:attrName>fillcolor</p:attrName>
                                        </p:attrNameLst>
                                      </p:cBhvr>
                                      <p:tavLst>
                                        <p:tav tm="0">
                                          <p:val>
                                            <p:clrVal>
                                              <a:schemeClr val="accent2"/>
                                            </p:clrVal>
                                          </p:val>
                                        </p:tav>
                                        <p:tav tm="50000">
                                          <p:val>
                                            <p:clrVal>
                                              <a:schemeClr val="hlink"/>
                                            </p:clrVal>
                                          </p:val>
                                        </p:tav>
                                      </p:tavLst>
                                    </p:anim>
                                    <p:set>
                                      <p:cBhvr>
                                        <p:cTn id="14" dur="80"/>
                                        <p:tgtEl>
                                          <p:spTgt spid="1167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8382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Somme – July, 1916</a:t>
            </a:r>
          </a:p>
        </p:txBody>
      </p:sp>
      <p:sp>
        <p:nvSpPr>
          <p:cNvPr id="231427" name="Text Box 3"/>
          <p:cNvSpPr txBox="1">
            <a:spLocks noChangeArrowheads="1"/>
          </p:cNvSpPr>
          <p:nvPr/>
        </p:nvSpPr>
        <p:spPr bwMode="auto">
          <a:xfrm>
            <a:off x="1371600" y="5562600"/>
            <a:ext cx="6705600" cy="1004888"/>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60,000 British soldiers killed in one day.</a:t>
            </a:r>
          </a:p>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Over 1,000,000 killed in 5 months.</a:t>
            </a:r>
          </a:p>
        </p:txBody>
      </p:sp>
      <p:pic>
        <p:nvPicPr>
          <p:cNvPr id="231428" name="Picture 4" descr="Somme-Canadians"/>
          <p:cNvPicPr>
            <a:picLocks noGrp="1" noChangeAspect="1" noChangeArrowheads="1"/>
          </p:cNvPicPr>
          <p:nvPr>
            <p:ph/>
          </p:nvPr>
        </p:nvPicPr>
        <p:blipFill>
          <a:blip r:embed="rId2" cstate="print">
            <a:lum contrast="6000"/>
          </a:blip>
          <a:srcRect t="6918" b="8485"/>
          <a:stretch>
            <a:fillRect/>
          </a:stretch>
        </p:blipFill>
        <p:spPr>
          <a:xfrm>
            <a:off x="1524000" y="1143000"/>
            <a:ext cx="6248400" cy="4192588"/>
          </a:xfrm>
          <a:noFill/>
          <a:ln w="9525" cap="flat">
            <a:solidFill>
              <a:srgbClr val="664400"/>
            </a:solidFill>
            <a:headEnd w="med" len="med"/>
            <a:tailEnd w="med" len="med"/>
          </a:ln>
        </p:spPr>
      </p:pic>
      <p:pic>
        <p:nvPicPr>
          <p:cNvPr id="215044" name="Picture 4" descr="http://static.guim.co.uk/sys-images/Guardian/Pix/pictures/2006/06/30/som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199"/>
            <a:ext cx="7429500" cy="3834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31428"/>
                                        </p:tgtEl>
                                      </p:cBhvr>
                                    </p:animEffect>
                                    <p:set>
                                      <p:cBhvr>
                                        <p:cTn id="7" dur="1" fill="hold">
                                          <p:stCondLst>
                                            <p:cond delay="499"/>
                                          </p:stCondLst>
                                        </p:cTn>
                                        <p:tgtEl>
                                          <p:spTgt spid="231428"/>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231427"/>
                                        </p:tgtEl>
                                        <p:attrNameLst>
                                          <p:attrName>style.visibility</p:attrName>
                                        </p:attrNameLst>
                                      </p:cBhvr>
                                      <p:to>
                                        <p:strVal val="visible"/>
                                      </p:to>
                                    </p:set>
                                    <p:anim calcmode="lin" valueType="num">
                                      <p:cBhvr>
                                        <p:cTn id="11" dur="1000" fill="hold"/>
                                        <p:tgtEl>
                                          <p:spTgt spid="231427"/>
                                        </p:tgtEl>
                                        <p:attrNameLst>
                                          <p:attrName>ppt_w</p:attrName>
                                        </p:attrNameLst>
                                      </p:cBhvr>
                                      <p:tavLst>
                                        <p:tav tm="0">
                                          <p:val>
                                            <p:strVal val="#ppt_w+.3"/>
                                          </p:val>
                                        </p:tav>
                                        <p:tav tm="100000">
                                          <p:val>
                                            <p:strVal val="#ppt_w"/>
                                          </p:val>
                                        </p:tav>
                                      </p:tavLst>
                                    </p:anim>
                                    <p:anim calcmode="lin" valueType="num">
                                      <p:cBhvr>
                                        <p:cTn id="12" dur="1000" fill="hold"/>
                                        <p:tgtEl>
                                          <p:spTgt spid="231427"/>
                                        </p:tgtEl>
                                        <p:attrNameLst>
                                          <p:attrName>ppt_h</p:attrName>
                                        </p:attrNameLst>
                                      </p:cBhvr>
                                      <p:tavLst>
                                        <p:tav tm="0">
                                          <p:val>
                                            <p:strVal val="#ppt_h"/>
                                          </p:val>
                                        </p:tav>
                                        <p:tav tm="100000">
                                          <p:val>
                                            <p:strVal val="#ppt_h"/>
                                          </p:val>
                                        </p:tav>
                                      </p:tavLst>
                                    </p:anim>
                                    <p:animEffect transition="in" filter="fade">
                                      <p:cBhvr>
                                        <p:cTn id="13" dur="1000"/>
                                        <p:tgtEl>
                                          <p:spTgt spid="2314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5044"/>
                                        </p:tgtEl>
                                        <p:attrNameLst>
                                          <p:attrName>style.visibility</p:attrName>
                                        </p:attrNameLst>
                                      </p:cBhvr>
                                      <p:to>
                                        <p:strVal val="visible"/>
                                      </p:to>
                                    </p:set>
                                    <p:animEffect transition="in" filter="fade">
                                      <p:cBhvr>
                                        <p:cTn id="18"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7" name="Picture 3"/>
          <p:cNvPicPr>
            <a:picLocks noGrp="1" noChangeAspect="1" noChangeArrowheads="1"/>
          </p:cNvPicPr>
          <p:nvPr>
            <p:ph sz="half" idx="1"/>
          </p:nvPr>
        </p:nvPicPr>
        <p:blipFill>
          <a:blip r:embed="rId5" cstate="print">
            <a:lum bright="-6000" contrast="6000"/>
          </a:blip>
          <a:srcRect b="5453"/>
          <a:stretch>
            <a:fillRect/>
          </a:stretch>
        </p:blipFill>
        <p:spPr>
          <a:xfrm>
            <a:off x="304800" y="1219200"/>
            <a:ext cx="4611676" cy="3886200"/>
          </a:xfrm>
          <a:noFill/>
          <a:ln w="9525" cap="flat">
            <a:solidFill>
              <a:srgbClr val="664400"/>
            </a:solidFill>
            <a:headEnd w="med" len="med"/>
            <a:tailEnd w="med" len="med"/>
          </a:ln>
        </p:spPr>
      </p:pic>
      <p:pic>
        <p:nvPicPr>
          <p:cNvPr id="108552" name="Picture 8"/>
          <p:cNvPicPr>
            <a:picLocks noGrp="1" noChangeAspect="1" noChangeArrowheads="1"/>
          </p:cNvPicPr>
          <p:nvPr>
            <p:ph sz="quarter" idx="3"/>
          </p:nvPr>
        </p:nvPicPr>
        <p:blipFill>
          <a:blip r:embed="rId6" cstate="print"/>
          <a:srcRect r="2116"/>
          <a:stretch>
            <a:fillRect/>
          </a:stretch>
        </p:blipFill>
        <p:spPr>
          <a:xfrm>
            <a:off x="5257800" y="1205248"/>
            <a:ext cx="3657600" cy="5187944"/>
          </a:xfrm>
          <a:noFill/>
          <a:ln w="9525" cap="flat">
            <a:solidFill>
              <a:srgbClr val="664400"/>
            </a:solidFill>
            <a:headEnd w="med" len="med"/>
            <a:tailEnd w="med" len="med"/>
          </a:ln>
        </p:spPr>
      </p:pic>
    </p:spTree>
  </p:cSld>
  <p:clrMapOvr>
    <a:masterClrMapping/>
  </p:clrMapOvr>
  <p:transition>
    <p:sndAc>
      <p:stSnd>
        <p:snd r:embed="rId2" name="mchnguns[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8547"/>
                                        </p:tgtEl>
                                        <p:attrNameLst>
                                          <p:attrName>style.visibility</p:attrName>
                                        </p:attrNameLst>
                                      </p:cBhvr>
                                      <p:to>
                                        <p:strVal val="visible"/>
                                      </p:to>
                                    </p:set>
                                    <p:anim calcmode="lin" valueType="num">
                                      <p:cBhvr>
                                        <p:cTn id="7" dur="2000" fill="hold"/>
                                        <p:tgtEl>
                                          <p:spTgt spid="108547"/>
                                        </p:tgtEl>
                                        <p:attrNameLst>
                                          <p:attrName>ppt_w</p:attrName>
                                        </p:attrNameLst>
                                      </p:cBhvr>
                                      <p:tavLst>
                                        <p:tav tm="0">
                                          <p:val>
                                            <p:fltVal val="0"/>
                                          </p:val>
                                        </p:tav>
                                        <p:tav tm="100000">
                                          <p:val>
                                            <p:strVal val="#ppt_w"/>
                                          </p:val>
                                        </p:tav>
                                      </p:tavLst>
                                    </p:anim>
                                    <p:anim calcmode="lin" valueType="num">
                                      <p:cBhvr>
                                        <p:cTn id="8" dur="2000" fill="hold"/>
                                        <p:tgtEl>
                                          <p:spTgt spid="108547"/>
                                        </p:tgtEl>
                                        <p:attrNameLst>
                                          <p:attrName>ppt_h</p:attrName>
                                        </p:attrNameLst>
                                      </p:cBhvr>
                                      <p:tavLst>
                                        <p:tav tm="0">
                                          <p:val>
                                            <p:fltVal val="0"/>
                                          </p:val>
                                        </p:tav>
                                        <p:tav tm="100000">
                                          <p:val>
                                            <p:strVal val="#ppt_h"/>
                                          </p:val>
                                        </p:tav>
                                      </p:tavLst>
                                    </p:anim>
                                    <p:anim calcmode="lin" valueType="num">
                                      <p:cBhvr>
                                        <p:cTn id="9" dur="2000" fill="hold"/>
                                        <p:tgtEl>
                                          <p:spTgt spid="108547"/>
                                        </p:tgtEl>
                                        <p:attrNameLst>
                                          <p:attrName>style.rotation</p:attrName>
                                        </p:attrNameLst>
                                      </p:cBhvr>
                                      <p:tavLst>
                                        <p:tav tm="0">
                                          <p:val>
                                            <p:fltVal val="90"/>
                                          </p:val>
                                        </p:tav>
                                        <p:tav tm="100000">
                                          <p:val>
                                            <p:fltVal val="0"/>
                                          </p:val>
                                        </p:tav>
                                      </p:tavLst>
                                    </p:anim>
                                    <p:animEffect transition="in" filter="fade">
                                      <p:cBhvr>
                                        <p:cTn id="10" dur="2000"/>
                                        <p:tgtEl>
                                          <p:spTgt spid="108547"/>
                                        </p:tgtEl>
                                      </p:cBhvr>
                                    </p:animEffect>
                                  </p:childTnLst>
                                  <p:subTnLst>
                                    <p:audio>
                                      <p:cMediaNode>
                                        <p:cTn display="0" masterRel="sameClick">
                                          <p:stCondLst>
                                            <p:cond evt="begin" delay="0">
                                              <p:tn val="5"/>
                                            </p:cond>
                                          </p:stCondLst>
                                          <p:endCondLst>
                                            <p:cond evt="onStopAudio" delay="0">
                                              <p:tgtEl>
                                                <p:sldTgt/>
                                              </p:tgtEl>
                                            </p:cond>
                                          </p:endCondLst>
                                        </p:cTn>
                                        <p:tgtEl>
                                          <p:sndTgt r:embed="rId3" name="bomb-2.wav"/>
                                        </p:tgtEl>
                                      </p:cMediaNode>
                                    </p:audio>
                                  </p:subTnLst>
                                </p:cTn>
                              </p:par>
                            </p:childTnLst>
                          </p:cTn>
                        </p:par>
                        <p:par>
                          <p:cTn id="11" fill="hold">
                            <p:stCondLst>
                              <p:cond delay="2000"/>
                            </p:stCondLst>
                            <p:childTnLst>
                              <p:par>
                                <p:cTn id="12" presetID="12" presetClass="entr" presetSubtype="2" fill="hold" nodeType="afterEffect">
                                  <p:stCondLst>
                                    <p:cond delay="1000"/>
                                  </p:stCondLst>
                                  <p:childTnLst>
                                    <p:set>
                                      <p:cBhvr>
                                        <p:cTn id="13" dur="1" fill="hold">
                                          <p:stCondLst>
                                            <p:cond delay="0"/>
                                          </p:stCondLst>
                                        </p:cTn>
                                        <p:tgtEl>
                                          <p:spTgt spid="108552"/>
                                        </p:tgtEl>
                                        <p:attrNameLst>
                                          <p:attrName>style.visibility</p:attrName>
                                        </p:attrNameLst>
                                      </p:cBhvr>
                                      <p:to>
                                        <p:strVal val="visible"/>
                                      </p:to>
                                    </p:set>
                                    <p:animEffect transition="in" filter="slide(fromRight)">
                                      <p:cBhvr>
                                        <p:cTn id="14" dur="2000"/>
                                        <p:tgtEl>
                                          <p:spTgt spid="108552"/>
                                        </p:tgtEl>
                                      </p:cBhvr>
                                    </p:animEffect>
                                  </p:childTnLst>
                                  <p:subTnLst>
                                    <p:audio>
                                      <p:cMediaNode>
                                        <p:cTn display="0" masterRel="sameClick">
                                          <p:stCondLst>
                                            <p:cond evt="begin" delay="0">
                                              <p:tn val="12"/>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sz="quarter"/>
          </p:nvPr>
        </p:nvSpPr>
        <p:spPr>
          <a:xfrm>
            <a:off x="1905000" y="1143000"/>
            <a:ext cx="5029200" cy="4114800"/>
          </a:xfrm>
          <a:effectLst>
            <a:outerShdw dist="35921" dir="2700000" algn="ctr" rotWithShape="0">
              <a:srgbClr val="333399">
                <a:alpha val="50000"/>
              </a:srgbClr>
            </a:outerShdw>
          </a:effectLst>
        </p:spPr>
        <p:txBody>
          <a:bodyPr anchor="t"/>
          <a:lstStyle/>
          <a:p>
            <a:pPr algn="l"/>
            <a:r>
              <a:rPr lang="en-US" sz="7000" dirty="0" smtClean="0">
                <a:latin typeface="Lombardic Narrow" pitchFamily="2" charset="0"/>
              </a:rPr>
              <a:t>The </a:t>
            </a:r>
            <a:br>
              <a:rPr lang="en-US" sz="7000" dirty="0" smtClean="0">
                <a:latin typeface="Lombardic Narrow" pitchFamily="2" charset="0"/>
              </a:rPr>
            </a:br>
            <a:r>
              <a:rPr lang="en-US" sz="7000" dirty="0" smtClean="0">
                <a:latin typeface="Lombardic Narrow" pitchFamily="2" charset="0"/>
              </a:rPr>
              <a:t>	</a:t>
            </a:r>
            <a:r>
              <a:rPr lang="en-US" sz="7000" smtClean="0">
                <a:latin typeface="Lombardic Narrow" pitchFamily="2" charset="0"/>
              </a:rPr>
              <a:t>Third 				Front</a:t>
            </a:r>
            <a:endParaRPr lang="en-US" sz="7000" dirty="0">
              <a:latin typeface="Lombardic Narrow" pitchFamily="2"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838200" y="762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Gallipoli Disaster, 1915</a:t>
            </a:r>
          </a:p>
        </p:txBody>
      </p:sp>
      <p:pic>
        <p:nvPicPr>
          <p:cNvPr id="176135" name="Picture 7" descr="map-Gallipoli"/>
          <p:cNvPicPr>
            <a:picLocks noGrp="1" noChangeAspect="1" noChangeArrowheads="1"/>
          </p:cNvPicPr>
          <p:nvPr>
            <p:ph sz="half" idx="1"/>
          </p:nvPr>
        </p:nvPicPr>
        <p:blipFill>
          <a:blip r:embed="rId2" cstate="print">
            <a:lum bright="-12000" contrast="18000"/>
          </a:blip>
          <a:srcRect/>
          <a:stretch>
            <a:fillRect/>
          </a:stretch>
        </p:blipFill>
        <p:spPr>
          <a:xfrm>
            <a:off x="381000" y="900424"/>
            <a:ext cx="4702175" cy="5815092"/>
          </a:xfrm>
          <a:noFill/>
          <a:ln w="9525" cap="flat">
            <a:solidFill>
              <a:srgbClr val="664400"/>
            </a:solidFill>
            <a:headEnd w="med" len="med"/>
            <a:tailEnd w="med" len="med"/>
          </a:ln>
        </p:spPr>
      </p:pic>
      <p:pic>
        <p:nvPicPr>
          <p:cNvPr id="176137" name="Picture 9" descr="Gallipoli--soldiers_attacking"/>
          <p:cNvPicPr>
            <a:picLocks noGrp="1" noChangeAspect="1" noChangeArrowheads="1"/>
          </p:cNvPicPr>
          <p:nvPr>
            <p:ph sz="quarter" idx="2"/>
          </p:nvPr>
        </p:nvPicPr>
        <p:blipFill>
          <a:blip r:embed="rId3" cstate="print">
            <a:lum bright="-12000" contrast="6000"/>
          </a:blip>
          <a:srcRect/>
          <a:stretch>
            <a:fillRect/>
          </a:stretch>
        </p:blipFill>
        <p:spPr>
          <a:xfrm>
            <a:off x="5486400" y="1219200"/>
            <a:ext cx="3352800" cy="2259013"/>
          </a:xfrm>
          <a:noFill/>
          <a:ln w="9525" cap="flat">
            <a:solidFill>
              <a:srgbClr val="664400"/>
            </a:solidFill>
            <a:headEnd w="med" len="med"/>
            <a:tailEnd w="med" len="med"/>
          </a:ln>
        </p:spPr>
      </p:pic>
      <p:pic>
        <p:nvPicPr>
          <p:cNvPr id="176140" name="Picture 12" descr="Gallipoli--P00152_020MenaCamp"/>
          <p:cNvPicPr>
            <a:picLocks noGrp="1" noChangeAspect="1" noChangeArrowheads="1"/>
          </p:cNvPicPr>
          <p:nvPr>
            <p:ph sz="quarter" idx="3"/>
          </p:nvPr>
        </p:nvPicPr>
        <p:blipFill>
          <a:blip r:embed="rId4" cstate="print">
            <a:lum bright="-12000" contrast="6000"/>
          </a:blip>
          <a:stretch>
            <a:fillRect/>
          </a:stretch>
        </p:blipFill>
        <p:spPr>
          <a:xfrm>
            <a:off x="5282280" y="4114800"/>
            <a:ext cx="3684840" cy="19812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1000"/>
                                  </p:stCondLst>
                                  <p:childTnLst>
                                    <p:set>
                                      <p:cBhvr>
                                        <p:cTn id="6" dur="1" fill="hold">
                                          <p:stCondLst>
                                            <p:cond delay="0"/>
                                          </p:stCondLst>
                                        </p:cTn>
                                        <p:tgtEl>
                                          <p:spTgt spid="176137"/>
                                        </p:tgtEl>
                                        <p:attrNameLst>
                                          <p:attrName>style.visibility</p:attrName>
                                        </p:attrNameLst>
                                      </p:cBhvr>
                                      <p:to>
                                        <p:strVal val="visible"/>
                                      </p:to>
                                    </p:set>
                                    <p:animEffect transition="in" filter="blinds(vertical)">
                                      <p:cBhvr>
                                        <p:cTn id="7" dur="1000"/>
                                        <p:tgtEl>
                                          <p:spTgt spid="176137"/>
                                        </p:tgtEl>
                                      </p:cBhvr>
                                    </p:animEffect>
                                  </p:childTnLst>
                                </p:cTn>
                              </p:par>
                            </p:childTnLst>
                          </p:cTn>
                        </p:par>
                        <p:par>
                          <p:cTn id="8" fill="hold">
                            <p:stCondLst>
                              <p:cond delay="2000"/>
                            </p:stCondLst>
                            <p:childTnLst>
                              <p:par>
                                <p:cTn id="9" presetID="18" presetClass="entr" presetSubtype="9" fill="hold" nodeType="afterEffect">
                                  <p:stCondLst>
                                    <p:cond delay="500"/>
                                  </p:stCondLst>
                                  <p:childTnLst>
                                    <p:set>
                                      <p:cBhvr>
                                        <p:cTn id="10" dur="1" fill="hold">
                                          <p:stCondLst>
                                            <p:cond delay="0"/>
                                          </p:stCondLst>
                                        </p:cTn>
                                        <p:tgtEl>
                                          <p:spTgt spid="176140"/>
                                        </p:tgtEl>
                                        <p:attrNameLst>
                                          <p:attrName>style.visibility</p:attrName>
                                        </p:attrNameLst>
                                      </p:cBhvr>
                                      <p:to>
                                        <p:strVal val="visible"/>
                                      </p:to>
                                    </p:set>
                                    <p:animEffect transition="in" filter="strips(upLeft)">
                                      <p:cBhvr>
                                        <p:cTn id="11" dur="20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152400"/>
            <a:ext cx="7543800" cy="990600"/>
          </a:xfrm>
        </p:spPr>
        <p:txBody>
          <a:bodyPr/>
          <a:lstStyle/>
          <a:p>
            <a:r>
              <a:rPr lang="en-US" b="1" dirty="0" smtClean="0">
                <a:effectLst>
                  <a:outerShdw blurRad="38100" dist="38100" dir="2700000" algn="tl">
                    <a:srgbClr val="000000">
                      <a:alpha val="43137"/>
                    </a:srgbClr>
                  </a:outerShdw>
                </a:effectLst>
              </a:rPr>
              <a:t>Waltzing Matilda</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152400" y="685800"/>
            <a:ext cx="8839200" cy="41148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Now when </a:t>
            </a:r>
            <a:r>
              <a:rPr lang="en-US" sz="2800" b="1" dirty="0">
                <a:solidFill>
                  <a:schemeClr val="tx1"/>
                </a:solidFill>
                <a:effectLst>
                  <a:outerShdw blurRad="38100" dist="38100" dir="2700000" algn="tl">
                    <a:srgbClr val="000000">
                      <a:alpha val="43137"/>
                    </a:srgbClr>
                  </a:outerShdw>
                </a:effectLst>
                <a:latin typeface="+mn-lt"/>
                <a:ea typeface="+mn-ea"/>
                <a:cs typeface="+mn-cs"/>
              </a:rPr>
              <a:t>I was a young man I carried my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pack,</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I lived the free life of a rover</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From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Murray’s </a:t>
            </a:r>
            <a:r>
              <a:rPr lang="en-US" sz="2800" b="1" dirty="0">
                <a:solidFill>
                  <a:schemeClr val="tx1"/>
                </a:solidFill>
                <a:effectLst>
                  <a:outerShdw blurRad="38100" dist="38100" dir="2700000" algn="tl">
                    <a:srgbClr val="000000">
                      <a:alpha val="43137"/>
                    </a:srgbClr>
                  </a:outerShdw>
                </a:effectLst>
                <a:latin typeface="+mn-lt"/>
                <a:ea typeface="+mn-ea"/>
                <a:cs typeface="+mn-cs"/>
              </a:rPr>
              <a:t>green basin to the dusty outback</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Well I </a:t>
            </a:r>
            <a:r>
              <a:rPr lang="en-US" sz="2800" b="1" dirty="0">
                <a:solidFill>
                  <a:schemeClr val="tx1"/>
                </a:solidFill>
                <a:effectLst>
                  <a:outerShdw blurRad="38100" dist="38100" dir="2700000" algn="tl">
                    <a:srgbClr val="000000">
                      <a:alpha val="43137"/>
                    </a:srgbClr>
                  </a:outerShdw>
                </a:effectLst>
                <a:latin typeface="+mn-lt"/>
                <a:ea typeface="+mn-ea"/>
                <a:cs typeface="+mn-cs"/>
              </a:rPr>
              <a:t>waltzed my Matilda all over</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Then in nineteen fifteen my country said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‘Son</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It's time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you </a:t>
            </a:r>
            <a:r>
              <a:rPr lang="en-US" sz="2800" b="1" dirty="0">
                <a:solidFill>
                  <a:schemeClr val="tx1"/>
                </a:solidFill>
                <a:effectLst>
                  <a:outerShdw blurRad="38100" dist="38100" dir="2700000" algn="tl">
                    <a:srgbClr val="000000">
                      <a:alpha val="43137"/>
                    </a:srgbClr>
                  </a:outerShdw>
                </a:effectLst>
                <a:latin typeface="+mn-lt"/>
                <a:ea typeface="+mn-ea"/>
                <a:cs typeface="+mn-cs"/>
              </a:rPr>
              <a:t>stop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rambling, there's </a:t>
            </a:r>
            <a:r>
              <a:rPr lang="en-US" sz="2800" b="1" dirty="0">
                <a:solidFill>
                  <a:schemeClr val="tx1"/>
                </a:solidFill>
                <a:effectLst>
                  <a:outerShdw blurRad="38100" dist="38100" dir="2700000" algn="tl">
                    <a:srgbClr val="000000">
                      <a:alpha val="43137"/>
                    </a:srgbClr>
                  </a:outerShdw>
                </a:effectLst>
                <a:latin typeface="+mn-lt"/>
                <a:ea typeface="+mn-ea"/>
                <a:cs typeface="+mn-cs"/>
              </a:rPr>
              <a:t>work to be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done.’</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So they gave me a tin hat and they gave me a gun</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they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marched </a:t>
            </a:r>
            <a:r>
              <a:rPr lang="en-US" sz="2800" b="1" dirty="0">
                <a:solidFill>
                  <a:schemeClr val="tx1"/>
                </a:solidFill>
                <a:effectLst>
                  <a:outerShdw blurRad="38100" dist="38100" dir="2700000" algn="tl">
                    <a:srgbClr val="000000">
                      <a:alpha val="43137"/>
                    </a:srgbClr>
                  </a:outerShdw>
                </a:effectLst>
                <a:latin typeface="+mn-lt"/>
                <a:ea typeface="+mn-ea"/>
                <a:cs typeface="+mn-cs"/>
              </a:rPr>
              <a:t>me away to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war.</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the band played Waltzing Matilda</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As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the ship pulled </a:t>
            </a:r>
            <a:r>
              <a:rPr lang="en-US" sz="2800" b="1" dirty="0">
                <a:solidFill>
                  <a:schemeClr val="tx1"/>
                </a:solidFill>
                <a:effectLst>
                  <a:outerShdw blurRad="38100" dist="38100" dir="2700000" algn="tl">
                    <a:srgbClr val="000000">
                      <a:alpha val="43137"/>
                    </a:srgbClr>
                  </a:outerShdw>
                </a:effectLst>
                <a:latin typeface="+mn-lt"/>
                <a:ea typeface="+mn-ea"/>
                <a:cs typeface="+mn-cs"/>
              </a:rPr>
              <a:t>from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quay,</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amidst all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cheers </a:t>
            </a:r>
            <a:r>
              <a:rPr lang="en-US" sz="2800" b="1" dirty="0">
                <a:solidFill>
                  <a:schemeClr val="tx1"/>
                </a:solidFill>
                <a:effectLst>
                  <a:outerShdw blurRad="38100" dist="38100" dir="2700000" algn="tl">
                    <a:srgbClr val="000000">
                      <a:alpha val="43137"/>
                    </a:srgbClr>
                  </a:outerShdw>
                </a:effectLst>
                <a:latin typeface="+mn-lt"/>
                <a:ea typeface="+mn-ea"/>
                <a:cs typeface="+mn-cs"/>
              </a:rPr>
              <a:t>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flag waving </a:t>
            </a:r>
            <a:r>
              <a:rPr lang="en-US" sz="2800" b="1" dirty="0">
                <a:solidFill>
                  <a:schemeClr val="tx1"/>
                </a:solidFill>
                <a:effectLst>
                  <a:outerShdw blurRad="38100" dist="38100" dir="2700000" algn="tl">
                    <a:srgbClr val="000000">
                      <a:alpha val="43137"/>
                    </a:srgbClr>
                  </a:outerShdw>
                </a:effectLst>
                <a:latin typeface="+mn-lt"/>
                <a:ea typeface="+mn-ea"/>
                <a:cs typeface="+mn-cs"/>
              </a:rPr>
              <a:t>and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cheers,</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We sailed off to Gallipoli  </a:t>
            </a:r>
          </a:p>
          <a:p>
            <a:endParaRPr lang="en-US" sz="2000" dirty="0"/>
          </a:p>
        </p:txBody>
      </p:sp>
      <p:pic>
        <p:nvPicPr>
          <p:cNvPr id="3" name="Eric Bogle - And The Band Played Waltzing 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0" presetClass="entr" presetSubtype="0" fill="hold" grpId="0" nodeType="afterEffect">
                                  <p:stCondLst>
                                    <p:cond delay="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anim calcmode="lin" valueType="num">
                                      <p:cBhvr>
                                        <p:cTn id="11" dur="2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12" dur="2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3" fill="hold" display="0">
                  <p:stCondLst>
                    <p:cond delay="indefinite"/>
                  </p:stCondLst>
                  <p:endCondLst>
                    <p:cond evt="onStopAudio" delay="0">
                      <p:tgtEl>
                        <p:sldTgt/>
                      </p:tgtEl>
                    </p:cond>
                  </p:endCondLst>
                </p:cTn>
                <p:tgtEl>
                  <p:spTgt spid="3"/>
                </p:tgtEl>
              </p:cMediaNode>
            </p:audio>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990600" y="762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The Major Players: 1914-17</a:t>
            </a:r>
          </a:p>
        </p:txBody>
      </p:sp>
      <p:pic>
        <p:nvPicPr>
          <p:cNvPr id="130077" name="Picture 29" descr="Franz Josef"/>
          <p:cNvPicPr>
            <a:picLocks noGrp="1" noChangeAspect="1" noChangeArrowheads="1"/>
          </p:cNvPicPr>
          <p:nvPr>
            <p:ph sz="quarter" idx="1"/>
          </p:nvPr>
        </p:nvPicPr>
        <p:blipFill>
          <a:blip r:embed="rId2" cstate="print">
            <a:lum bright="-12000" contrast="6000"/>
          </a:blip>
          <a:stretch>
            <a:fillRect/>
          </a:stretch>
        </p:blipFill>
        <p:spPr>
          <a:xfrm>
            <a:off x="2727960" y="2804922"/>
            <a:ext cx="259080" cy="333756"/>
          </a:xfrm>
          <a:noFill/>
          <a:ln w="9525" cap="flat">
            <a:solidFill>
              <a:srgbClr val="664400"/>
            </a:solidFill>
            <a:headEnd w="med" len="med"/>
            <a:tailEnd w="med" len="med"/>
          </a:ln>
        </p:spPr>
      </p:pic>
      <p:pic>
        <p:nvPicPr>
          <p:cNvPr id="130056" name="Picture 8" descr="King George V of England"/>
          <p:cNvPicPr>
            <a:picLocks noGrp="1" noChangeAspect="1" noChangeArrowheads="1"/>
          </p:cNvPicPr>
          <p:nvPr>
            <p:ph sz="quarter" idx="2"/>
          </p:nvPr>
        </p:nvPicPr>
        <p:blipFill>
          <a:blip r:embed="rId3" cstate="print">
            <a:lum bright="6000" contrast="12000"/>
          </a:blip>
          <a:srcRect/>
          <a:stretch>
            <a:fillRect/>
          </a:stretch>
        </p:blipFill>
        <p:spPr>
          <a:xfrm>
            <a:off x="1735456" y="1534478"/>
            <a:ext cx="1303337" cy="1752600"/>
          </a:xfrm>
          <a:noFill/>
          <a:ln w="9525" cap="flat">
            <a:solidFill>
              <a:srgbClr val="664400"/>
            </a:solidFill>
            <a:headEnd w="med" len="med"/>
            <a:tailEnd w="med" len="med"/>
          </a:ln>
        </p:spPr>
      </p:pic>
      <p:pic>
        <p:nvPicPr>
          <p:cNvPr id="130078" name="Picture 30" descr="Kaiser Wilhelm II"/>
          <p:cNvPicPr>
            <a:picLocks noGrp="1" noChangeAspect="1" noChangeArrowheads="1"/>
          </p:cNvPicPr>
          <p:nvPr>
            <p:ph sz="quarter" idx="3"/>
          </p:nvPr>
        </p:nvPicPr>
        <p:blipFill>
          <a:blip r:embed="rId4" cstate="print">
            <a:lum bright="-6000" contrast="6000"/>
          </a:blip>
          <a:srcRect/>
          <a:stretch>
            <a:fillRect/>
          </a:stretch>
        </p:blipFill>
        <p:spPr>
          <a:xfrm>
            <a:off x="7162800" y="1447673"/>
            <a:ext cx="1447800" cy="1690688"/>
          </a:xfrm>
          <a:noFill/>
          <a:ln w="9525" cap="flat">
            <a:solidFill>
              <a:srgbClr val="664400"/>
            </a:solidFill>
            <a:headEnd w="med" len="med"/>
            <a:tailEnd w="med" len="med"/>
          </a:ln>
        </p:spPr>
      </p:pic>
      <p:pic>
        <p:nvPicPr>
          <p:cNvPr id="130065" name="Picture 17" descr="Tsar Nicholas II"/>
          <p:cNvPicPr>
            <a:picLocks noGrp="1" noChangeAspect="1" noChangeArrowheads="1"/>
          </p:cNvPicPr>
          <p:nvPr>
            <p:ph sz="quarter" idx="4"/>
          </p:nvPr>
        </p:nvPicPr>
        <p:blipFill>
          <a:blip r:embed="rId5" cstate="print">
            <a:lum bright="6000" contrast="6000"/>
          </a:blip>
          <a:srcRect/>
          <a:stretch>
            <a:fillRect/>
          </a:stretch>
        </p:blipFill>
        <p:spPr>
          <a:xfrm>
            <a:off x="259079" y="3084038"/>
            <a:ext cx="1290638" cy="1752600"/>
          </a:xfrm>
          <a:noFill/>
          <a:ln w="9525" cap="flat">
            <a:solidFill>
              <a:srgbClr val="664400"/>
            </a:solidFill>
            <a:headEnd w="med" len="med"/>
            <a:tailEnd w="med" len="med"/>
          </a:ln>
        </p:spPr>
      </p:pic>
      <p:sp>
        <p:nvSpPr>
          <p:cNvPr id="130059" name="Text Box 11"/>
          <p:cNvSpPr txBox="1">
            <a:spLocks noChangeArrowheads="1"/>
          </p:cNvSpPr>
          <p:nvPr/>
        </p:nvSpPr>
        <p:spPr bwMode="auto">
          <a:xfrm>
            <a:off x="117635" y="2270125"/>
            <a:ext cx="1447800" cy="64135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a:solidFill>
                  <a:srgbClr val="E61F0A"/>
                </a:solidFill>
                <a:effectLst>
                  <a:outerShdw blurRad="38100" dist="38100" dir="2700000" algn="tl">
                    <a:srgbClr val="000000"/>
                  </a:outerShdw>
                </a:effectLst>
                <a:latin typeface="Comic Sans MS" pitchFamily="66" charset="0"/>
              </a:rPr>
              <a:t>Nicholas II </a:t>
            </a:r>
            <a:br>
              <a:rPr lang="en-US" sz="1800" dirty="0">
                <a:solidFill>
                  <a:srgbClr val="E61F0A"/>
                </a:solidFill>
                <a:effectLst>
                  <a:outerShdw blurRad="38100" dist="38100" dir="2700000" algn="tl">
                    <a:srgbClr val="000000"/>
                  </a:outerShdw>
                </a:effectLst>
                <a:latin typeface="Comic Sans MS" pitchFamily="66" charset="0"/>
              </a:rPr>
            </a:br>
            <a:r>
              <a:rPr lang="en-US" sz="1800" dirty="0">
                <a:solidFill>
                  <a:srgbClr val="E61F0A"/>
                </a:solidFill>
                <a:effectLst>
                  <a:outerShdw blurRad="38100" dist="38100" dir="2700000" algn="tl">
                    <a:srgbClr val="000000"/>
                  </a:outerShdw>
                </a:effectLst>
                <a:latin typeface="Comic Sans MS" pitchFamily="66" charset="0"/>
              </a:rPr>
              <a:t>[</a:t>
            </a:r>
            <a:r>
              <a:rPr lang="en-US" sz="1800" dirty="0" err="1">
                <a:solidFill>
                  <a:srgbClr val="E61F0A"/>
                </a:solidFill>
                <a:effectLst>
                  <a:outerShdw blurRad="38100" dist="38100" dir="2700000" algn="tl">
                    <a:srgbClr val="000000"/>
                  </a:outerShdw>
                </a:effectLst>
                <a:latin typeface="Comic Sans MS" pitchFamily="66" charset="0"/>
              </a:rPr>
              <a:t>Rus</a:t>
            </a:r>
            <a:r>
              <a:rPr lang="en-US" sz="1800" dirty="0">
                <a:solidFill>
                  <a:srgbClr val="E61F0A"/>
                </a:solidFill>
                <a:effectLst>
                  <a:outerShdw blurRad="38100" dist="38100" dir="2700000" algn="tl">
                    <a:srgbClr val="000000"/>
                  </a:outerShdw>
                </a:effectLst>
                <a:latin typeface="Comic Sans MS" pitchFamily="66" charset="0"/>
              </a:rPr>
              <a:t>]</a:t>
            </a:r>
          </a:p>
        </p:txBody>
      </p:sp>
      <p:sp>
        <p:nvSpPr>
          <p:cNvPr id="130061" name="Text Box 13"/>
          <p:cNvSpPr txBox="1">
            <a:spLocks noChangeArrowheads="1"/>
          </p:cNvSpPr>
          <p:nvPr/>
        </p:nvSpPr>
        <p:spPr bwMode="auto">
          <a:xfrm>
            <a:off x="1524000" y="3240881"/>
            <a:ext cx="1828800" cy="366713"/>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a:solidFill>
                  <a:srgbClr val="E61F0A"/>
                </a:solidFill>
                <a:effectLst>
                  <a:outerShdw blurRad="38100" dist="38100" dir="2700000" algn="tl">
                    <a:srgbClr val="000000"/>
                  </a:outerShdw>
                </a:effectLst>
                <a:latin typeface="Comic Sans MS" pitchFamily="66" charset="0"/>
              </a:rPr>
              <a:t>George V [Br]</a:t>
            </a:r>
          </a:p>
        </p:txBody>
      </p:sp>
      <p:pic>
        <p:nvPicPr>
          <p:cNvPr id="130068" name="Picture 20" descr="FWWpoincareP"/>
          <p:cNvPicPr>
            <a:picLocks noChangeAspect="1" noChangeArrowheads="1"/>
          </p:cNvPicPr>
          <p:nvPr/>
        </p:nvPicPr>
        <p:blipFill>
          <a:blip r:embed="rId6" cstate="print">
            <a:lum bright="6000"/>
          </a:blip>
          <a:srcRect/>
          <a:stretch>
            <a:fillRect/>
          </a:stretch>
        </p:blipFill>
        <p:spPr bwMode="auto">
          <a:xfrm>
            <a:off x="1880235" y="3688032"/>
            <a:ext cx="1166813" cy="1752600"/>
          </a:xfrm>
          <a:prstGeom prst="rect">
            <a:avLst/>
          </a:prstGeom>
          <a:noFill/>
          <a:ln w="9525">
            <a:solidFill>
              <a:srgbClr val="664400"/>
            </a:solidFill>
            <a:miter lim="800000"/>
            <a:headEnd/>
            <a:tailEnd/>
          </a:ln>
        </p:spPr>
      </p:pic>
      <p:sp>
        <p:nvSpPr>
          <p:cNvPr id="130069" name="Text Box 21"/>
          <p:cNvSpPr txBox="1">
            <a:spLocks noChangeArrowheads="1"/>
          </p:cNvSpPr>
          <p:nvPr/>
        </p:nvSpPr>
        <p:spPr bwMode="auto">
          <a:xfrm>
            <a:off x="1282224" y="5575709"/>
            <a:ext cx="2209800" cy="366712"/>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a:solidFill>
                  <a:srgbClr val="E61F0A"/>
                </a:solidFill>
                <a:effectLst>
                  <a:outerShdw blurRad="38100" dist="38100" dir="2700000" algn="tl">
                    <a:srgbClr val="000000"/>
                  </a:outerShdw>
                </a:effectLst>
                <a:latin typeface="Comic Sans MS" pitchFamily="66" charset="0"/>
              </a:rPr>
              <a:t>Pres. Poincare [Fr]</a:t>
            </a:r>
          </a:p>
        </p:txBody>
      </p:sp>
      <p:sp>
        <p:nvSpPr>
          <p:cNvPr id="130073" name="Text Box 25"/>
          <p:cNvSpPr txBox="1">
            <a:spLocks noChangeArrowheads="1"/>
          </p:cNvSpPr>
          <p:nvPr/>
        </p:nvSpPr>
        <p:spPr bwMode="auto">
          <a:xfrm>
            <a:off x="609600" y="838200"/>
            <a:ext cx="31242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dirty="0">
                <a:solidFill>
                  <a:srgbClr val="E61F0A"/>
                </a:solidFill>
                <a:effectLst>
                  <a:outerShdw blurRad="38100" dist="38100" dir="2700000" algn="tl">
                    <a:srgbClr val="000000"/>
                  </a:outerShdw>
                </a:effectLst>
                <a:latin typeface="Comic Sans MS" pitchFamily="66" charset="0"/>
              </a:rPr>
              <a:t>Allied Powers</a:t>
            </a:r>
            <a:r>
              <a:rPr lang="en-US" dirty="0">
                <a:solidFill>
                  <a:srgbClr val="E61F0A"/>
                </a:solidFill>
                <a:effectLst>
                  <a:outerShdw blurRad="38100" dist="38100" dir="2700000" algn="tl">
                    <a:srgbClr val="000000"/>
                  </a:outerShdw>
                </a:effectLst>
                <a:latin typeface="Comic Sans MS" pitchFamily="66" charset="0"/>
              </a:rPr>
              <a:t>:</a:t>
            </a:r>
          </a:p>
        </p:txBody>
      </p:sp>
      <p:sp>
        <p:nvSpPr>
          <p:cNvPr id="130079" name="Text Box 31"/>
          <p:cNvSpPr txBox="1">
            <a:spLocks noChangeArrowheads="1"/>
          </p:cNvSpPr>
          <p:nvPr/>
        </p:nvSpPr>
        <p:spPr bwMode="auto">
          <a:xfrm>
            <a:off x="5676900" y="6201038"/>
            <a:ext cx="2209800" cy="366713"/>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a:solidFill>
                  <a:schemeClr val="folHlink"/>
                </a:solidFill>
                <a:effectLst>
                  <a:outerShdw blurRad="38100" dist="38100" dir="2700000" algn="tl">
                    <a:srgbClr val="000000"/>
                  </a:outerShdw>
                </a:effectLst>
                <a:latin typeface="Comic Sans MS" pitchFamily="66" charset="0"/>
              </a:rPr>
              <a:t>Franz Josef [A-H]</a:t>
            </a:r>
          </a:p>
        </p:txBody>
      </p:sp>
      <p:sp>
        <p:nvSpPr>
          <p:cNvPr id="130080" name="Text Box 32"/>
          <p:cNvSpPr txBox="1">
            <a:spLocks noChangeArrowheads="1"/>
          </p:cNvSpPr>
          <p:nvPr/>
        </p:nvSpPr>
        <p:spPr bwMode="auto">
          <a:xfrm>
            <a:off x="6716077" y="3168203"/>
            <a:ext cx="2209800" cy="366712"/>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a:solidFill>
                  <a:schemeClr val="folHlink"/>
                </a:solidFill>
                <a:effectLst>
                  <a:outerShdw blurRad="38100" dist="38100" dir="2700000" algn="tl">
                    <a:srgbClr val="000000"/>
                  </a:outerShdw>
                </a:effectLst>
                <a:latin typeface="Comic Sans MS" pitchFamily="66" charset="0"/>
              </a:rPr>
              <a:t>Wilhelm II [</a:t>
            </a:r>
            <a:r>
              <a:rPr lang="en-US" sz="1800" dirty="0" err="1">
                <a:solidFill>
                  <a:schemeClr val="folHlink"/>
                </a:solidFill>
                <a:effectLst>
                  <a:outerShdw blurRad="38100" dist="38100" dir="2700000" algn="tl">
                    <a:srgbClr val="000000"/>
                  </a:outerShdw>
                </a:effectLst>
                <a:latin typeface="Comic Sans MS" pitchFamily="66" charset="0"/>
              </a:rPr>
              <a:t>Ger</a:t>
            </a:r>
            <a:r>
              <a:rPr lang="en-US" sz="1800" dirty="0">
                <a:solidFill>
                  <a:schemeClr val="folHlink"/>
                </a:solidFill>
                <a:effectLst>
                  <a:outerShdw blurRad="38100" dist="38100" dir="2700000" algn="tl">
                    <a:srgbClr val="000000"/>
                  </a:outerShdw>
                </a:effectLst>
                <a:latin typeface="Comic Sans MS" pitchFamily="66" charset="0"/>
              </a:rPr>
              <a:t>]</a:t>
            </a:r>
          </a:p>
        </p:txBody>
      </p:sp>
      <p:pic>
        <p:nvPicPr>
          <p:cNvPr id="130081" name="Picture 33" descr="vemmanuele3"/>
          <p:cNvPicPr>
            <a:picLocks noChangeAspect="1" noChangeArrowheads="1"/>
          </p:cNvPicPr>
          <p:nvPr/>
        </p:nvPicPr>
        <p:blipFill>
          <a:blip r:embed="rId7" cstate="print">
            <a:lum bright="-6000" contrast="6000"/>
          </a:blip>
          <a:srcRect/>
          <a:stretch>
            <a:fillRect/>
          </a:stretch>
        </p:blipFill>
        <p:spPr bwMode="auto">
          <a:xfrm>
            <a:off x="4393883" y="2147888"/>
            <a:ext cx="1119187" cy="1828800"/>
          </a:xfrm>
          <a:prstGeom prst="rect">
            <a:avLst/>
          </a:prstGeom>
          <a:noFill/>
          <a:ln w="9525">
            <a:solidFill>
              <a:srgbClr val="664400"/>
            </a:solidFill>
            <a:miter lim="800000"/>
            <a:headEnd/>
            <a:tailEnd/>
          </a:ln>
        </p:spPr>
      </p:pic>
      <p:sp>
        <p:nvSpPr>
          <p:cNvPr id="130082" name="Text Box 34"/>
          <p:cNvSpPr txBox="1">
            <a:spLocks noChangeArrowheads="1"/>
          </p:cNvSpPr>
          <p:nvPr/>
        </p:nvSpPr>
        <p:spPr bwMode="auto">
          <a:xfrm>
            <a:off x="3728244" y="3884613"/>
            <a:ext cx="2209800" cy="64135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a:solidFill>
                  <a:srgbClr val="E61F0A"/>
                </a:solidFill>
                <a:effectLst>
                  <a:outerShdw blurRad="38100" dist="38100" dir="2700000" algn="tl">
                    <a:srgbClr val="000000"/>
                  </a:outerShdw>
                </a:effectLst>
                <a:latin typeface="Comic Sans MS" pitchFamily="66" charset="0"/>
              </a:rPr>
              <a:t>Victor Emmanuel II [It]</a:t>
            </a:r>
          </a:p>
        </p:txBody>
      </p:sp>
      <p:sp>
        <p:nvSpPr>
          <p:cNvPr id="130083" name="Text Box 35"/>
          <p:cNvSpPr txBox="1">
            <a:spLocks noChangeArrowheads="1"/>
          </p:cNvSpPr>
          <p:nvPr/>
        </p:nvSpPr>
        <p:spPr bwMode="auto">
          <a:xfrm>
            <a:off x="4876800" y="838200"/>
            <a:ext cx="25908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a:solidFill>
                  <a:schemeClr val="folHlink"/>
                </a:solidFill>
                <a:effectLst>
                  <a:outerShdw blurRad="38100" dist="38100" dir="2700000" algn="tl">
                    <a:srgbClr val="000000"/>
                  </a:outerShdw>
                </a:effectLst>
                <a:latin typeface="Comic Sans MS" pitchFamily="66" charset="0"/>
              </a:rPr>
              <a:t>Central Powers</a:t>
            </a:r>
            <a:r>
              <a:rPr lang="en-US">
                <a:solidFill>
                  <a:schemeClr val="folHlink"/>
                </a:solidFill>
                <a:effectLst>
                  <a:outerShdw blurRad="38100" dist="38100" dir="2700000" algn="tl">
                    <a:srgbClr val="000000"/>
                  </a:outerShdw>
                </a:effectLst>
                <a:latin typeface="Comic Sans MS" pitchFamily="66" charset="0"/>
              </a:rPr>
              <a:t>:</a:t>
            </a:r>
          </a:p>
        </p:txBody>
      </p:sp>
      <p:sp>
        <p:nvSpPr>
          <p:cNvPr id="130084" name="Text Box 36"/>
          <p:cNvSpPr txBox="1">
            <a:spLocks noChangeArrowheads="1"/>
          </p:cNvSpPr>
          <p:nvPr/>
        </p:nvSpPr>
        <p:spPr bwMode="auto">
          <a:xfrm>
            <a:off x="7543800" y="5377876"/>
            <a:ext cx="1600200" cy="641350"/>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1800" dirty="0" err="1">
                <a:solidFill>
                  <a:schemeClr val="folHlink"/>
                </a:solidFill>
                <a:effectLst>
                  <a:outerShdw blurRad="38100" dist="38100" dir="2700000" algn="tl">
                    <a:srgbClr val="000000"/>
                  </a:outerShdw>
                </a:effectLst>
                <a:latin typeface="Comic Sans MS" pitchFamily="66" charset="0"/>
              </a:rPr>
              <a:t>Enver</a:t>
            </a:r>
            <a:r>
              <a:rPr lang="en-US" sz="1800" dirty="0">
                <a:solidFill>
                  <a:schemeClr val="folHlink"/>
                </a:solidFill>
                <a:effectLst>
                  <a:outerShdw blurRad="38100" dist="38100" dir="2700000" algn="tl">
                    <a:srgbClr val="000000"/>
                  </a:outerShdw>
                </a:effectLst>
                <a:latin typeface="Comic Sans MS" pitchFamily="66" charset="0"/>
              </a:rPr>
              <a:t> Pasha</a:t>
            </a:r>
            <a:br>
              <a:rPr lang="en-US" sz="1800" dirty="0">
                <a:solidFill>
                  <a:schemeClr val="folHlink"/>
                </a:solidFill>
                <a:effectLst>
                  <a:outerShdw blurRad="38100" dist="38100" dir="2700000" algn="tl">
                    <a:srgbClr val="000000"/>
                  </a:outerShdw>
                </a:effectLst>
                <a:latin typeface="Comic Sans MS" pitchFamily="66" charset="0"/>
              </a:rPr>
            </a:br>
            <a:r>
              <a:rPr lang="en-US" sz="1800" dirty="0">
                <a:solidFill>
                  <a:schemeClr val="folHlink"/>
                </a:solidFill>
                <a:effectLst>
                  <a:outerShdw blurRad="38100" dist="38100" dir="2700000" algn="tl">
                    <a:srgbClr val="000000"/>
                  </a:outerShdw>
                </a:effectLst>
                <a:latin typeface="Comic Sans MS" pitchFamily="66" charset="0"/>
              </a:rPr>
              <a:t>[Turkey]</a:t>
            </a:r>
          </a:p>
        </p:txBody>
      </p:sp>
      <p:pic>
        <p:nvPicPr>
          <p:cNvPr id="130085" name="Picture 37" descr="Enver Pasha"/>
          <p:cNvPicPr>
            <a:picLocks noChangeAspect="1" noChangeArrowheads="1"/>
          </p:cNvPicPr>
          <p:nvPr/>
        </p:nvPicPr>
        <p:blipFill>
          <a:blip r:embed="rId8" cstate="print">
            <a:lum contrast="6000"/>
          </a:blip>
          <a:srcRect/>
          <a:stretch>
            <a:fillRect/>
          </a:stretch>
        </p:blipFill>
        <p:spPr bwMode="auto">
          <a:xfrm>
            <a:off x="7724139" y="3607594"/>
            <a:ext cx="1154113" cy="1790700"/>
          </a:xfrm>
          <a:prstGeom prst="rect">
            <a:avLst/>
          </a:prstGeom>
          <a:noFill/>
          <a:ln w="9525">
            <a:solidFill>
              <a:srgbClr val="664400"/>
            </a:solidFill>
            <a:miter lim="800000"/>
            <a:headEnd/>
            <a:tailEnd/>
          </a:ln>
        </p:spPr>
      </p:pic>
      <p:sp>
        <p:nvSpPr>
          <p:cNvPr id="3" name="TextBox 2"/>
          <p:cNvSpPr txBox="1"/>
          <p:nvPr/>
        </p:nvSpPr>
        <p:spPr>
          <a:xfrm>
            <a:off x="773906" y="6044625"/>
            <a:ext cx="4495800"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latin typeface="Comic Sans MS" pitchFamily="66" charset="0"/>
              </a:rPr>
              <a:t>Please note the result of inbreeding…how much George and Nick look like each other</a:t>
            </a:r>
            <a:endParaRPr lang="en-US" sz="1600" b="1" dirty="0">
              <a:effectLst>
                <a:outerShdw blurRad="38100" dist="38100" dir="2700000" algn="tl">
                  <a:srgbClr val="000000">
                    <a:alpha val="43137"/>
                  </a:srgbClr>
                </a:outerShdw>
              </a:effectLst>
              <a:latin typeface="Comic Sans MS" pitchFamily="66" charset="0"/>
            </a:endParaRPr>
          </a:p>
        </p:txBody>
      </p:sp>
      <p:pic>
        <p:nvPicPr>
          <p:cNvPr id="214020" name="Picture 4" descr="http://wanderingplaces.files.wordpress.com/2010/10/franz_joseph_i_of_austria_188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0260" y="4144880"/>
            <a:ext cx="1524000" cy="187434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a:off x="5715000" y="2779776"/>
            <a:ext cx="937260" cy="507302"/>
          </a:xfrm>
          <a:prstGeom prst="rightArrow">
            <a:avLst/>
          </a:prstGeom>
          <a:solidFill>
            <a:srgbClr val="007A37"/>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 name="Right Arrow 3"/>
          <p:cNvSpPr/>
          <p:nvPr/>
        </p:nvSpPr>
        <p:spPr bwMode="auto">
          <a:xfrm rot="10800000">
            <a:off x="3102610" y="2514599"/>
            <a:ext cx="1028700" cy="909637"/>
          </a:xfrm>
          <a:prstGeom prst="rightArrow">
            <a:avLst/>
          </a:prstGeom>
          <a:solidFill>
            <a:srgbClr val="FF795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30056"/>
                                        </p:tgtEl>
                                        <p:attrNameLst>
                                          <p:attrName>style.visibility</p:attrName>
                                        </p:attrNameLst>
                                      </p:cBhvr>
                                      <p:to>
                                        <p:strVal val="visible"/>
                                      </p:to>
                                    </p:set>
                                    <p:animEffect transition="in" filter="fade">
                                      <p:cBhvr>
                                        <p:cTn id="7" dur="1000"/>
                                        <p:tgtEl>
                                          <p:spTgt spid="130056"/>
                                        </p:tgtEl>
                                      </p:cBhvr>
                                    </p:animEffect>
                                    <p:anim calcmode="lin" valueType="num">
                                      <p:cBhvr>
                                        <p:cTn id="8" dur="1000" fill="hold"/>
                                        <p:tgtEl>
                                          <p:spTgt spid="130056"/>
                                        </p:tgtEl>
                                        <p:attrNameLst>
                                          <p:attrName>style.rotation</p:attrName>
                                        </p:attrNameLst>
                                      </p:cBhvr>
                                      <p:tavLst>
                                        <p:tav tm="0">
                                          <p:val>
                                            <p:fltVal val="720"/>
                                          </p:val>
                                        </p:tav>
                                        <p:tav tm="100000">
                                          <p:val>
                                            <p:fltVal val="0"/>
                                          </p:val>
                                        </p:tav>
                                      </p:tavLst>
                                    </p:anim>
                                    <p:anim calcmode="lin" valueType="num">
                                      <p:cBhvr>
                                        <p:cTn id="9" dur="1000" fill="hold"/>
                                        <p:tgtEl>
                                          <p:spTgt spid="130056"/>
                                        </p:tgtEl>
                                        <p:attrNameLst>
                                          <p:attrName>ppt_h</p:attrName>
                                        </p:attrNameLst>
                                      </p:cBhvr>
                                      <p:tavLst>
                                        <p:tav tm="0">
                                          <p:val>
                                            <p:fltVal val="0"/>
                                          </p:val>
                                        </p:tav>
                                        <p:tav tm="100000">
                                          <p:val>
                                            <p:strVal val="#ppt_h"/>
                                          </p:val>
                                        </p:tav>
                                      </p:tavLst>
                                    </p:anim>
                                    <p:anim calcmode="lin" valueType="num">
                                      <p:cBhvr>
                                        <p:cTn id="10" dur="1000" fill="hold"/>
                                        <p:tgtEl>
                                          <p:spTgt spid="13005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30061"/>
                                        </p:tgtEl>
                                        <p:attrNameLst>
                                          <p:attrName>style.visibility</p:attrName>
                                        </p:attrNameLst>
                                      </p:cBhvr>
                                      <p:to>
                                        <p:strVal val="visible"/>
                                      </p:to>
                                    </p:set>
                                    <p:animEffect transition="in" filter="fade">
                                      <p:cBhvr>
                                        <p:cTn id="13" dur="1000"/>
                                        <p:tgtEl>
                                          <p:spTgt spid="130061"/>
                                        </p:tgtEl>
                                      </p:cBhvr>
                                    </p:animEffect>
                                    <p:anim calcmode="lin" valueType="num">
                                      <p:cBhvr>
                                        <p:cTn id="14" dur="1000" fill="hold"/>
                                        <p:tgtEl>
                                          <p:spTgt spid="130061"/>
                                        </p:tgtEl>
                                        <p:attrNameLst>
                                          <p:attrName>style.rotation</p:attrName>
                                        </p:attrNameLst>
                                      </p:cBhvr>
                                      <p:tavLst>
                                        <p:tav tm="0">
                                          <p:val>
                                            <p:fltVal val="720"/>
                                          </p:val>
                                        </p:tav>
                                        <p:tav tm="100000">
                                          <p:val>
                                            <p:fltVal val="0"/>
                                          </p:val>
                                        </p:tav>
                                      </p:tavLst>
                                    </p:anim>
                                    <p:anim calcmode="lin" valueType="num">
                                      <p:cBhvr>
                                        <p:cTn id="15" dur="1000" fill="hold"/>
                                        <p:tgtEl>
                                          <p:spTgt spid="130061"/>
                                        </p:tgtEl>
                                        <p:attrNameLst>
                                          <p:attrName>ppt_h</p:attrName>
                                        </p:attrNameLst>
                                      </p:cBhvr>
                                      <p:tavLst>
                                        <p:tav tm="0">
                                          <p:val>
                                            <p:fltVal val="0"/>
                                          </p:val>
                                        </p:tav>
                                        <p:tav tm="100000">
                                          <p:val>
                                            <p:strVal val="#ppt_h"/>
                                          </p:val>
                                        </p:tav>
                                      </p:tavLst>
                                    </p:anim>
                                    <p:anim calcmode="lin" valueType="num">
                                      <p:cBhvr>
                                        <p:cTn id="16" dur="1000" fill="hold"/>
                                        <p:tgtEl>
                                          <p:spTgt spid="130061"/>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30059"/>
                                        </p:tgtEl>
                                        <p:attrNameLst>
                                          <p:attrName>style.visibility</p:attrName>
                                        </p:attrNameLst>
                                      </p:cBhvr>
                                      <p:to>
                                        <p:strVal val="visible"/>
                                      </p:to>
                                    </p:set>
                                    <p:animEffect transition="in" filter="blinds(horizontal)">
                                      <p:cBhvr>
                                        <p:cTn id="20" dur="1000"/>
                                        <p:tgtEl>
                                          <p:spTgt spid="130059"/>
                                        </p:tgtEl>
                                      </p:cBhvr>
                                    </p:animEffect>
                                  </p:childTnLst>
                                </p:cTn>
                              </p:par>
                              <p:par>
                                <p:cTn id="21" presetID="3" presetClass="entr" presetSubtype="10" fill="hold" nodeType="withEffect">
                                  <p:stCondLst>
                                    <p:cond delay="0"/>
                                  </p:stCondLst>
                                  <p:childTnLst>
                                    <p:set>
                                      <p:cBhvr>
                                        <p:cTn id="22" dur="1" fill="hold">
                                          <p:stCondLst>
                                            <p:cond delay="0"/>
                                          </p:stCondLst>
                                        </p:cTn>
                                        <p:tgtEl>
                                          <p:spTgt spid="130065"/>
                                        </p:tgtEl>
                                        <p:attrNameLst>
                                          <p:attrName>style.visibility</p:attrName>
                                        </p:attrNameLst>
                                      </p:cBhvr>
                                      <p:to>
                                        <p:strVal val="visible"/>
                                      </p:to>
                                    </p:set>
                                    <p:animEffect transition="in" filter="blinds(horizontal)">
                                      <p:cBhvr>
                                        <p:cTn id="23" dur="1000"/>
                                        <p:tgtEl>
                                          <p:spTgt spid="130065"/>
                                        </p:tgtEl>
                                      </p:cBhvr>
                                    </p:animEffec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130068"/>
                                        </p:tgtEl>
                                        <p:attrNameLst>
                                          <p:attrName>style.visibility</p:attrName>
                                        </p:attrNameLst>
                                      </p:cBhvr>
                                      <p:to>
                                        <p:strVal val="visible"/>
                                      </p:to>
                                    </p:set>
                                    <p:animEffect transition="in" filter="dissolve">
                                      <p:cBhvr>
                                        <p:cTn id="27" dur="1000"/>
                                        <p:tgtEl>
                                          <p:spTgt spid="13006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0069"/>
                                        </p:tgtEl>
                                        <p:attrNameLst>
                                          <p:attrName>style.visibility</p:attrName>
                                        </p:attrNameLst>
                                      </p:cBhvr>
                                      <p:to>
                                        <p:strVal val="visible"/>
                                      </p:to>
                                    </p:set>
                                    <p:animEffect transition="in" filter="dissolve">
                                      <p:cBhvr>
                                        <p:cTn id="30" dur="1000"/>
                                        <p:tgtEl>
                                          <p:spTgt spid="13006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30081"/>
                                        </p:tgtEl>
                                        <p:attrNameLst>
                                          <p:attrName>style.visibility</p:attrName>
                                        </p:attrNameLst>
                                      </p:cBhvr>
                                      <p:to>
                                        <p:strVal val="visible"/>
                                      </p:to>
                                    </p:set>
                                    <p:animEffect transition="in" filter="fade">
                                      <p:cBhvr>
                                        <p:cTn id="34" dur="1000"/>
                                        <p:tgtEl>
                                          <p:spTgt spid="1300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0082"/>
                                        </p:tgtEl>
                                        <p:attrNameLst>
                                          <p:attrName>style.visibility</p:attrName>
                                        </p:attrNameLst>
                                      </p:cBhvr>
                                      <p:to>
                                        <p:strVal val="visible"/>
                                      </p:to>
                                    </p:set>
                                    <p:animEffect transition="in" filter="fade">
                                      <p:cBhvr>
                                        <p:cTn id="42" dur="1000"/>
                                        <p:tgtEl>
                                          <p:spTgt spid="1300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7" presetClass="entr" presetSubtype="4" fill="hold" nodeType="clickEffect">
                                  <p:stCondLst>
                                    <p:cond delay="0"/>
                                  </p:stCondLst>
                                  <p:childTnLst>
                                    <p:set>
                                      <p:cBhvr>
                                        <p:cTn id="51" dur="1" fill="hold">
                                          <p:stCondLst>
                                            <p:cond delay="0"/>
                                          </p:stCondLst>
                                        </p:cTn>
                                        <p:tgtEl>
                                          <p:spTgt spid="130078"/>
                                        </p:tgtEl>
                                        <p:attrNameLst>
                                          <p:attrName>style.visibility</p:attrName>
                                        </p:attrNameLst>
                                      </p:cBhvr>
                                      <p:to>
                                        <p:strVal val="visible"/>
                                      </p:to>
                                    </p:set>
                                    <p:anim calcmode="lin" valueType="num">
                                      <p:cBhvr additive="base">
                                        <p:cTn id="52" dur="1000" fill="hold"/>
                                        <p:tgtEl>
                                          <p:spTgt spid="130078"/>
                                        </p:tgtEl>
                                        <p:attrNameLst>
                                          <p:attrName>ppt_x</p:attrName>
                                        </p:attrNameLst>
                                      </p:cBhvr>
                                      <p:tavLst>
                                        <p:tav tm="0">
                                          <p:val>
                                            <p:strVal val="#ppt_x"/>
                                          </p:val>
                                        </p:tav>
                                        <p:tav tm="100000">
                                          <p:val>
                                            <p:strVal val="#ppt_x"/>
                                          </p:val>
                                        </p:tav>
                                      </p:tavLst>
                                    </p:anim>
                                    <p:anim calcmode="lin" valueType="num">
                                      <p:cBhvr additive="base">
                                        <p:cTn id="53" dur="1000" fill="hold"/>
                                        <p:tgtEl>
                                          <p:spTgt spid="130078"/>
                                        </p:tgtEl>
                                        <p:attrNameLst>
                                          <p:attrName>ppt_y</p:attrName>
                                        </p:attrNameLst>
                                      </p:cBhvr>
                                      <p:tavLst>
                                        <p:tav tm="0">
                                          <p:val>
                                            <p:strVal val="1+#ppt_h/2"/>
                                          </p:val>
                                        </p:tav>
                                        <p:tav tm="100000">
                                          <p:val>
                                            <p:strVal val="#ppt_y"/>
                                          </p:val>
                                        </p:tav>
                                      </p:tavLst>
                                    </p:anim>
                                  </p:childTnLst>
                                </p:cTn>
                              </p:par>
                              <p:par>
                                <p:cTn id="54" presetID="7" presetClass="entr" presetSubtype="4" fill="hold" grpId="0" nodeType="withEffect">
                                  <p:stCondLst>
                                    <p:cond delay="0"/>
                                  </p:stCondLst>
                                  <p:childTnLst>
                                    <p:set>
                                      <p:cBhvr>
                                        <p:cTn id="55" dur="1" fill="hold">
                                          <p:stCondLst>
                                            <p:cond delay="0"/>
                                          </p:stCondLst>
                                        </p:cTn>
                                        <p:tgtEl>
                                          <p:spTgt spid="130080"/>
                                        </p:tgtEl>
                                        <p:attrNameLst>
                                          <p:attrName>style.visibility</p:attrName>
                                        </p:attrNameLst>
                                      </p:cBhvr>
                                      <p:to>
                                        <p:strVal val="visible"/>
                                      </p:to>
                                    </p:set>
                                    <p:anim calcmode="lin" valueType="num">
                                      <p:cBhvr additive="base">
                                        <p:cTn id="56" dur="1000" fill="hold"/>
                                        <p:tgtEl>
                                          <p:spTgt spid="130080"/>
                                        </p:tgtEl>
                                        <p:attrNameLst>
                                          <p:attrName>ppt_x</p:attrName>
                                        </p:attrNameLst>
                                      </p:cBhvr>
                                      <p:tavLst>
                                        <p:tav tm="0">
                                          <p:val>
                                            <p:strVal val="#ppt_x"/>
                                          </p:val>
                                        </p:tav>
                                        <p:tav tm="100000">
                                          <p:val>
                                            <p:strVal val="#ppt_x"/>
                                          </p:val>
                                        </p:tav>
                                      </p:tavLst>
                                    </p:anim>
                                    <p:anim calcmode="lin" valueType="num">
                                      <p:cBhvr additive="base">
                                        <p:cTn id="57" dur="1000" fill="hold"/>
                                        <p:tgtEl>
                                          <p:spTgt spid="13008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4020"/>
                                        </p:tgtEl>
                                        <p:attrNameLst>
                                          <p:attrName>style.visibility</p:attrName>
                                        </p:attrNameLst>
                                      </p:cBhvr>
                                      <p:to>
                                        <p:strVal val="visible"/>
                                      </p:to>
                                    </p:set>
                                    <p:anim calcmode="lin" valueType="num">
                                      <p:cBhvr additive="base">
                                        <p:cTn id="62" dur="500" fill="hold"/>
                                        <p:tgtEl>
                                          <p:spTgt spid="214020"/>
                                        </p:tgtEl>
                                        <p:attrNameLst>
                                          <p:attrName>ppt_x</p:attrName>
                                        </p:attrNameLst>
                                      </p:cBhvr>
                                      <p:tavLst>
                                        <p:tav tm="0">
                                          <p:val>
                                            <p:strVal val="#ppt_x"/>
                                          </p:val>
                                        </p:tav>
                                        <p:tav tm="100000">
                                          <p:val>
                                            <p:strVal val="#ppt_x"/>
                                          </p:val>
                                        </p:tav>
                                      </p:tavLst>
                                    </p:anim>
                                    <p:anim calcmode="lin" valueType="num">
                                      <p:cBhvr additive="base">
                                        <p:cTn id="63" dur="500" fill="hold"/>
                                        <p:tgtEl>
                                          <p:spTgt spid="214020"/>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2" presetClass="entr" presetSubtype="8" fill="hold" nodeType="afterEffect">
                                  <p:stCondLst>
                                    <p:cond delay="0"/>
                                  </p:stCondLst>
                                  <p:childTnLst>
                                    <p:set>
                                      <p:cBhvr>
                                        <p:cTn id="66" dur="1" fill="hold">
                                          <p:stCondLst>
                                            <p:cond delay="0"/>
                                          </p:stCondLst>
                                        </p:cTn>
                                        <p:tgtEl>
                                          <p:spTgt spid="130077"/>
                                        </p:tgtEl>
                                        <p:attrNameLst>
                                          <p:attrName>style.visibility</p:attrName>
                                        </p:attrNameLst>
                                      </p:cBhvr>
                                      <p:to>
                                        <p:strVal val="visible"/>
                                      </p:to>
                                    </p:set>
                                    <p:animEffect transition="in" filter="slide(fromLeft)">
                                      <p:cBhvr>
                                        <p:cTn id="67" dur="1000"/>
                                        <p:tgtEl>
                                          <p:spTgt spid="130077"/>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130079"/>
                                        </p:tgtEl>
                                        <p:attrNameLst>
                                          <p:attrName>style.visibility</p:attrName>
                                        </p:attrNameLst>
                                      </p:cBhvr>
                                      <p:to>
                                        <p:strVal val="visible"/>
                                      </p:to>
                                    </p:set>
                                    <p:animEffect transition="in" filter="slide(fromLeft)">
                                      <p:cBhvr>
                                        <p:cTn id="70" dur="1000"/>
                                        <p:tgtEl>
                                          <p:spTgt spid="130079"/>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130084"/>
                                        </p:tgtEl>
                                        <p:attrNameLst>
                                          <p:attrName>style.visibility</p:attrName>
                                        </p:attrNameLst>
                                      </p:cBhvr>
                                      <p:to>
                                        <p:strVal val="visible"/>
                                      </p:to>
                                    </p:set>
                                    <p:animEffect transition="in" filter="fade">
                                      <p:cBhvr>
                                        <p:cTn id="74" dur="2000"/>
                                        <p:tgtEl>
                                          <p:spTgt spid="130084"/>
                                        </p:tgtEl>
                                      </p:cBhvr>
                                    </p:animEffect>
                                  </p:childTnLst>
                                </p:cTn>
                              </p:par>
                              <p:par>
                                <p:cTn id="75" presetID="10" presetClass="entr" presetSubtype="0" fill="hold" nodeType="withEffect">
                                  <p:stCondLst>
                                    <p:cond delay="0"/>
                                  </p:stCondLst>
                                  <p:childTnLst>
                                    <p:set>
                                      <p:cBhvr>
                                        <p:cTn id="76" dur="1" fill="hold">
                                          <p:stCondLst>
                                            <p:cond delay="0"/>
                                          </p:stCondLst>
                                        </p:cTn>
                                        <p:tgtEl>
                                          <p:spTgt spid="130085"/>
                                        </p:tgtEl>
                                        <p:attrNameLst>
                                          <p:attrName>style.visibility</p:attrName>
                                        </p:attrNameLst>
                                      </p:cBhvr>
                                      <p:to>
                                        <p:strVal val="visible"/>
                                      </p:to>
                                    </p:set>
                                    <p:animEffect transition="in" filter="fade">
                                      <p:cBhvr>
                                        <p:cTn id="77" dur="2000"/>
                                        <p:tgtEl>
                                          <p:spTgt spid="13008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fade">
                                      <p:cBhvr>
                                        <p:cTn id="8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9" grpId="0"/>
      <p:bldP spid="130061" grpId="0"/>
      <p:bldP spid="130069" grpId="0"/>
      <p:bldP spid="130079" grpId="0"/>
      <p:bldP spid="130080" grpId="0"/>
      <p:bldP spid="130082" grpId="0"/>
      <p:bldP spid="130084" grpId="0"/>
      <p:bldP spid="3" grpId="0"/>
      <p:bldP spid="2" grpId="0" animBg="1"/>
      <p:bldP spid="2" grpId="1"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533400"/>
            <a:ext cx="87630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How well I remember that terrible day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How our blood stained the sand and the water.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how in that hell that they called </a:t>
            </a:r>
            <a:r>
              <a:rPr lang="en-US" sz="2800" b="1" dirty="0" err="1" smtClean="0">
                <a:solidFill>
                  <a:schemeClr val="tx1"/>
                </a:solidFill>
                <a:effectLst>
                  <a:outerShdw blurRad="38100" dist="38100" dir="2700000" algn="tl">
                    <a:srgbClr val="000000">
                      <a:alpha val="43137"/>
                    </a:srgbClr>
                  </a:outerShdw>
                </a:effectLst>
                <a:latin typeface="+mn-lt"/>
                <a:ea typeface="+mn-ea"/>
                <a:cs typeface="+mn-cs"/>
              </a:rPr>
              <a:t>Suvla</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 Bay,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We were butchered like lambs at the slaughter.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Johnny Turk he was waiting, he primed himself well.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He showered us with bullets, and he rained us with shells,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in five minutes flat he'd blown us all to hell.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Nearly blew us right back to Australia!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the band played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When we stopped to bury our slain.</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We buried ours and the Turks buried theirs,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we started all over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33400"/>
            <a:ext cx="81534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those that were left, well we tried to survive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In a mad world of blood, death and fire.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for ten weary weeks I kept myself alive,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Though around me the corpses piled higher.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a big Turkish shell knocked me </a:t>
            </a:r>
            <a:r>
              <a:rPr lang="en-US" sz="2800" b="1" dirty="0" err="1" smtClean="0">
                <a:solidFill>
                  <a:schemeClr val="tx1"/>
                </a:solidFill>
                <a:effectLst>
                  <a:outerShdw blurRad="38100" dist="38100" dir="2700000" algn="tl">
                    <a:srgbClr val="000000">
                      <a:alpha val="43137"/>
                    </a:srgbClr>
                  </a:outerShdw>
                </a:effectLst>
                <a:latin typeface="+mn-lt"/>
                <a:ea typeface="+mn-ea"/>
                <a:cs typeface="+mn-cs"/>
              </a:rPr>
              <a:t>arse</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 over head,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when I woke up in my hospital bed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saw what it had done, I wished I was dead;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Never knew there was worse things than </a:t>
            </a:r>
            <a:r>
              <a:rPr lang="en-US" sz="2800" b="1" dirty="0" err="1" smtClean="0">
                <a:solidFill>
                  <a:schemeClr val="tx1"/>
                </a:solidFill>
                <a:effectLst>
                  <a:outerShdw blurRad="38100" dist="38100" dir="2700000" algn="tl">
                    <a:srgbClr val="000000">
                      <a:alpha val="43137"/>
                    </a:srgbClr>
                  </a:outerShdw>
                </a:effectLst>
                <a:latin typeface="+mn-lt"/>
                <a:ea typeface="+mn-ea"/>
                <a:cs typeface="+mn-cs"/>
              </a:rPr>
              <a:t>dyin</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For no more I'll go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All around the green bush far and free,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For to hump tent and pegs, a man needs both legs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No more waltzing Matilda for me </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533400"/>
            <a:ext cx="87630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So they gathered the crippled, the wounded, the maimed,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they shipped us back home to Australia;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 armless, the legless, the blind, the insane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Those proud wounded heroes of </a:t>
            </a:r>
            <a:r>
              <a:rPr lang="en-US" sz="2800" b="1" dirty="0" err="1" smtClean="0">
                <a:solidFill>
                  <a:schemeClr val="tx1"/>
                </a:solidFill>
                <a:effectLst>
                  <a:outerShdw blurRad="38100" dist="38100" dir="2700000" algn="tl">
                    <a:srgbClr val="000000">
                      <a:alpha val="43137"/>
                    </a:srgbClr>
                  </a:outerShdw>
                </a:effectLst>
                <a:latin typeface="+mn-lt"/>
                <a:ea typeface="+mn-ea"/>
                <a:cs typeface="+mn-cs"/>
              </a:rPr>
              <a:t>Suvla</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as our ship pulled into Circular Quay,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I looked at the place where my legs used to be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thank Christ there was nobody waiting for me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To grieve and to mourn and to pity!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the band played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As they carried us down the gangway,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nobody cheered, they just stood and stared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turned all their faces away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52400"/>
            <a:ext cx="89154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And so now every April I sit on my porch</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watch the parade pass before me.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see my old comrades, how proudly they march,</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Reviving old dreams of past glory.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old men march slowly, </a:t>
            </a:r>
            <a:r>
              <a:rPr lang="en-US" sz="2800" b="1" dirty="0" smtClean="0">
                <a:effectLst>
                  <a:outerShdw blurRad="38100" dist="38100" dir="2700000" algn="tl">
                    <a:srgbClr val="000000">
                      <a:alpha val="43137"/>
                    </a:srgbClr>
                  </a:outerShdw>
                </a:effectLst>
              </a:rPr>
              <a:t>all</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 bones stiff and sore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They’re </a:t>
            </a:r>
            <a:r>
              <a:rPr lang="en-US" sz="2800" b="1" dirty="0" smtClean="0">
                <a:effectLst>
                  <a:outerShdw blurRad="38100" dist="38100" dir="2700000" algn="tl">
                    <a:srgbClr val="000000">
                      <a:alpha val="43137"/>
                    </a:srgbClr>
                  </a:outerShdw>
                </a:effectLst>
              </a:rPr>
              <a:t>tired old</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 heroes of a forgotten war.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young people ask, "What are they marching for?"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ask myself the same question.</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the band plays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old men answer to the call,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year after year more old men disappear,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Some day no one will march there at all </a:t>
            </a:r>
          </a:p>
          <a:p>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533400"/>
            <a:ext cx="9144000" cy="5562600"/>
          </a:xfrm>
        </p:spPr>
        <p:txBody>
          <a:bodyPr/>
          <a:lstStyle/>
          <a:p>
            <a:r>
              <a:rPr lang="en-US" sz="2800" b="1" dirty="0" smtClean="0">
                <a:solidFill>
                  <a:schemeClr val="tx1"/>
                </a:solidFill>
                <a:effectLst>
                  <a:outerShdw blurRad="38100" dist="38100" dir="2700000" algn="tl">
                    <a:srgbClr val="000000">
                      <a:alpha val="43137"/>
                    </a:srgbClr>
                  </a:outerShdw>
                </a:effectLst>
              </a:rPr>
              <a:t>Waltzing Matilda, Waltzing Matilda</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Who'll come a waltzing Matilda with me?</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And their ghosts may be heard as they pass by the Billabong</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Who'll come-a-waltzing Matilda with me?</a:t>
            </a:r>
            <a:endParaRPr lang="en-US" sz="2800" b="1" dirty="0" smtClean="0">
              <a:effectLst>
                <a:outerShdw blurRad="38100" dist="38100" dir="2700000" algn="tl">
                  <a:srgbClr val="000000">
                    <a:alpha val="43137"/>
                  </a:srgbClr>
                </a:outerShdw>
              </a:effectLst>
            </a:endParaRP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sz="quarter"/>
          </p:nvPr>
        </p:nvSpPr>
        <p:spPr>
          <a:xfrm>
            <a:off x="2057400" y="1143000"/>
            <a:ext cx="5029200" cy="4114800"/>
          </a:xfrm>
          <a:effectLst>
            <a:outerShdw dist="35921" dir="2700000" algn="ctr" rotWithShape="0">
              <a:srgbClr val="333399">
                <a:alpha val="50000"/>
              </a:srgbClr>
            </a:outerShdw>
          </a:effectLst>
        </p:spPr>
        <p:txBody>
          <a:bodyPr anchor="t"/>
          <a:lstStyle/>
          <a:p>
            <a:pPr algn="l"/>
            <a:r>
              <a:rPr lang="en-US" sz="7000" dirty="0" smtClean="0">
                <a:latin typeface="Lombardic Narrow" pitchFamily="2" charset="0"/>
              </a:rPr>
              <a:t>The </a:t>
            </a:r>
            <a:br>
              <a:rPr lang="en-US" sz="7000" dirty="0" smtClean="0">
                <a:latin typeface="Lombardic Narrow" pitchFamily="2" charset="0"/>
              </a:rPr>
            </a:br>
            <a:r>
              <a:rPr lang="en-US" sz="7000" dirty="0" smtClean="0">
                <a:latin typeface="Lombardic Narrow" pitchFamily="2" charset="0"/>
              </a:rPr>
              <a:t>	Eastern 			Front</a:t>
            </a:r>
            <a:endParaRPr lang="en-US" sz="7000" dirty="0">
              <a:latin typeface="Lombardic Narrow" pitchFamily="2"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85800" y="304800"/>
            <a:ext cx="7772400" cy="6858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900" b="1" dirty="0">
                <a:solidFill>
                  <a:srgbClr val="996600"/>
                </a:solidFill>
                <a:latin typeface="Comic Sans MS" pitchFamily="66" charset="0"/>
              </a:rPr>
              <a:t>The Tsar with General </a:t>
            </a:r>
            <a:r>
              <a:rPr lang="en-US" sz="3900" b="1" dirty="0" err="1">
                <a:solidFill>
                  <a:srgbClr val="996600"/>
                </a:solidFill>
                <a:latin typeface="Comic Sans MS" pitchFamily="66" charset="0"/>
              </a:rPr>
              <a:t>Brusilov</a:t>
            </a:r>
            <a:endParaRPr lang="en-US" sz="3900" b="1" dirty="0">
              <a:solidFill>
                <a:srgbClr val="996600"/>
              </a:solidFill>
              <a:latin typeface="Comic Sans MS" pitchFamily="66" charset="0"/>
            </a:endParaRPr>
          </a:p>
        </p:txBody>
      </p:sp>
      <p:pic>
        <p:nvPicPr>
          <p:cNvPr id="183301" name="Picture 5" descr="tsar-brusilov"/>
          <p:cNvPicPr>
            <a:picLocks noGrp="1" noChangeAspect="1" noChangeArrowheads="1"/>
          </p:cNvPicPr>
          <p:nvPr>
            <p:ph/>
          </p:nvPr>
        </p:nvPicPr>
        <p:blipFill>
          <a:blip r:embed="rId2" cstate="print">
            <a:lum contrast="6000"/>
          </a:blip>
          <a:stretch>
            <a:fillRect/>
          </a:stretch>
        </p:blipFill>
        <p:spPr>
          <a:xfrm>
            <a:off x="2434771" y="1134208"/>
            <a:ext cx="4347029" cy="5266592"/>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447800" y="304800"/>
            <a:ext cx="6781800"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Comic Sans MS" pitchFamily="66" charset="0"/>
              </a:rPr>
              <a:t>The Treaty Of Brest </a:t>
            </a:r>
            <a:r>
              <a:rPr lang="en-US" sz="3600" b="1" dirty="0" err="1" smtClean="0">
                <a:effectLst>
                  <a:outerShdw blurRad="38100" dist="38100" dir="2700000" algn="tl">
                    <a:srgbClr val="000000">
                      <a:alpha val="43137"/>
                    </a:srgbClr>
                  </a:outerShdw>
                </a:effectLst>
                <a:latin typeface="Comic Sans MS" pitchFamily="66" charset="0"/>
              </a:rPr>
              <a:t>Litovsk</a:t>
            </a:r>
            <a:endParaRPr lang="en-US" sz="3600" b="1" dirty="0">
              <a:effectLst>
                <a:outerShdw blurRad="38100" dist="38100" dir="2700000" algn="tl">
                  <a:srgbClr val="000000">
                    <a:alpha val="43137"/>
                  </a:srgbClr>
                </a:outerShdw>
              </a:effectLst>
              <a:latin typeface="Comic Sans MS" pitchFamily="66" charset="0"/>
            </a:endParaRPr>
          </a:p>
        </p:txBody>
      </p:sp>
      <p:pic>
        <p:nvPicPr>
          <p:cNvPr id="319491" name="Picture 3"/>
          <p:cNvPicPr>
            <a:picLocks noGrp="1" noChangeAspect="1" noChangeArrowheads="1"/>
          </p:cNvPicPr>
          <p:nvPr>
            <p:ph/>
          </p:nvPr>
        </p:nvPicPr>
        <p:blipFill>
          <a:blip r:embed="rId2" cstate="print"/>
          <a:stretch>
            <a:fillRect/>
          </a:stretch>
        </p:blipFill>
        <p:spPr bwMode="auto">
          <a:xfrm>
            <a:off x="2819400" y="1112063"/>
            <a:ext cx="3552825" cy="5513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2514600" y="0"/>
            <a:ext cx="46482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America</a:t>
            </a:r>
            <a:br>
              <a:rPr lang="en-US" sz="9800" dirty="0">
                <a:solidFill>
                  <a:srgbClr val="333399"/>
                </a:solidFill>
                <a:latin typeface="Lombardic Narrow" pitchFamily="2" charset="0"/>
              </a:rPr>
            </a:br>
            <a:r>
              <a:rPr lang="en-US" sz="9800" dirty="0">
                <a:solidFill>
                  <a:srgbClr val="333399"/>
                </a:solidFill>
                <a:latin typeface="Lombardic Narrow" pitchFamily="2" charset="0"/>
              </a:rPr>
              <a:t>Joins</a:t>
            </a:r>
            <a:br>
              <a:rPr lang="en-US" sz="9800" dirty="0">
                <a:solidFill>
                  <a:srgbClr val="333399"/>
                </a:solidFill>
                <a:latin typeface="Lombardic Narrow" pitchFamily="2" charset="0"/>
              </a:rPr>
            </a:br>
            <a:r>
              <a:rPr lang="en-US" sz="9800" dirty="0">
                <a:solidFill>
                  <a:srgbClr val="333399"/>
                </a:solidFill>
                <a:latin typeface="Lombardic Narrow" pitchFamily="2" charset="0"/>
              </a:rPr>
              <a:t>the</a:t>
            </a:r>
            <a:br>
              <a:rPr lang="en-US" sz="9800" dirty="0">
                <a:solidFill>
                  <a:srgbClr val="333399"/>
                </a:solidFill>
                <a:latin typeface="Lombardic Narrow" pitchFamily="2" charset="0"/>
              </a:rPr>
            </a:br>
            <a:r>
              <a:rPr lang="en-US" sz="9800" dirty="0">
                <a:solidFill>
                  <a:srgbClr val="333399"/>
                </a:solidFill>
                <a:latin typeface="Lombardic Narrow" pitchFamily="2" charset="0"/>
              </a:rPr>
              <a:t>Allies</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914400" y="762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Allied Ships Sunk by U-Boats</a:t>
            </a:r>
          </a:p>
        </p:txBody>
      </p:sp>
      <p:pic>
        <p:nvPicPr>
          <p:cNvPr id="193541" name="Picture 5" descr="map-ships sunk by UBoats-1916to1917"/>
          <p:cNvPicPr>
            <a:picLocks noGrp="1" noChangeAspect="1" noChangeArrowheads="1"/>
          </p:cNvPicPr>
          <p:nvPr>
            <p:ph sz="half" idx="1"/>
          </p:nvPr>
        </p:nvPicPr>
        <p:blipFill>
          <a:blip r:embed="rId2" cstate="print">
            <a:lum bright="-12000" contrast="18000"/>
          </a:blip>
          <a:srcRect/>
          <a:stretch>
            <a:fillRect/>
          </a:stretch>
        </p:blipFill>
        <p:spPr>
          <a:xfrm>
            <a:off x="0" y="838200"/>
            <a:ext cx="4369889" cy="3268662"/>
          </a:xfrm>
          <a:noFill/>
          <a:ln w="9525" cap="flat">
            <a:solidFill>
              <a:srgbClr val="664400"/>
            </a:solidFill>
            <a:headEnd w="med" len="med"/>
            <a:tailEnd w="med" len="med"/>
          </a:ln>
        </p:spPr>
      </p:pic>
      <p:pic>
        <p:nvPicPr>
          <p:cNvPr id="193543" name="Picture 7" descr="map-ships sunk by UBoats-1917to1918"/>
          <p:cNvPicPr>
            <a:picLocks noGrp="1" noChangeAspect="1" noChangeArrowheads="1"/>
          </p:cNvPicPr>
          <p:nvPr>
            <p:ph sz="half" idx="2"/>
          </p:nvPr>
        </p:nvPicPr>
        <p:blipFill>
          <a:blip r:embed="rId3" cstate="print">
            <a:lum bright="-12000" contrast="12000"/>
          </a:blip>
          <a:stretch>
            <a:fillRect/>
          </a:stretch>
        </p:blipFill>
        <p:spPr>
          <a:xfrm>
            <a:off x="4779522" y="3374553"/>
            <a:ext cx="4440678" cy="3478531"/>
          </a:xfrm>
          <a:noFill/>
          <a:ln w="9525" cap="flat">
            <a:solidFill>
              <a:srgbClr val="664400"/>
            </a:solidFill>
            <a:headEnd w="med" len="med"/>
            <a:tailEnd w="med" len="med"/>
          </a:ln>
        </p:spPr>
      </p:pic>
      <p:sp>
        <p:nvSpPr>
          <p:cNvPr id="8" name="TextBox 7"/>
          <p:cNvSpPr txBox="1"/>
          <p:nvPr/>
        </p:nvSpPr>
        <p:spPr>
          <a:xfrm>
            <a:off x="4343400" y="777875"/>
            <a:ext cx="4800600" cy="2677656"/>
          </a:xfrm>
          <a:prstGeom prst="rect">
            <a:avLst/>
          </a:prstGeom>
          <a:noFill/>
          <a:ln>
            <a:noFill/>
          </a:ln>
        </p:spPr>
        <p:txBody>
          <a:bodyPr wrap="square" rtlCol="0">
            <a:spAutoFit/>
          </a:bodyPr>
          <a:lstStyle/>
          <a:p>
            <a:r>
              <a:rPr lang="en-US" sz="2800" b="1" dirty="0" smtClean="0">
                <a:solidFill>
                  <a:srgbClr val="996600"/>
                </a:solidFill>
                <a:effectLst>
                  <a:outerShdw blurRad="38100" dist="38100" dir="2700000" algn="tl">
                    <a:srgbClr val="000000">
                      <a:alpha val="43137"/>
                    </a:srgbClr>
                  </a:outerShdw>
                </a:effectLst>
                <a:latin typeface="Comic Sans MS" panose="030F0702030302020204" pitchFamily="66" charset="0"/>
              </a:rPr>
              <a:t>Unrestricted Submarine warfare:  any ship approaching enemy waters was considered hostile no matter its country of origin</a:t>
            </a:r>
            <a:endParaRPr lang="en-US" sz="2800" b="1" dirty="0">
              <a:solidFill>
                <a:srgbClr val="996600"/>
              </a:solidFill>
              <a:effectLst>
                <a:outerShdw blurRad="38100" dist="38100" dir="2700000" algn="tl">
                  <a:srgbClr val="000000">
                    <a:alpha val="43137"/>
                  </a:srgbClr>
                </a:outerShdw>
              </a:effectLst>
              <a:latin typeface="Comic Sans MS" panose="030F0702030302020204" pitchFamily="66" charset="0"/>
            </a:endParaRPr>
          </a:p>
        </p:txBody>
      </p:sp>
      <p:sp>
        <p:nvSpPr>
          <p:cNvPr id="5" name="TextBox 4"/>
          <p:cNvSpPr txBox="1"/>
          <p:nvPr/>
        </p:nvSpPr>
        <p:spPr>
          <a:xfrm>
            <a:off x="0" y="4724400"/>
            <a:ext cx="4953000" cy="523220"/>
          </a:xfrm>
          <a:prstGeom prst="rect">
            <a:avLst/>
          </a:prstGeom>
          <a:noFill/>
        </p:spPr>
        <p:txBody>
          <a:bodyPr wrap="square" rtlCol="0">
            <a:spAutoFit/>
          </a:bodyPr>
          <a:lstStyle/>
          <a:p>
            <a:r>
              <a:rPr lang="en-US" sz="2800" b="1" dirty="0" smtClean="0">
                <a:solidFill>
                  <a:srgbClr val="996600"/>
                </a:solidFill>
                <a:effectLst>
                  <a:outerShdw blurRad="38100" dist="38100" dir="2700000" algn="tl">
                    <a:srgbClr val="000000">
                      <a:alpha val="43137"/>
                    </a:srgbClr>
                  </a:outerShdw>
                </a:effectLst>
                <a:latin typeface="Comic Sans MS" panose="030F0702030302020204" pitchFamily="66" charset="0"/>
              </a:rPr>
              <a:t>Abandoned in 1915 after…</a:t>
            </a:r>
            <a:endParaRPr lang="en-US" sz="2800" b="1" dirty="0">
              <a:solidFill>
                <a:srgbClr val="996600"/>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6858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Europe in 1914</a:t>
            </a:r>
          </a:p>
        </p:txBody>
      </p:sp>
      <p:pic>
        <p:nvPicPr>
          <p:cNvPr id="129027" name="Picture 3" descr="map-WW1-MajorFronts"/>
          <p:cNvPicPr>
            <a:picLocks noGrp="1" noChangeAspect="1" noChangeArrowheads="1"/>
          </p:cNvPicPr>
          <p:nvPr>
            <p:ph/>
          </p:nvPr>
        </p:nvPicPr>
        <p:blipFill>
          <a:blip r:embed="rId2" cstate="print">
            <a:lum bright="-6000" contrast="6000"/>
          </a:blip>
          <a:stretch>
            <a:fillRect/>
          </a:stretch>
        </p:blipFill>
        <p:spPr>
          <a:xfrm>
            <a:off x="762000" y="1066800"/>
            <a:ext cx="7486675" cy="55626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dissolve">
                                      <p:cBhvr>
                                        <p:cTn id="7" dur="5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276600" y="441325"/>
            <a:ext cx="52578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The Sinking </a:t>
            </a:r>
            <a:br>
              <a:rPr lang="en-US" sz="4000" b="1">
                <a:solidFill>
                  <a:srgbClr val="996600"/>
                </a:solidFill>
                <a:latin typeface="Comic Sans MS" pitchFamily="66" charset="0"/>
              </a:rPr>
            </a:br>
            <a:r>
              <a:rPr lang="en-US" sz="4000" b="1">
                <a:solidFill>
                  <a:srgbClr val="996600"/>
                </a:solidFill>
                <a:latin typeface="Comic Sans MS" pitchFamily="66" charset="0"/>
              </a:rPr>
              <a:t>of the Lusitania</a:t>
            </a:r>
          </a:p>
        </p:txBody>
      </p:sp>
      <p:pic>
        <p:nvPicPr>
          <p:cNvPr id="111628" name="Picture 12" descr="Cunard Poster - Ship Warning"/>
          <p:cNvPicPr>
            <a:picLocks noGrp="1" noChangeAspect="1" noChangeArrowheads="1"/>
          </p:cNvPicPr>
          <p:nvPr>
            <p:ph sz="half" idx="1"/>
          </p:nvPr>
        </p:nvPicPr>
        <p:blipFill>
          <a:blip r:embed="rId3" cstate="print">
            <a:lum contrast="6000"/>
          </a:blip>
          <a:srcRect/>
          <a:stretch>
            <a:fillRect/>
          </a:stretch>
        </p:blipFill>
        <p:spPr>
          <a:xfrm>
            <a:off x="609600" y="228599"/>
            <a:ext cx="2330450" cy="6538389"/>
          </a:xfrm>
          <a:noFill/>
          <a:ln/>
        </p:spPr>
      </p:pic>
      <p:pic>
        <p:nvPicPr>
          <p:cNvPr id="111634" name="Picture 18" descr="Lusitania-NY Times front page"/>
          <p:cNvPicPr>
            <a:picLocks noGrp="1" noChangeAspect="1" noChangeArrowheads="1"/>
          </p:cNvPicPr>
          <p:nvPr>
            <p:ph sz="half" idx="2"/>
          </p:nvPr>
        </p:nvPicPr>
        <p:blipFill>
          <a:blip r:embed="rId4" cstate="print">
            <a:lum contrast="18000"/>
          </a:blip>
          <a:srcRect/>
          <a:stretch>
            <a:fillRect/>
          </a:stretch>
        </p:blipFill>
        <p:spPr>
          <a:xfrm>
            <a:off x="3276600" y="2209800"/>
            <a:ext cx="5181600" cy="3430588"/>
          </a:xfrm>
          <a:noFill/>
          <a:ln w="9525" cap="flat">
            <a:solidFill>
              <a:srgbClr val="664400"/>
            </a:solidFill>
            <a:headEnd w="med" len="med"/>
            <a:tailEnd w="med" len="med"/>
          </a:ln>
        </p:spPr>
      </p:pic>
      <p:sp>
        <p:nvSpPr>
          <p:cNvPr id="5" name="TextBox 4"/>
          <p:cNvSpPr txBox="1"/>
          <p:nvPr/>
        </p:nvSpPr>
        <p:spPr>
          <a:xfrm>
            <a:off x="3048000" y="5943600"/>
            <a:ext cx="5715000" cy="830997"/>
          </a:xfrm>
          <a:prstGeom prst="rect">
            <a:avLst/>
          </a:prstGeom>
          <a:noFill/>
        </p:spPr>
        <p:txBody>
          <a:bodyPr wrap="square" rtlCol="0">
            <a:spAutoFit/>
          </a:bodyPr>
          <a:lstStyle/>
          <a:p>
            <a:r>
              <a:rPr lang="en-US" b="1" dirty="0" smtClean="0">
                <a:solidFill>
                  <a:srgbClr val="996600"/>
                </a:solidFill>
                <a:effectLst>
                  <a:outerShdw blurRad="38100" dist="38100" dir="2700000" algn="tl">
                    <a:srgbClr val="000000">
                      <a:alpha val="43137"/>
                    </a:srgbClr>
                  </a:outerShdw>
                </a:effectLst>
                <a:latin typeface="Comic Sans MS" pitchFamily="66" charset="0"/>
              </a:rPr>
              <a:t>Unrestricted Submarine Warfare</a:t>
            </a:r>
          </a:p>
          <a:p>
            <a:r>
              <a:rPr lang="en-US" b="1" dirty="0" smtClean="0">
                <a:solidFill>
                  <a:srgbClr val="996600"/>
                </a:solidFill>
                <a:effectLst>
                  <a:outerShdw blurRad="38100" dist="38100" dir="2700000" algn="tl">
                    <a:srgbClr val="000000">
                      <a:alpha val="43137"/>
                    </a:srgbClr>
                  </a:outerShdw>
                </a:effectLst>
                <a:latin typeface="Comic Sans MS" pitchFamily="66" charset="0"/>
              </a:rPr>
              <a:t>Halted for the time being</a:t>
            </a:r>
            <a:endParaRPr lang="en-US" b="1" dirty="0">
              <a:solidFill>
                <a:srgbClr val="9966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34"/>
                                        </p:tgtEl>
                                        <p:attrNameLst>
                                          <p:attrName>style.visibility</p:attrName>
                                        </p:attrNameLst>
                                      </p:cBhvr>
                                      <p:to>
                                        <p:strVal val="visible"/>
                                      </p:to>
                                    </p:set>
                                    <p:animEffect transition="in" filter="fade">
                                      <p:cBhvr>
                                        <p:cTn id="7" dur="2000"/>
                                        <p:tgtEl>
                                          <p:spTgt spid="111634"/>
                                        </p:tgtEl>
                                      </p:cBhvr>
                                    </p:animEffect>
                                  </p:childTnLst>
                                  <p:subTnLst>
                                    <p:audio>
                                      <p:cMediaNode>
                                        <p:cTn display="0" masterRel="sameClick">
                                          <p:stCondLst>
                                            <p:cond evt="begin" delay="0">
                                              <p:tn val="5"/>
                                            </p:cond>
                                          </p:stCondLst>
                                          <p:endCondLst>
                                            <p:cond evt="onStopAudio" delay="0">
                                              <p:tgtEl>
                                                <p:sldTgt/>
                                              </p:tgtEl>
                                            </p:cond>
                                          </p:endCondLst>
                                        </p:cTn>
                                        <p:tgtEl>
                                          <p:sndTgt r:embed="rId2" name="nautical02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0668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Zimmerman Telegram</a:t>
            </a:r>
          </a:p>
        </p:txBody>
      </p:sp>
      <p:pic>
        <p:nvPicPr>
          <p:cNvPr id="123911" name="Picture 7" descr="Zimmerman Telegram"/>
          <p:cNvPicPr>
            <a:picLocks noGrp="1" noChangeAspect="1" noChangeArrowheads="1"/>
          </p:cNvPicPr>
          <p:nvPr>
            <p:ph/>
          </p:nvPr>
        </p:nvPicPr>
        <p:blipFill>
          <a:blip r:embed="rId2" cstate="print">
            <a:lum contrast="12000"/>
          </a:blip>
          <a:stretch>
            <a:fillRect/>
          </a:stretch>
        </p:blipFill>
        <p:spPr>
          <a:xfrm>
            <a:off x="2362200" y="990600"/>
            <a:ext cx="4709668" cy="55626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447800" y="3216275"/>
            <a:ext cx="3657600" cy="14319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Yanks</a:t>
            </a:r>
            <a:br>
              <a:rPr lang="en-US" sz="4400" b="1" dirty="0">
                <a:solidFill>
                  <a:srgbClr val="996600"/>
                </a:solidFill>
                <a:latin typeface="Comic Sans MS" pitchFamily="66" charset="0"/>
              </a:rPr>
            </a:br>
            <a:r>
              <a:rPr lang="en-US" sz="4400" b="1" dirty="0">
                <a:solidFill>
                  <a:srgbClr val="996600"/>
                </a:solidFill>
                <a:latin typeface="Comic Sans MS" pitchFamily="66" charset="0"/>
              </a:rPr>
              <a:t>Are Coming!</a:t>
            </a:r>
          </a:p>
        </p:txBody>
      </p:sp>
      <p:pic>
        <p:nvPicPr>
          <p:cNvPr id="140292" name="Picture 4" descr="NYTimes-US declares war"/>
          <p:cNvPicPr>
            <a:picLocks noGrp="1" noChangeAspect="1" noChangeArrowheads="1"/>
          </p:cNvPicPr>
          <p:nvPr>
            <p:ph sz="half" idx="1"/>
          </p:nvPr>
        </p:nvPicPr>
        <p:blipFill>
          <a:blip r:embed="rId2" cstate="print">
            <a:lum contrast="12000"/>
          </a:blip>
          <a:srcRect l="999"/>
          <a:stretch>
            <a:fillRect/>
          </a:stretch>
        </p:blipFill>
        <p:spPr>
          <a:xfrm>
            <a:off x="1219200" y="228600"/>
            <a:ext cx="7239000" cy="1631950"/>
          </a:xfrm>
          <a:noFill/>
          <a:ln w="9525" cap="flat">
            <a:solidFill>
              <a:srgbClr val="664400"/>
            </a:solidFill>
            <a:headEnd w="med" len="med"/>
            <a:tailEnd w="med" len="med"/>
          </a:ln>
        </p:spPr>
      </p:pic>
      <p:pic>
        <p:nvPicPr>
          <p:cNvPr id="140291" name="Picture 3" descr="poster-Pershing's Crusaders"/>
          <p:cNvPicPr>
            <a:picLocks noGrp="1" noChangeAspect="1" noChangeArrowheads="1"/>
          </p:cNvPicPr>
          <p:nvPr>
            <p:ph sz="half" idx="2"/>
          </p:nvPr>
        </p:nvPicPr>
        <p:blipFill>
          <a:blip r:embed="rId3" cstate="print">
            <a:lum bright="-6000" contrast="6000"/>
          </a:blip>
          <a:srcRect l="2214" t="1450" r="2583" b="2899"/>
          <a:stretch>
            <a:fillRect/>
          </a:stretch>
        </p:blipFill>
        <p:spPr>
          <a:xfrm>
            <a:off x="5373688" y="2057400"/>
            <a:ext cx="2978150" cy="45720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wipe(up)">
                                      <p:cBhvr>
                                        <p:cTn id="7" dur="2000"/>
                                        <p:tgtEl>
                                          <p:spTgt spid="140292"/>
                                        </p:tgtEl>
                                      </p:cBhvr>
                                    </p:animEffect>
                                  </p:childTnLst>
                                </p:cTn>
                              </p:par>
                            </p:childTnLst>
                          </p:cTn>
                        </p:par>
                        <p:par>
                          <p:cTn id="8" fill="hold">
                            <p:stCondLst>
                              <p:cond delay="2000"/>
                            </p:stCondLst>
                            <p:childTnLst>
                              <p:par>
                                <p:cTn id="9" presetID="31" presetClass="entr" presetSubtype="0" fill="hold" grpId="0" nodeType="afterEffect">
                                  <p:stCondLst>
                                    <p:cond delay="1000"/>
                                  </p:stCondLst>
                                  <p:iterate type="lt">
                                    <p:tmPct val="5000"/>
                                  </p:iterate>
                                  <p:childTnLst>
                                    <p:set>
                                      <p:cBhvr>
                                        <p:cTn id="10" dur="1" fill="hold">
                                          <p:stCondLst>
                                            <p:cond delay="0"/>
                                          </p:stCondLst>
                                        </p:cTn>
                                        <p:tgtEl>
                                          <p:spTgt spid="140290"/>
                                        </p:tgtEl>
                                        <p:attrNameLst>
                                          <p:attrName>style.visibility</p:attrName>
                                        </p:attrNameLst>
                                      </p:cBhvr>
                                      <p:to>
                                        <p:strVal val="visible"/>
                                      </p:to>
                                    </p:set>
                                    <p:anim calcmode="lin" valueType="num">
                                      <p:cBhvr>
                                        <p:cTn id="11" dur="2000" fill="hold"/>
                                        <p:tgtEl>
                                          <p:spTgt spid="140290"/>
                                        </p:tgtEl>
                                        <p:attrNameLst>
                                          <p:attrName>ppt_w</p:attrName>
                                        </p:attrNameLst>
                                      </p:cBhvr>
                                      <p:tavLst>
                                        <p:tav tm="0">
                                          <p:val>
                                            <p:fltVal val="0"/>
                                          </p:val>
                                        </p:tav>
                                        <p:tav tm="100000">
                                          <p:val>
                                            <p:strVal val="#ppt_w"/>
                                          </p:val>
                                        </p:tav>
                                      </p:tavLst>
                                    </p:anim>
                                    <p:anim calcmode="lin" valueType="num">
                                      <p:cBhvr>
                                        <p:cTn id="12" dur="2000" fill="hold"/>
                                        <p:tgtEl>
                                          <p:spTgt spid="140290"/>
                                        </p:tgtEl>
                                        <p:attrNameLst>
                                          <p:attrName>ppt_h</p:attrName>
                                        </p:attrNameLst>
                                      </p:cBhvr>
                                      <p:tavLst>
                                        <p:tav tm="0">
                                          <p:val>
                                            <p:fltVal val="0"/>
                                          </p:val>
                                        </p:tav>
                                        <p:tav tm="100000">
                                          <p:val>
                                            <p:strVal val="#ppt_h"/>
                                          </p:val>
                                        </p:tav>
                                      </p:tavLst>
                                    </p:anim>
                                    <p:anim calcmode="lin" valueType="num">
                                      <p:cBhvr>
                                        <p:cTn id="13" dur="2000" fill="hold"/>
                                        <p:tgtEl>
                                          <p:spTgt spid="140290"/>
                                        </p:tgtEl>
                                        <p:attrNameLst>
                                          <p:attrName>style.rotation</p:attrName>
                                        </p:attrNameLst>
                                      </p:cBhvr>
                                      <p:tavLst>
                                        <p:tav tm="0">
                                          <p:val>
                                            <p:fltVal val="90"/>
                                          </p:val>
                                        </p:tav>
                                        <p:tav tm="100000">
                                          <p:val>
                                            <p:fltVal val="0"/>
                                          </p:val>
                                        </p:tav>
                                      </p:tavLst>
                                    </p:anim>
                                    <p:animEffect transition="in" filter="fade">
                                      <p:cBhvr>
                                        <p:cTn id="14" dur="2000"/>
                                        <p:tgtEl>
                                          <p:spTgt spid="140290"/>
                                        </p:tgtEl>
                                      </p:cBhvr>
                                    </p:animEffec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140291"/>
                                        </p:tgtEl>
                                        <p:attrNameLst>
                                          <p:attrName>style.visibility</p:attrName>
                                        </p:attrNameLst>
                                      </p:cBhvr>
                                      <p:to>
                                        <p:strVal val="visible"/>
                                      </p:to>
                                    </p:set>
                                    <p:anim calcmode="lin" valueType="num">
                                      <p:cBhvr>
                                        <p:cTn id="17" dur="2000" fill="hold"/>
                                        <p:tgtEl>
                                          <p:spTgt spid="140291"/>
                                        </p:tgtEl>
                                        <p:attrNameLst>
                                          <p:attrName>ppt_w</p:attrName>
                                        </p:attrNameLst>
                                      </p:cBhvr>
                                      <p:tavLst>
                                        <p:tav tm="0">
                                          <p:val>
                                            <p:fltVal val="0"/>
                                          </p:val>
                                        </p:tav>
                                        <p:tav tm="100000">
                                          <p:val>
                                            <p:strVal val="#ppt_w"/>
                                          </p:val>
                                        </p:tav>
                                      </p:tavLst>
                                    </p:anim>
                                    <p:anim calcmode="lin" valueType="num">
                                      <p:cBhvr>
                                        <p:cTn id="18" dur="2000" fill="hold"/>
                                        <p:tgtEl>
                                          <p:spTgt spid="140291"/>
                                        </p:tgtEl>
                                        <p:attrNameLst>
                                          <p:attrName>ppt_h</p:attrName>
                                        </p:attrNameLst>
                                      </p:cBhvr>
                                      <p:tavLst>
                                        <p:tav tm="0">
                                          <p:val>
                                            <p:fltVal val="0"/>
                                          </p:val>
                                        </p:tav>
                                        <p:tav tm="100000">
                                          <p:val>
                                            <p:strVal val="#ppt_h"/>
                                          </p:val>
                                        </p:tav>
                                      </p:tavLst>
                                    </p:anim>
                                    <p:anim calcmode="lin" valueType="num">
                                      <p:cBhvr>
                                        <p:cTn id="19" dur="2000" fill="hold"/>
                                        <p:tgtEl>
                                          <p:spTgt spid="140291"/>
                                        </p:tgtEl>
                                        <p:attrNameLst>
                                          <p:attrName>style.rotation</p:attrName>
                                        </p:attrNameLst>
                                      </p:cBhvr>
                                      <p:tavLst>
                                        <p:tav tm="0">
                                          <p:val>
                                            <p:fltVal val="90"/>
                                          </p:val>
                                        </p:tav>
                                        <p:tav tm="100000">
                                          <p:val>
                                            <p:fltVal val="0"/>
                                          </p:val>
                                        </p:tav>
                                      </p:tavLst>
                                    </p:anim>
                                    <p:animEffect transition="in" filter="fade">
                                      <p:cBhvr>
                                        <p:cTn id="20" dur="20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7620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Americans in the Trenches</a:t>
            </a:r>
          </a:p>
        </p:txBody>
      </p:sp>
      <p:pic>
        <p:nvPicPr>
          <p:cNvPr id="142341" name="Picture 5" descr="American trenches"/>
          <p:cNvPicPr>
            <a:picLocks noGrp="1" noChangeAspect="1" noChangeArrowheads="1"/>
          </p:cNvPicPr>
          <p:nvPr>
            <p:ph/>
          </p:nvPr>
        </p:nvPicPr>
        <p:blipFill>
          <a:blip r:embed="rId2" cstate="print">
            <a:lum bright="6000" contrast="6000"/>
          </a:blip>
          <a:stretch>
            <a:fillRect/>
          </a:stretch>
        </p:blipFill>
        <p:spPr>
          <a:xfrm>
            <a:off x="1143000" y="1081087"/>
            <a:ext cx="6843378" cy="5014913"/>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ctrTitle" sz="quarter"/>
          </p:nvPr>
        </p:nvSpPr>
        <p:spPr>
          <a:xfrm>
            <a:off x="2133600" y="-76200"/>
            <a:ext cx="51816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6800" dirty="0">
                <a:solidFill>
                  <a:srgbClr val="333399"/>
                </a:solidFill>
                <a:latin typeface="Lombardic Narrow" pitchFamily="2" charset="0"/>
              </a:rPr>
              <a:t>The War of the</a:t>
            </a:r>
            <a:br>
              <a:rPr lang="en-US" sz="6800" dirty="0">
                <a:solidFill>
                  <a:srgbClr val="333399"/>
                </a:solidFill>
                <a:latin typeface="Lombardic Narrow" pitchFamily="2" charset="0"/>
              </a:rPr>
            </a:br>
            <a:r>
              <a:rPr lang="en-US" sz="6800" dirty="0">
                <a:solidFill>
                  <a:srgbClr val="333399"/>
                </a:solidFill>
                <a:latin typeface="Lombardic Narrow" pitchFamily="2" charset="0"/>
              </a:rPr>
              <a:t>Industrial </a:t>
            </a:r>
            <a:br>
              <a:rPr lang="en-US" sz="6800" dirty="0">
                <a:solidFill>
                  <a:srgbClr val="333399"/>
                </a:solidFill>
                <a:latin typeface="Lombardic Narrow" pitchFamily="2" charset="0"/>
              </a:rPr>
            </a:br>
            <a:r>
              <a:rPr lang="en-US" sz="6800" dirty="0">
                <a:solidFill>
                  <a:srgbClr val="333399"/>
                </a:solidFill>
                <a:latin typeface="Lombardic Narrow" pitchFamily="2" charset="0"/>
              </a:rPr>
              <a:t>Revolution:</a:t>
            </a: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5200" dirty="0">
                <a:solidFill>
                  <a:srgbClr val="664400"/>
                </a:solidFill>
                <a:latin typeface="Lombardic Narrow" pitchFamily="2" charset="0"/>
              </a:rPr>
              <a:t>New</a:t>
            </a:r>
            <a:br>
              <a:rPr lang="en-US" sz="5200" dirty="0">
                <a:solidFill>
                  <a:srgbClr val="664400"/>
                </a:solidFill>
                <a:latin typeface="Lombardic Narrow" pitchFamily="2" charset="0"/>
              </a:rPr>
            </a:br>
            <a:r>
              <a:rPr lang="en-US" sz="5200" dirty="0">
                <a:solidFill>
                  <a:srgbClr val="664400"/>
                </a:solidFill>
                <a:latin typeface="Lombardic Narrow" pitchFamily="2" charset="0"/>
              </a:rPr>
              <a:t>Technology</a:t>
            </a:r>
            <a:endParaRPr lang="en-US" sz="84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858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French Renault Tank</a:t>
            </a:r>
          </a:p>
        </p:txBody>
      </p:sp>
      <p:pic>
        <p:nvPicPr>
          <p:cNvPr id="91143" name="Picture 7" descr="French Renault Tank"/>
          <p:cNvPicPr>
            <a:picLocks noGrp="1" noChangeAspect="1" noChangeArrowheads="1"/>
          </p:cNvPicPr>
          <p:nvPr>
            <p:ph/>
          </p:nvPr>
        </p:nvPicPr>
        <p:blipFill>
          <a:blip r:embed="rId2" cstate="print"/>
          <a:stretch>
            <a:fillRect/>
          </a:stretch>
        </p:blipFill>
        <p:spPr>
          <a:xfrm>
            <a:off x="441939" y="914400"/>
            <a:ext cx="8120436" cy="5823102"/>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762000" y="762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British Tank at Ypres</a:t>
            </a:r>
          </a:p>
        </p:txBody>
      </p:sp>
      <p:pic>
        <p:nvPicPr>
          <p:cNvPr id="195589" name="Picture 5" descr="British tank at Ypres - 1917"/>
          <p:cNvPicPr>
            <a:picLocks noGrp="1" noChangeAspect="1" noChangeArrowheads="1"/>
          </p:cNvPicPr>
          <p:nvPr>
            <p:ph/>
          </p:nvPr>
        </p:nvPicPr>
        <p:blipFill>
          <a:blip r:embed="rId2" cstate="print">
            <a:lum contrast="6000"/>
          </a:blip>
          <a:stretch>
            <a:fillRect/>
          </a:stretch>
        </p:blipFill>
        <p:spPr>
          <a:xfrm>
            <a:off x="915798" y="790864"/>
            <a:ext cx="7237602" cy="5710068"/>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3886200" y="212725"/>
            <a:ext cx="4038600" cy="8239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800" b="1" dirty="0">
                <a:solidFill>
                  <a:srgbClr val="996600"/>
                </a:solidFill>
                <a:latin typeface="Comic Sans MS" pitchFamily="66" charset="0"/>
              </a:rPr>
              <a:t>U-Boats</a:t>
            </a:r>
          </a:p>
        </p:txBody>
      </p:sp>
      <p:pic>
        <p:nvPicPr>
          <p:cNvPr id="121867" name="Picture 11" descr="beached German U-boat off English coast"/>
          <p:cNvPicPr>
            <a:picLocks noGrp="1" noChangeAspect="1" noChangeArrowheads="1"/>
          </p:cNvPicPr>
          <p:nvPr>
            <p:ph sz="half" idx="1"/>
          </p:nvPr>
        </p:nvPicPr>
        <p:blipFill>
          <a:blip r:embed="rId3" cstate="print">
            <a:lum bright="6000" contrast="6000"/>
          </a:blip>
          <a:srcRect l="4834" t="8218" r="3278" b="8220"/>
          <a:stretch>
            <a:fillRect/>
          </a:stretch>
        </p:blipFill>
        <p:spPr>
          <a:xfrm>
            <a:off x="228600" y="212724"/>
            <a:ext cx="3299467" cy="3749675"/>
          </a:xfrm>
          <a:noFill/>
          <a:ln w="9525" cap="flat">
            <a:solidFill>
              <a:srgbClr val="664400"/>
            </a:solidFill>
            <a:headEnd w="med" len="med"/>
            <a:tailEnd w="med" len="med"/>
          </a:ln>
        </p:spPr>
      </p:pic>
      <p:pic>
        <p:nvPicPr>
          <p:cNvPr id="121873" name="Picture 17" descr="poster-Germany-1"/>
          <p:cNvPicPr>
            <a:picLocks noGrp="1" noChangeAspect="1" noChangeArrowheads="1"/>
          </p:cNvPicPr>
          <p:nvPr>
            <p:ph sz="quarter" idx="2"/>
          </p:nvPr>
        </p:nvPicPr>
        <p:blipFill>
          <a:blip r:embed="rId4" cstate="print">
            <a:lum bright="-6000" contrast="6000"/>
          </a:blip>
          <a:srcRect/>
          <a:stretch>
            <a:fillRect/>
          </a:stretch>
        </p:blipFill>
        <p:spPr>
          <a:xfrm>
            <a:off x="3124200" y="2895600"/>
            <a:ext cx="2438400" cy="3657600"/>
          </a:xfrm>
          <a:noFill/>
          <a:ln w="9525" cap="flat">
            <a:solidFill>
              <a:srgbClr val="664400"/>
            </a:solidFill>
            <a:headEnd w="med" len="med"/>
            <a:tailEnd w="med" len="med"/>
          </a:ln>
        </p:spPr>
      </p:pic>
      <p:pic>
        <p:nvPicPr>
          <p:cNvPr id="121876" name="Picture 20" descr="poster-German-England surrounded by UBoats"/>
          <p:cNvPicPr>
            <a:picLocks noGrp="1" noChangeAspect="1" noChangeArrowheads="1"/>
          </p:cNvPicPr>
          <p:nvPr>
            <p:ph sz="quarter" idx="3"/>
          </p:nvPr>
        </p:nvPicPr>
        <p:blipFill>
          <a:blip r:embed="rId5" cstate="print">
            <a:lum bright="-6000" contrast="12000"/>
          </a:blip>
          <a:srcRect/>
          <a:stretch>
            <a:fillRect/>
          </a:stretch>
        </p:blipFill>
        <p:spPr>
          <a:xfrm>
            <a:off x="5791200" y="1295400"/>
            <a:ext cx="3073400" cy="4572000"/>
          </a:xfrm>
          <a:noFill/>
          <a:ln w="9525" cap="flat">
            <a:solidFill>
              <a:srgbClr val="664400"/>
            </a:solidFill>
            <a:headEnd w="med" len="med"/>
            <a:tailEnd w="med" len="med"/>
          </a:ln>
        </p:spPr>
      </p:pic>
    </p:spTree>
  </p:cSld>
  <p:clrMapOvr>
    <a:masterClrMapping/>
  </p:clrMapOvr>
  <p:transition>
    <p:sndAc>
      <p:stSnd>
        <p:snd r:embed="rId2" name="Abandon shi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1873"/>
                                        </p:tgtEl>
                                        <p:attrNameLst>
                                          <p:attrName>style.visibility</p:attrName>
                                        </p:attrNameLst>
                                      </p:cBhvr>
                                      <p:to>
                                        <p:strVal val="visible"/>
                                      </p:to>
                                    </p:set>
                                    <p:animEffect transition="in" filter="blinds(horizontal)">
                                      <p:cBhvr>
                                        <p:cTn id="7" dur="1000"/>
                                        <p:tgtEl>
                                          <p:spTgt spid="121873"/>
                                        </p:tgtEl>
                                      </p:cBhvr>
                                    </p:animEffect>
                                  </p:childTnLst>
                                </p:cTn>
                              </p:par>
                            </p:childTnLst>
                          </p:cTn>
                        </p:par>
                        <p:par>
                          <p:cTn id="8" fill="hold">
                            <p:stCondLst>
                              <p:cond delay="1000"/>
                            </p:stCondLst>
                            <p:childTnLst>
                              <p:par>
                                <p:cTn id="9" presetID="31" presetClass="entr" presetSubtype="0" fill="hold" nodeType="afterEffect">
                                  <p:stCondLst>
                                    <p:cond delay="500"/>
                                  </p:stCondLst>
                                  <p:iterate type="lt">
                                    <p:tmPct val="5000"/>
                                  </p:iterate>
                                  <p:childTnLst>
                                    <p:set>
                                      <p:cBhvr>
                                        <p:cTn id="10" dur="1" fill="hold">
                                          <p:stCondLst>
                                            <p:cond delay="0"/>
                                          </p:stCondLst>
                                        </p:cTn>
                                        <p:tgtEl>
                                          <p:spTgt spid="121876"/>
                                        </p:tgtEl>
                                        <p:attrNameLst>
                                          <p:attrName>style.visibility</p:attrName>
                                        </p:attrNameLst>
                                      </p:cBhvr>
                                      <p:to>
                                        <p:strVal val="visible"/>
                                      </p:to>
                                    </p:set>
                                    <p:anim calcmode="lin" valueType="num">
                                      <p:cBhvr>
                                        <p:cTn id="11" dur="1000" fill="hold"/>
                                        <p:tgtEl>
                                          <p:spTgt spid="121876"/>
                                        </p:tgtEl>
                                        <p:attrNameLst>
                                          <p:attrName>ppt_w</p:attrName>
                                        </p:attrNameLst>
                                      </p:cBhvr>
                                      <p:tavLst>
                                        <p:tav tm="0">
                                          <p:val>
                                            <p:fltVal val="0"/>
                                          </p:val>
                                        </p:tav>
                                        <p:tav tm="100000">
                                          <p:val>
                                            <p:strVal val="#ppt_w"/>
                                          </p:val>
                                        </p:tav>
                                      </p:tavLst>
                                    </p:anim>
                                    <p:anim calcmode="lin" valueType="num">
                                      <p:cBhvr>
                                        <p:cTn id="12" dur="1000" fill="hold"/>
                                        <p:tgtEl>
                                          <p:spTgt spid="121876"/>
                                        </p:tgtEl>
                                        <p:attrNameLst>
                                          <p:attrName>ppt_h</p:attrName>
                                        </p:attrNameLst>
                                      </p:cBhvr>
                                      <p:tavLst>
                                        <p:tav tm="0">
                                          <p:val>
                                            <p:fltVal val="0"/>
                                          </p:val>
                                        </p:tav>
                                        <p:tav tm="100000">
                                          <p:val>
                                            <p:strVal val="#ppt_h"/>
                                          </p:val>
                                        </p:tav>
                                      </p:tavLst>
                                    </p:anim>
                                    <p:anim calcmode="lin" valueType="num">
                                      <p:cBhvr>
                                        <p:cTn id="13" dur="1000" fill="hold"/>
                                        <p:tgtEl>
                                          <p:spTgt spid="121876"/>
                                        </p:tgtEl>
                                        <p:attrNameLst>
                                          <p:attrName>style.rotation</p:attrName>
                                        </p:attrNameLst>
                                      </p:cBhvr>
                                      <p:tavLst>
                                        <p:tav tm="0">
                                          <p:val>
                                            <p:fltVal val="90"/>
                                          </p:val>
                                        </p:tav>
                                        <p:tav tm="100000">
                                          <p:val>
                                            <p:fltVal val="0"/>
                                          </p:val>
                                        </p:tav>
                                      </p:tavLst>
                                    </p:anim>
                                    <p:animEffect transition="in" filter="fade">
                                      <p:cBhvr>
                                        <p:cTn id="14" dur="1000"/>
                                        <p:tgtEl>
                                          <p:spTgt spid="121876"/>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21867"/>
                                        </p:tgtEl>
                                        <p:attrNameLst>
                                          <p:attrName>style.visibility</p:attrName>
                                        </p:attrNameLst>
                                      </p:cBhvr>
                                      <p:to>
                                        <p:strVal val="visible"/>
                                      </p:to>
                                    </p:set>
                                    <p:animEffect transition="in" filter="fade">
                                      <p:cBhvr>
                                        <p:cTn id="18" dur="20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7620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Airplane</a:t>
            </a:r>
          </a:p>
        </p:txBody>
      </p:sp>
      <p:pic>
        <p:nvPicPr>
          <p:cNvPr id="145413" name="Picture 5" descr="von Poosch-Squadron over Brenta-1917"/>
          <p:cNvPicPr>
            <a:picLocks noGrp="1" noChangeAspect="1" noChangeArrowheads="1"/>
          </p:cNvPicPr>
          <p:nvPr>
            <p:ph/>
          </p:nvPr>
        </p:nvPicPr>
        <p:blipFill>
          <a:blip r:embed="rId3" cstate="print"/>
          <a:stretch>
            <a:fillRect/>
          </a:stretch>
        </p:blipFill>
        <p:spPr>
          <a:xfrm>
            <a:off x="2133600" y="1015420"/>
            <a:ext cx="5038725" cy="4223330"/>
          </a:xfrm>
          <a:noFill/>
          <a:ln w="9525" cap="flat">
            <a:solidFill>
              <a:srgbClr val="664400"/>
            </a:solidFill>
            <a:headEnd w="med" len="med"/>
            <a:tailEnd w="med" len="med"/>
          </a:ln>
        </p:spPr>
      </p:pic>
      <p:sp>
        <p:nvSpPr>
          <p:cNvPr id="145414" name="Text Box 6"/>
          <p:cNvSpPr txBox="1">
            <a:spLocks noChangeArrowheads="1"/>
          </p:cNvSpPr>
          <p:nvPr/>
        </p:nvSpPr>
        <p:spPr bwMode="auto">
          <a:xfrm>
            <a:off x="2438400" y="5791200"/>
            <a:ext cx="4495800" cy="8223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b="1" dirty="0">
                <a:solidFill>
                  <a:srgbClr val="996600"/>
                </a:solidFill>
                <a:latin typeface="Comic Sans MS" pitchFamily="66" charset="0"/>
              </a:rPr>
              <a:t>“Squadron Over the </a:t>
            </a:r>
            <a:r>
              <a:rPr lang="en-US" b="1" dirty="0" err="1">
                <a:solidFill>
                  <a:srgbClr val="996600"/>
                </a:solidFill>
                <a:latin typeface="Comic Sans MS" pitchFamily="66" charset="0"/>
              </a:rPr>
              <a:t>Brenta</a:t>
            </a:r>
            <a:r>
              <a:rPr lang="en-US" b="1" dirty="0">
                <a:solidFill>
                  <a:srgbClr val="996600"/>
                </a:solidFill>
                <a:latin typeface="Comic Sans MS" pitchFamily="66" charset="0"/>
              </a:rPr>
              <a:t>”</a:t>
            </a:r>
            <a:br>
              <a:rPr lang="en-US" b="1" dirty="0">
                <a:solidFill>
                  <a:srgbClr val="996600"/>
                </a:solidFill>
                <a:latin typeface="Comic Sans MS" pitchFamily="66" charset="0"/>
              </a:rPr>
            </a:br>
            <a:r>
              <a:rPr lang="en-US" b="1" dirty="0">
                <a:solidFill>
                  <a:srgbClr val="996600"/>
                </a:solidFill>
                <a:latin typeface="Comic Sans MS" pitchFamily="66" charset="0"/>
              </a:rPr>
              <a:t>Max </a:t>
            </a:r>
            <a:r>
              <a:rPr lang="en-US" b="1" dirty="0" err="1">
                <a:solidFill>
                  <a:srgbClr val="996600"/>
                </a:solidFill>
                <a:latin typeface="Comic Sans MS" pitchFamily="66" charset="0"/>
              </a:rPr>
              <a:t>Edler</a:t>
            </a:r>
            <a:r>
              <a:rPr lang="en-US" b="1" dirty="0">
                <a:solidFill>
                  <a:srgbClr val="996600"/>
                </a:solidFill>
                <a:latin typeface="Comic Sans MS" pitchFamily="66" charset="0"/>
              </a:rPr>
              <a:t> von </a:t>
            </a:r>
            <a:r>
              <a:rPr lang="en-US" b="1" dirty="0" err="1">
                <a:solidFill>
                  <a:srgbClr val="996600"/>
                </a:solidFill>
                <a:latin typeface="Comic Sans MS" pitchFamily="66" charset="0"/>
              </a:rPr>
              <a:t>Poosch</a:t>
            </a:r>
            <a:r>
              <a:rPr lang="en-US" b="1" dirty="0">
                <a:solidFill>
                  <a:srgbClr val="996600"/>
                </a:solidFill>
                <a:latin typeface="Comic Sans MS" pitchFamily="66" charset="0"/>
              </a:rPr>
              <a:t>, 1917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w1_bipl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9" name="Picture 29" descr="Willy Coppens de Houthulst-Belg"/>
          <p:cNvPicPr>
            <a:picLocks noChangeAspect="1" noChangeArrowheads="1"/>
          </p:cNvPicPr>
          <p:nvPr/>
        </p:nvPicPr>
        <p:blipFill>
          <a:blip r:embed="rId2" cstate="print">
            <a:lum contrast="6000"/>
          </a:blip>
          <a:srcRect/>
          <a:stretch>
            <a:fillRect/>
          </a:stretch>
        </p:blipFill>
        <p:spPr bwMode="auto">
          <a:xfrm>
            <a:off x="952500" y="4038600"/>
            <a:ext cx="1257300" cy="1676400"/>
          </a:xfrm>
          <a:prstGeom prst="rect">
            <a:avLst/>
          </a:prstGeom>
          <a:noFill/>
          <a:ln w="9525">
            <a:solidFill>
              <a:srgbClr val="664400"/>
            </a:solidFill>
            <a:miter lim="800000"/>
            <a:headEnd/>
            <a:tailEnd/>
          </a:ln>
        </p:spPr>
      </p:pic>
      <p:pic>
        <p:nvPicPr>
          <p:cNvPr id="184348" name="Picture 28" descr="Rene Paul Fonck-Fr"/>
          <p:cNvPicPr>
            <a:picLocks noChangeAspect="1" noChangeArrowheads="1"/>
          </p:cNvPicPr>
          <p:nvPr/>
        </p:nvPicPr>
        <p:blipFill>
          <a:blip r:embed="rId3" cstate="print"/>
          <a:srcRect/>
          <a:stretch>
            <a:fillRect/>
          </a:stretch>
        </p:blipFill>
        <p:spPr bwMode="auto">
          <a:xfrm>
            <a:off x="3924300" y="4038600"/>
            <a:ext cx="1257300" cy="1676400"/>
          </a:xfrm>
          <a:prstGeom prst="rect">
            <a:avLst/>
          </a:prstGeom>
          <a:noFill/>
          <a:ln w="9525">
            <a:solidFill>
              <a:srgbClr val="664400"/>
            </a:solidFill>
            <a:miter lim="800000"/>
            <a:headEnd/>
            <a:tailEnd/>
          </a:ln>
        </p:spPr>
      </p:pic>
      <p:pic>
        <p:nvPicPr>
          <p:cNvPr id="184346" name="Picture 26" descr="Francesco Baracca-It"/>
          <p:cNvPicPr>
            <a:picLocks noChangeAspect="1" noChangeArrowheads="1"/>
          </p:cNvPicPr>
          <p:nvPr/>
        </p:nvPicPr>
        <p:blipFill>
          <a:blip r:embed="rId4" cstate="print">
            <a:lum bright="6000" contrast="6000"/>
          </a:blip>
          <a:srcRect/>
          <a:stretch>
            <a:fillRect/>
          </a:stretch>
        </p:blipFill>
        <p:spPr bwMode="auto">
          <a:xfrm>
            <a:off x="3886200" y="1143000"/>
            <a:ext cx="1298575" cy="1676400"/>
          </a:xfrm>
          <a:prstGeom prst="rect">
            <a:avLst/>
          </a:prstGeom>
          <a:noFill/>
          <a:ln w="9525">
            <a:solidFill>
              <a:srgbClr val="664400"/>
            </a:solidFill>
            <a:miter lim="800000"/>
            <a:headEnd/>
            <a:tailEnd/>
          </a:ln>
        </p:spPr>
      </p:pic>
      <p:sp>
        <p:nvSpPr>
          <p:cNvPr id="184322" name="Text Box 2"/>
          <p:cNvSpPr txBox="1">
            <a:spLocks noChangeArrowheads="1"/>
          </p:cNvSpPr>
          <p:nvPr/>
        </p:nvSpPr>
        <p:spPr bwMode="auto">
          <a:xfrm>
            <a:off x="609600" y="152400"/>
            <a:ext cx="7772400" cy="65563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700" b="1">
                <a:solidFill>
                  <a:srgbClr val="996600"/>
                </a:solidFill>
                <a:latin typeface="Comic Sans MS" pitchFamily="66" charset="0"/>
              </a:rPr>
              <a:t>The Flying Aces of World War I</a:t>
            </a:r>
          </a:p>
        </p:txBody>
      </p:sp>
      <p:pic>
        <p:nvPicPr>
          <p:cNvPr id="184325" name="Picture 5" descr="america"/>
          <p:cNvPicPr>
            <a:picLocks noGrp="1" noChangeAspect="1" noChangeArrowheads="1"/>
          </p:cNvPicPr>
          <p:nvPr>
            <p:ph sz="quarter" idx="1"/>
          </p:nvPr>
        </p:nvPicPr>
        <p:blipFill>
          <a:blip r:embed="rId5" cstate="print"/>
          <a:srcRect/>
          <a:stretch>
            <a:fillRect/>
          </a:stretch>
        </p:blipFill>
        <p:spPr>
          <a:xfrm>
            <a:off x="742950" y="914400"/>
            <a:ext cx="476250" cy="476250"/>
          </a:xfrm>
          <a:noFill/>
          <a:ln/>
        </p:spPr>
      </p:pic>
      <p:pic>
        <p:nvPicPr>
          <p:cNvPr id="184327" name="Picture 7" descr="austria"/>
          <p:cNvPicPr>
            <a:picLocks noGrp="1" noChangeAspect="1" noChangeArrowheads="1"/>
          </p:cNvPicPr>
          <p:nvPr>
            <p:ph sz="quarter" idx="2"/>
          </p:nvPr>
        </p:nvPicPr>
        <p:blipFill>
          <a:blip r:embed="rId6" cstate="print"/>
          <a:stretch>
            <a:fillRect/>
          </a:stretch>
        </p:blipFill>
        <p:spPr>
          <a:xfrm>
            <a:off x="6238875" y="3852213"/>
            <a:ext cx="476250" cy="476250"/>
          </a:xfrm>
          <a:noFill/>
          <a:ln/>
        </p:spPr>
      </p:pic>
      <p:pic>
        <p:nvPicPr>
          <p:cNvPr id="184330" name="Picture 10" descr="belgium"/>
          <p:cNvPicPr>
            <a:picLocks noGrp="1" noChangeAspect="1" noChangeArrowheads="1"/>
          </p:cNvPicPr>
          <p:nvPr>
            <p:ph sz="quarter" idx="3"/>
          </p:nvPr>
        </p:nvPicPr>
        <p:blipFill>
          <a:blip r:embed="rId7" cstate="print"/>
          <a:srcRect/>
          <a:stretch>
            <a:fillRect/>
          </a:stretch>
        </p:blipFill>
        <p:spPr>
          <a:xfrm>
            <a:off x="762000" y="3733800"/>
            <a:ext cx="476250" cy="476250"/>
          </a:xfrm>
          <a:noFill/>
          <a:ln/>
        </p:spPr>
      </p:pic>
      <p:pic>
        <p:nvPicPr>
          <p:cNvPr id="184333" name="Picture 13" descr="france"/>
          <p:cNvPicPr>
            <a:picLocks noGrp="1" noChangeAspect="1" noChangeArrowheads="1"/>
          </p:cNvPicPr>
          <p:nvPr>
            <p:ph sz="quarter" idx="4"/>
          </p:nvPr>
        </p:nvPicPr>
        <p:blipFill>
          <a:blip r:embed="rId8" cstate="print"/>
          <a:srcRect/>
          <a:stretch>
            <a:fillRect/>
          </a:stretch>
        </p:blipFill>
        <p:spPr>
          <a:xfrm>
            <a:off x="6629400" y="914400"/>
            <a:ext cx="476250" cy="476250"/>
          </a:xfrm>
          <a:noFill/>
          <a:ln/>
        </p:spPr>
      </p:pic>
      <p:pic>
        <p:nvPicPr>
          <p:cNvPr id="184336" name="Picture 16" descr="Britian"/>
          <p:cNvPicPr>
            <a:picLocks noChangeAspect="1" noChangeArrowheads="1"/>
          </p:cNvPicPr>
          <p:nvPr/>
        </p:nvPicPr>
        <p:blipFill>
          <a:blip r:embed="rId9" cstate="print"/>
          <a:srcRect/>
          <a:stretch>
            <a:fillRect/>
          </a:stretch>
        </p:blipFill>
        <p:spPr bwMode="auto">
          <a:xfrm>
            <a:off x="3657600" y="3790950"/>
            <a:ext cx="476250" cy="476250"/>
          </a:xfrm>
          <a:prstGeom prst="rect">
            <a:avLst/>
          </a:prstGeom>
          <a:noFill/>
        </p:spPr>
      </p:pic>
      <p:pic>
        <p:nvPicPr>
          <p:cNvPr id="184338" name="Picture 18" descr="Eddie Richenbacker-US"/>
          <p:cNvPicPr>
            <a:picLocks noChangeAspect="1" noChangeArrowheads="1"/>
          </p:cNvPicPr>
          <p:nvPr/>
        </p:nvPicPr>
        <p:blipFill>
          <a:blip r:embed="rId10" cstate="print">
            <a:lum bright="6000"/>
          </a:blip>
          <a:srcRect/>
          <a:stretch>
            <a:fillRect/>
          </a:stretch>
        </p:blipFill>
        <p:spPr bwMode="auto">
          <a:xfrm>
            <a:off x="990600" y="1219200"/>
            <a:ext cx="1143000" cy="1600200"/>
          </a:xfrm>
          <a:prstGeom prst="rect">
            <a:avLst/>
          </a:prstGeom>
          <a:noFill/>
          <a:ln w="9525">
            <a:solidFill>
              <a:srgbClr val="664400"/>
            </a:solidFill>
            <a:miter lim="800000"/>
            <a:headEnd/>
            <a:tailEnd/>
          </a:ln>
        </p:spPr>
      </p:pic>
      <p:sp>
        <p:nvSpPr>
          <p:cNvPr id="184339" name="Text Box 19"/>
          <p:cNvSpPr txBox="1">
            <a:spLocks noChangeArrowheads="1"/>
          </p:cNvSpPr>
          <p:nvPr/>
        </p:nvSpPr>
        <p:spPr bwMode="auto">
          <a:xfrm>
            <a:off x="609600" y="278765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Eddie Rickenbacher, US</a:t>
            </a:r>
          </a:p>
        </p:txBody>
      </p:sp>
      <p:pic>
        <p:nvPicPr>
          <p:cNvPr id="184340" name="Picture 20" descr="Edward Mick Mannock-Eng"/>
          <p:cNvPicPr>
            <a:picLocks noChangeAspect="1" noChangeArrowheads="1"/>
          </p:cNvPicPr>
          <p:nvPr/>
        </p:nvPicPr>
        <p:blipFill>
          <a:blip r:embed="rId11" cstate="print"/>
          <a:srcRect/>
          <a:stretch>
            <a:fillRect/>
          </a:stretch>
        </p:blipFill>
        <p:spPr bwMode="auto">
          <a:xfrm>
            <a:off x="6858000" y="1219200"/>
            <a:ext cx="1143000" cy="1524000"/>
          </a:xfrm>
          <a:prstGeom prst="rect">
            <a:avLst/>
          </a:prstGeom>
          <a:noFill/>
          <a:ln w="9525">
            <a:solidFill>
              <a:srgbClr val="664400"/>
            </a:solidFill>
            <a:miter lim="800000"/>
            <a:headEnd/>
            <a:tailEnd/>
          </a:ln>
        </p:spPr>
      </p:pic>
      <p:sp>
        <p:nvSpPr>
          <p:cNvPr id="184341" name="Text Box 21"/>
          <p:cNvSpPr txBox="1">
            <a:spLocks noChangeArrowheads="1"/>
          </p:cNvSpPr>
          <p:nvPr/>
        </p:nvSpPr>
        <p:spPr bwMode="auto">
          <a:xfrm>
            <a:off x="3581400" y="27432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Francesco</a:t>
            </a:r>
            <a:br>
              <a:rPr lang="en-US" sz="1800" b="1">
                <a:solidFill>
                  <a:srgbClr val="333399"/>
                </a:solidFill>
              </a:rPr>
            </a:br>
            <a:r>
              <a:rPr lang="en-US" sz="1800" b="1">
                <a:solidFill>
                  <a:srgbClr val="333399"/>
                </a:solidFill>
              </a:rPr>
              <a:t>Barraco, It.</a:t>
            </a:r>
          </a:p>
        </p:txBody>
      </p:sp>
      <p:sp>
        <p:nvSpPr>
          <p:cNvPr id="184342" name="Text Box 22"/>
          <p:cNvSpPr txBox="1">
            <a:spLocks noChangeArrowheads="1"/>
          </p:cNvSpPr>
          <p:nvPr/>
        </p:nvSpPr>
        <p:spPr bwMode="auto">
          <a:xfrm>
            <a:off x="3581400" y="57150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Rene Pauk</a:t>
            </a:r>
            <a:br>
              <a:rPr lang="en-US" sz="1800" b="1">
                <a:solidFill>
                  <a:srgbClr val="333399"/>
                </a:solidFill>
              </a:rPr>
            </a:br>
            <a:r>
              <a:rPr lang="en-US" sz="1800" b="1">
                <a:solidFill>
                  <a:srgbClr val="333399"/>
                </a:solidFill>
              </a:rPr>
              <a:t>Fonck, Fr.</a:t>
            </a:r>
          </a:p>
        </p:txBody>
      </p:sp>
      <p:sp>
        <p:nvSpPr>
          <p:cNvPr id="184343" name="Text Box 23"/>
          <p:cNvSpPr txBox="1">
            <a:spLocks noChangeArrowheads="1"/>
          </p:cNvSpPr>
          <p:nvPr/>
        </p:nvSpPr>
        <p:spPr bwMode="auto">
          <a:xfrm>
            <a:off x="6477000" y="5637213"/>
            <a:ext cx="1981200" cy="915987"/>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Manfred von</a:t>
            </a:r>
            <a:br>
              <a:rPr lang="en-US" sz="1800" b="1">
                <a:solidFill>
                  <a:srgbClr val="333399"/>
                </a:solidFill>
              </a:rPr>
            </a:br>
            <a:r>
              <a:rPr lang="en-US" sz="1800" b="1">
                <a:solidFill>
                  <a:srgbClr val="333399"/>
                </a:solidFill>
              </a:rPr>
              <a:t>Richtoffen, Ger.</a:t>
            </a:r>
            <a:br>
              <a:rPr lang="en-US" sz="1800" b="1">
                <a:solidFill>
                  <a:srgbClr val="333399"/>
                </a:solidFill>
              </a:rPr>
            </a:br>
            <a:r>
              <a:rPr lang="en-US" sz="1800" b="1">
                <a:solidFill>
                  <a:srgbClr val="333399"/>
                </a:solidFill>
              </a:rPr>
              <a:t>[The “</a:t>
            </a:r>
            <a:r>
              <a:rPr lang="en-US" sz="1800" b="1">
                <a:solidFill>
                  <a:srgbClr val="E61F0A"/>
                </a:solidFill>
              </a:rPr>
              <a:t>Red</a:t>
            </a:r>
            <a:r>
              <a:rPr lang="en-US" sz="1800" b="1">
                <a:solidFill>
                  <a:srgbClr val="333399"/>
                </a:solidFill>
              </a:rPr>
              <a:t> </a:t>
            </a:r>
            <a:r>
              <a:rPr lang="en-US" sz="1800" b="1">
                <a:solidFill>
                  <a:srgbClr val="E61F0A"/>
                </a:solidFill>
              </a:rPr>
              <a:t>Baron</a:t>
            </a:r>
            <a:r>
              <a:rPr lang="en-US" sz="1800" b="1">
                <a:solidFill>
                  <a:srgbClr val="333399"/>
                </a:solidFill>
              </a:rPr>
              <a:t>”]</a:t>
            </a:r>
          </a:p>
        </p:txBody>
      </p:sp>
      <p:sp>
        <p:nvSpPr>
          <p:cNvPr id="184344" name="Text Box 24"/>
          <p:cNvSpPr txBox="1">
            <a:spLocks noChangeArrowheads="1"/>
          </p:cNvSpPr>
          <p:nvPr/>
        </p:nvSpPr>
        <p:spPr bwMode="auto">
          <a:xfrm>
            <a:off x="609600" y="57912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Willy Coppens de</a:t>
            </a:r>
            <a:br>
              <a:rPr lang="en-US" sz="1800" b="1">
                <a:solidFill>
                  <a:srgbClr val="333399"/>
                </a:solidFill>
              </a:rPr>
            </a:br>
            <a:r>
              <a:rPr lang="en-US" sz="1800" b="1">
                <a:solidFill>
                  <a:srgbClr val="333399"/>
                </a:solidFill>
              </a:rPr>
              <a:t>Holthust, Belg.</a:t>
            </a:r>
          </a:p>
        </p:txBody>
      </p:sp>
      <p:sp>
        <p:nvSpPr>
          <p:cNvPr id="184345" name="Text Box 25"/>
          <p:cNvSpPr txBox="1">
            <a:spLocks noChangeArrowheads="1"/>
          </p:cNvSpPr>
          <p:nvPr/>
        </p:nvSpPr>
        <p:spPr bwMode="auto">
          <a:xfrm>
            <a:off x="6553200" y="278765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a:solidFill>
                  <a:srgbClr val="333399"/>
                </a:solidFill>
              </a:rPr>
              <a:t>Eddie “Mick”</a:t>
            </a:r>
            <a:br>
              <a:rPr lang="en-US" sz="1800" b="1">
                <a:solidFill>
                  <a:srgbClr val="333399"/>
                </a:solidFill>
              </a:rPr>
            </a:br>
            <a:r>
              <a:rPr lang="en-US" sz="1800" b="1">
                <a:solidFill>
                  <a:srgbClr val="333399"/>
                </a:solidFill>
              </a:rPr>
              <a:t>Mannoch, Br.</a:t>
            </a:r>
          </a:p>
        </p:txBody>
      </p:sp>
      <p:pic>
        <p:nvPicPr>
          <p:cNvPr id="184337" name="Picture 17" descr="italy"/>
          <p:cNvPicPr>
            <a:picLocks noChangeAspect="1" noChangeArrowheads="1"/>
          </p:cNvPicPr>
          <p:nvPr/>
        </p:nvPicPr>
        <p:blipFill>
          <a:blip r:embed="rId12" cstate="print"/>
          <a:srcRect/>
          <a:stretch>
            <a:fillRect/>
          </a:stretch>
        </p:blipFill>
        <p:spPr bwMode="auto">
          <a:xfrm>
            <a:off x="3581400" y="971550"/>
            <a:ext cx="476250" cy="476250"/>
          </a:xfrm>
          <a:prstGeom prst="rect">
            <a:avLst/>
          </a:prstGeom>
          <a:noFill/>
        </p:spPr>
      </p:pic>
      <p:pic>
        <p:nvPicPr>
          <p:cNvPr id="184347" name="Picture 27" descr="Red Baron-Manfred von Richthofen"/>
          <p:cNvPicPr>
            <a:picLocks noChangeAspect="1" noChangeArrowheads="1"/>
          </p:cNvPicPr>
          <p:nvPr/>
        </p:nvPicPr>
        <p:blipFill>
          <a:blip r:embed="rId13" cstate="print">
            <a:lum bright="6000" contrast="6000"/>
          </a:blip>
          <a:srcRect/>
          <a:stretch>
            <a:fillRect/>
          </a:stretch>
        </p:blipFill>
        <p:spPr bwMode="auto">
          <a:xfrm>
            <a:off x="6858000" y="3962400"/>
            <a:ext cx="1257300" cy="1676400"/>
          </a:xfrm>
          <a:prstGeom prst="rect">
            <a:avLst/>
          </a:prstGeom>
          <a:noFill/>
          <a:ln w="9525">
            <a:solidFill>
              <a:srgbClr val="664400"/>
            </a:solid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7620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smtClean="0">
                <a:solidFill>
                  <a:srgbClr val="996600"/>
                </a:solidFill>
                <a:latin typeface="Comic Sans MS" pitchFamily="66" charset="0"/>
              </a:rPr>
              <a:t>Militarism </a:t>
            </a:r>
            <a:r>
              <a:rPr lang="en-US" sz="4000" b="1" dirty="0">
                <a:solidFill>
                  <a:srgbClr val="996600"/>
                </a:solidFill>
                <a:latin typeface="Comic Sans MS" pitchFamily="66" charset="0"/>
              </a:rPr>
              <a:t>&amp; Arms Race</a:t>
            </a:r>
          </a:p>
        </p:txBody>
      </p:sp>
      <p:graphicFrame>
        <p:nvGraphicFramePr>
          <p:cNvPr id="171104" name="Group 96"/>
          <p:cNvGraphicFramePr>
            <a:graphicFrameLocks noGrp="1"/>
          </p:cNvGraphicFramePr>
          <p:nvPr>
            <p:ph sz="half" idx="1"/>
            <p:extLst>
              <p:ext uri="{D42A27DB-BD31-4B8C-83A1-F6EECF244321}">
                <p14:modId xmlns:p14="http://schemas.microsoft.com/office/powerpoint/2010/main" val="1781310801"/>
              </p:ext>
            </p:extLst>
          </p:nvPr>
        </p:nvGraphicFramePr>
        <p:xfrm>
          <a:off x="1752600" y="2514600"/>
          <a:ext cx="5715000" cy="994093"/>
        </p:xfrm>
        <a:graphic>
          <a:graphicData uri="http://schemas.openxmlformats.org/drawingml/2006/table">
            <a:tbl>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tblGrid>
              <a:tr h="3317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1870</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1880</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1890</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1900</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1910</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E61F0A"/>
                          </a:solidFill>
                          <a:effectLst/>
                          <a:latin typeface="Comic Sans MS" pitchFamily="66" charset="0"/>
                          <a:cs typeface="Arial" charset="0"/>
                        </a:rPr>
                        <a:t>1914</a:t>
                      </a:r>
                      <a:endParaRPr kumimoji="0" lang="en-US" sz="2100" b="1" i="0" u="none" strike="noStrike" cap="none" normalizeH="0" baseline="0" dirty="0" smtClean="0">
                        <a:ln>
                          <a:noFill/>
                        </a:ln>
                        <a:solidFill>
                          <a:srgbClr val="E61F0A"/>
                        </a:solidFill>
                        <a:effectLst/>
                        <a:latin typeface="Comic Sans MS" pitchFamily="66"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826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Comic Sans MS" pitchFamily="66" charset="0"/>
                          <a:cs typeface="Arial" charset="0"/>
                        </a:rPr>
                        <a:t>94</a:t>
                      </a:r>
                      <a:endParaRPr kumimoji="0" lang="en-US" sz="2100" b="1" i="0" u="none" strike="noStrike" cap="none" normalizeH="0" baseline="0" smtClean="0">
                        <a:ln>
                          <a:noFill/>
                        </a:ln>
                        <a:solidFill>
                          <a:schemeClr val="tx1"/>
                        </a:solidFill>
                        <a:effectLst/>
                        <a:latin typeface="Comic Sans MS" pitchFamily="66" charset="0"/>
                      </a:endParaRP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Comic Sans MS" pitchFamily="66" charset="0"/>
                          <a:cs typeface="Arial" charset="0"/>
                        </a:rPr>
                        <a:t>130</a:t>
                      </a:r>
                      <a:endParaRPr kumimoji="0" lang="en-US" sz="2100" b="1" i="0" u="none" strike="noStrike" cap="none" normalizeH="0" baseline="0" smtClean="0">
                        <a:ln>
                          <a:noFill/>
                        </a:ln>
                        <a:solidFill>
                          <a:schemeClr val="tx1"/>
                        </a:solidFill>
                        <a:effectLst/>
                        <a:latin typeface="Comic Sans MS" pitchFamily="66"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Comic Sans MS" pitchFamily="66" charset="0"/>
                          <a:cs typeface="Arial" charset="0"/>
                        </a:rPr>
                        <a:t>154</a:t>
                      </a:r>
                      <a:endParaRPr kumimoji="0" lang="en-US" sz="2100" b="1" i="0" u="none" strike="noStrike" cap="none" normalizeH="0" baseline="0" smtClean="0">
                        <a:ln>
                          <a:noFill/>
                        </a:ln>
                        <a:solidFill>
                          <a:schemeClr val="tx1"/>
                        </a:solidFill>
                        <a:effectLst/>
                        <a:latin typeface="Comic Sans MS" pitchFamily="66"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Comic Sans MS" pitchFamily="66" charset="0"/>
                          <a:cs typeface="Arial" charset="0"/>
                        </a:rPr>
                        <a:t>268</a:t>
                      </a:r>
                      <a:endParaRPr kumimoji="0" lang="en-US" sz="2100" b="1" i="0" u="none" strike="noStrike" cap="none" normalizeH="0" baseline="0" smtClean="0">
                        <a:ln>
                          <a:noFill/>
                        </a:ln>
                        <a:solidFill>
                          <a:schemeClr val="tx1"/>
                        </a:solidFill>
                        <a:effectLst/>
                        <a:latin typeface="Comic Sans MS" pitchFamily="66"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Comic Sans MS" pitchFamily="66" charset="0"/>
                          <a:cs typeface="Arial" charset="0"/>
                        </a:rPr>
                        <a:t>289</a:t>
                      </a:r>
                      <a:endParaRPr kumimoji="0" lang="en-US" sz="2100" b="1" i="0" u="none" strike="noStrike" cap="none" normalizeH="0" baseline="0" smtClean="0">
                        <a:ln>
                          <a:noFill/>
                        </a:ln>
                        <a:solidFill>
                          <a:schemeClr val="tx1"/>
                        </a:solidFill>
                        <a:effectLst/>
                        <a:latin typeface="Comic Sans MS" pitchFamily="66" charset="0"/>
                      </a:endParaRP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Comic Sans MS" pitchFamily="66" charset="0"/>
                          <a:cs typeface="Arial" charset="0"/>
                        </a:rPr>
                        <a:t>398</a:t>
                      </a:r>
                      <a:endParaRPr kumimoji="0" lang="en-US" sz="2100" b="1" i="0" u="none" strike="noStrike" cap="none" normalizeH="0" baseline="0" dirty="0" smtClean="0">
                        <a:ln>
                          <a:noFill/>
                        </a:ln>
                        <a:solidFill>
                          <a:schemeClr val="tx1"/>
                        </a:solidFill>
                        <a:effectLst/>
                        <a:latin typeface="Comic Sans MS" pitchFamily="66" charset="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1137" name="Group 129"/>
          <p:cNvGraphicFramePr>
            <a:graphicFrameLocks noGrp="1"/>
          </p:cNvGraphicFramePr>
          <p:nvPr>
            <p:ph sz="half" idx="2"/>
            <p:extLst>
              <p:ext uri="{D42A27DB-BD31-4B8C-83A1-F6EECF244321}">
                <p14:modId xmlns:p14="http://schemas.microsoft.com/office/powerpoint/2010/main" val="819240942"/>
              </p:ext>
            </p:extLst>
          </p:nvPr>
        </p:nvGraphicFramePr>
        <p:xfrm>
          <a:off x="2438400" y="4043363"/>
          <a:ext cx="4572000" cy="2286000"/>
        </p:xfrm>
        <a:graphic>
          <a:graphicData uri="http://schemas.openxmlformats.org/drawingml/2006/table">
            <a:tbl>
              <a:tblPr/>
              <a:tblGrid>
                <a:gridCol w="1371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476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endParaRPr kumimoji="0" lang="en-US" sz="2000" b="1" i="0" u="none" strike="noStrike" cap="none" normalizeH="0" baseline="0" dirty="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rgbClr val="E61F0A"/>
                          </a:solidFill>
                          <a:effectLst/>
                          <a:latin typeface="Comic Sans MS" pitchFamily="66" charset="0"/>
                        </a:rPr>
                        <a:t>1910-1914 Increase in Defense Expenditures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France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92088">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Britain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13%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90500">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Russia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39%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92088">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Germany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smtClean="0">
                          <a:ln>
                            <a:noFill/>
                          </a:ln>
                          <a:solidFill>
                            <a:schemeClr val="tx1"/>
                          </a:solidFill>
                          <a:effectLst/>
                          <a:latin typeface="Comic Sans MS" pitchFamily="66" charset="0"/>
                        </a:rPr>
                        <a:t>73%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1075" name="Text Box 67"/>
          <p:cNvSpPr txBox="1">
            <a:spLocks noChangeArrowheads="1"/>
          </p:cNvSpPr>
          <p:nvPr/>
        </p:nvSpPr>
        <p:spPr bwMode="auto">
          <a:xfrm>
            <a:off x="1143000" y="1295400"/>
            <a:ext cx="6934200" cy="11874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b="1" dirty="0">
                <a:solidFill>
                  <a:srgbClr val="1B1B53"/>
                </a:solidFill>
                <a:effectLst>
                  <a:outerShdw blurRad="38100" dist="38100" dir="2700000" algn="tl">
                    <a:srgbClr val="000000"/>
                  </a:outerShdw>
                </a:effectLst>
                <a:latin typeface="Comic Sans MS" pitchFamily="66" charset="0"/>
              </a:rPr>
              <a:t>Total Defense Expenditures for the Great Powers [Ger., A-H, It., Fr., Br., Rus.] </a:t>
            </a:r>
            <a:br>
              <a:rPr lang="en-US" b="1" dirty="0">
                <a:solidFill>
                  <a:srgbClr val="1B1B53"/>
                </a:solidFill>
                <a:effectLst>
                  <a:outerShdw blurRad="38100" dist="38100" dir="2700000" algn="tl">
                    <a:srgbClr val="000000"/>
                  </a:outerShdw>
                </a:effectLst>
                <a:latin typeface="Comic Sans MS" pitchFamily="66" charset="0"/>
              </a:rPr>
            </a:br>
            <a:r>
              <a:rPr lang="en-US" b="1" dirty="0">
                <a:solidFill>
                  <a:srgbClr val="1B1B53"/>
                </a:solidFill>
                <a:effectLst>
                  <a:outerShdw blurRad="38100" dist="38100" dir="2700000" algn="tl">
                    <a:srgbClr val="000000"/>
                  </a:outerShdw>
                </a:effectLst>
                <a:latin typeface="Comic Sans MS" pitchFamily="66" charset="0"/>
              </a:rPr>
              <a:t>in millions of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1075">
                                            <p:txEl>
                                              <p:pRg st="0" end="0"/>
                                            </p:txEl>
                                          </p:spTgt>
                                        </p:tgtEl>
                                        <p:attrNameLst>
                                          <p:attrName>style.visibility</p:attrName>
                                        </p:attrNameLst>
                                      </p:cBhvr>
                                      <p:to>
                                        <p:strVal val="visible"/>
                                      </p:to>
                                    </p:set>
                                    <p:animEffect transition="in" filter="box(in)">
                                      <p:cBhvr>
                                        <p:cTn id="7" dur="500"/>
                                        <p:tgtEl>
                                          <p:spTgt spid="171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11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1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21" name="Text Box 5"/>
          <p:cNvSpPr txBox="1">
            <a:spLocks noChangeArrowheads="1"/>
          </p:cNvSpPr>
          <p:nvPr/>
        </p:nvSpPr>
        <p:spPr bwMode="auto">
          <a:xfrm>
            <a:off x="838200" y="365125"/>
            <a:ext cx="7772400" cy="7175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100" b="1">
                <a:solidFill>
                  <a:srgbClr val="996600"/>
                </a:solidFill>
                <a:latin typeface="Comic Sans MS" pitchFamily="66" charset="0"/>
              </a:rPr>
              <a:t>Looking for the “</a:t>
            </a:r>
            <a:r>
              <a:rPr lang="en-US" sz="4100" b="1">
                <a:solidFill>
                  <a:srgbClr val="E61F0A"/>
                </a:solidFill>
                <a:latin typeface="Comic Sans MS" pitchFamily="66" charset="0"/>
              </a:rPr>
              <a:t>Red Baron</a:t>
            </a:r>
            <a:r>
              <a:rPr lang="en-US" sz="4100" b="1">
                <a:solidFill>
                  <a:srgbClr val="996600"/>
                </a:solidFill>
                <a:latin typeface="Comic Sans MS" pitchFamily="66" charset="0"/>
              </a:rPr>
              <a:t>?”</a:t>
            </a:r>
          </a:p>
        </p:txBody>
      </p:sp>
      <p:pic>
        <p:nvPicPr>
          <p:cNvPr id="188441" name="Picture 25" descr="Snoopy"/>
          <p:cNvPicPr>
            <a:picLocks noGrp="1" noChangeAspect="1" noChangeArrowheads="1"/>
          </p:cNvPicPr>
          <p:nvPr>
            <p:ph/>
          </p:nvPr>
        </p:nvPicPr>
        <p:blipFill>
          <a:blip r:embed="rId2" cstate="print">
            <a:lum bright="-6000" contrast="12000"/>
          </a:blip>
          <a:srcRect/>
          <a:stretch>
            <a:fillRect/>
          </a:stretch>
        </p:blipFill>
        <p:spPr>
          <a:xfrm>
            <a:off x="2362200" y="1219200"/>
            <a:ext cx="3886200" cy="5550713"/>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8441"/>
                                        </p:tgtEl>
                                        <p:attrNameLst>
                                          <p:attrName>style.visibility</p:attrName>
                                        </p:attrNameLst>
                                      </p:cBhvr>
                                      <p:to>
                                        <p:strVal val="visible"/>
                                      </p:to>
                                    </p:set>
                                    <p:animEffect transition="in" filter="dissolve">
                                      <p:cBhvr>
                                        <p:cTn id="7" dur="2000"/>
                                        <p:tgtEl>
                                          <p:spTgt spid="18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7620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Zeppelin</a:t>
            </a:r>
          </a:p>
        </p:txBody>
      </p:sp>
      <p:pic>
        <p:nvPicPr>
          <p:cNvPr id="154628" name="Picture 4" descr="Zeppelin &amp; Dog Fight"/>
          <p:cNvPicPr>
            <a:picLocks noGrp="1" noChangeAspect="1" noChangeArrowheads="1"/>
          </p:cNvPicPr>
          <p:nvPr>
            <p:ph sz="half" idx="1"/>
          </p:nvPr>
        </p:nvPicPr>
        <p:blipFill>
          <a:blip r:embed="rId2" cstate="print">
            <a:lum bright="6000" contrast="6000"/>
          </a:blip>
          <a:srcRect/>
          <a:stretch>
            <a:fillRect/>
          </a:stretch>
        </p:blipFill>
        <p:spPr>
          <a:xfrm>
            <a:off x="1066800" y="1219200"/>
            <a:ext cx="7162800" cy="53721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1219200" y="4114800"/>
            <a:ext cx="32766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Flame</a:t>
            </a:r>
            <a:br>
              <a:rPr lang="en-US" sz="4000" b="1" dirty="0">
                <a:solidFill>
                  <a:srgbClr val="996600"/>
                </a:solidFill>
                <a:latin typeface="Comic Sans MS" pitchFamily="66" charset="0"/>
              </a:rPr>
            </a:br>
            <a:r>
              <a:rPr lang="en-US" sz="4000" b="1" dirty="0">
                <a:solidFill>
                  <a:srgbClr val="996600"/>
                </a:solidFill>
                <a:latin typeface="Comic Sans MS" pitchFamily="66" charset="0"/>
              </a:rPr>
              <a:t>Throwers</a:t>
            </a:r>
          </a:p>
        </p:txBody>
      </p:sp>
      <p:sp>
        <p:nvSpPr>
          <p:cNvPr id="224261" name="Text Box 5"/>
          <p:cNvSpPr txBox="1">
            <a:spLocks noChangeArrowheads="1"/>
          </p:cNvSpPr>
          <p:nvPr/>
        </p:nvSpPr>
        <p:spPr bwMode="auto">
          <a:xfrm>
            <a:off x="5742039" y="838200"/>
            <a:ext cx="3429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Grenade</a:t>
            </a:r>
            <a:br>
              <a:rPr lang="en-US" sz="4000" b="1" dirty="0">
                <a:solidFill>
                  <a:srgbClr val="996600"/>
                </a:solidFill>
                <a:latin typeface="Comic Sans MS" pitchFamily="66" charset="0"/>
              </a:rPr>
            </a:br>
            <a:r>
              <a:rPr lang="en-US" sz="4000" b="1" dirty="0">
                <a:solidFill>
                  <a:srgbClr val="996600"/>
                </a:solidFill>
                <a:latin typeface="Comic Sans MS" pitchFamily="66" charset="0"/>
              </a:rPr>
              <a:t>Launchers</a:t>
            </a:r>
          </a:p>
        </p:txBody>
      </p:sp>
      <p:pic>
        <p:nvPicPr>
          <p:cNvPr id="224263" name="Picture 7" descr="flamethrowers"/>
          <p:cNvPicPr>
            <a:picLocks noGrp="1" noChangeAspect="1" noChangeArrowheads="1"/>
          </p:cNvPicPr>
          <p:nvPr>
            <p:ph sz="half" idx="1"/>
          </p:nvPr>
        </p:nvPicPr>
        <p:blipFill>
          <a:blip r:embed="rId2" cstate="print">
            <a:lum bright="6000" contrast="6000"/>
          </a:blip>
          <a:srcRect/>
          <a:stretch>
            <a:fillRect/>
          </a:stretch>
        </p:blipFill>
        <p:spPr>
          <a:xfrm>
            <a:off x="152400" y="206375"/>
            <a:ext cx="5562600" cy="3872750"/>
          </a:xfrm>
          <a:noFill/>
          <a:ln/>
        </p:spPr>
      </p:pic>
      <p:pic>
        <p:nvPicPr>
          <p:cNvPr id="224267" name="Picture 11" descr="grenade launcher"/>
          <p:cNvPicPr>
            <a:picLocks noGrp="1" noChangeAspect="1" noChangeArrowheads="1"/>
          </p:cNvPicPr>
          <p:nvPr>
            <p:ph sz="half" idx="2"/>
          </p:nvPr>
        </p:nvPicPr>
        <p:blipFill>
          <a:blip r:embed="rId3" cstate="print">
            <a:lum contrast="6000"/>
          </a:blip>
          <a:stretch>
            <a:fillRect/>
          </a:stretch>
        </p:blipFill>
        <p:spPr>
          <a:xfrm>
            <a:off x="6096000" y="2374137"/>
            <a:ext cx="2743200" cy="4438568"/>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strips(upRight)">
                                      <p:cBhvr>
                                        <p:cTn id="7" dur="500"/>
                                        <p:tgtEl>
                                          <p:spTgt spid="224258"/>
                                        </p:tgtEl>
                                      </p:cBhvr>
                                    </p:animEffect>
                                  </p:childTnLst>
                                </p:cTn>
                              </p:par>
                              <p:par>
                                <p:cTn id="8" presetID="18" presetClass="entr" presetSubtype="3" fill="hold" nodeType="withEffect">
                                  <p:stCondLst>
                                    <p:cond delay="0"/>
                                  </p:stCondLst>
                                  <p:childTnLst>
                                    <p:set>
                                      <p:cBhvr>
                                        <p:cTn id="9" dur="1" fill="hold">
                                          <p:stCondLst>
                                            <p:cond delay="0"/>
                                          </p:stCondLst>
                                        </p:cTn>
                                        <p:tgtEl>
                                          <p:spTgt spid="224263"/>
                                        </p:tgtEl>
                                        <p:attrNameLst>
                                          <p:attrName>style.visibility</p:attrName>
                                        </p:attrNameLst>
                                      </p:cBhvr>
                                      <p:to>
                                        <p:strVal val="visible"/>
                                      </p:to>
                                    </p:set>
                                    <p:animEffect transition="in" filter="strips(upRight)">
                                      <p:cBhvr>
                                        <p:cTn id="10" dur="500"/>
                                        <p:tgtEl>
                                          <p:spTgt spid="224263"/>
                                        </p:tgtEl>
                                      </p:cBhvr>
                                    </p:animEffect>
                                  </p:childTnLst>
                                </p:cTn>
                              </p:par>
                            </p:childTnLst>
                          </p:cTn>
                        </p:par>
                        <p:par>
                          <p:cTn id="11" fill="hold">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224261"/>
                                        </p:tgtEl>
                                        <p:attrNameLst>
                                          <p:attrName>style.visibility</p:attrName>
                                        </p:attrNameLst>
                                      </p:cBhvr>
                                      <p:to>
                                        <p:strVal val="visible"/>
                                      </p:to>
                                    </p:set>
                                    <p:anim calcmode="lin" valueType="num">
                                      <p:cBhvr additive="base">
                                        <p:cTn id="14" dur="1000" fill="hold"/>
                                        <p:tgtEl>
                                          <p:spTgt spid="224261"/>
                                        </p:tgtEl>
                                        <p:attrNameLst>
                                          <p:attrName>ppt_x</p:attrName>
                                        </p:attrNameLst>
                                      </p:cBhvr>
                                      <p:tavLst>
                                        <p:tav tm="0">
                                          <p:val>
                                            <p:strVal val="#ppt_x"/>
                                          </p:val>
                                        </p:tav>
                                        <p:tav tm="100000">
                                          <p:val>
                                            <p:strVal val="#ppt_x"/>
                                          </p:val>
                                        </p:tav>
                                      </p:tavLst>
                                    </p:anim>
                                    <p:anim calcmode="lin" valueType="num">
                                      <p:cBhvr additive="base">
                                        <p:cTn id="15" dur="1000" fill="hold"/>
                                        <p:tgtEl>
                                          <p:spTgt spid="224261"/>
                                        </p:tgtEl>
                                        <p:attrNameLst>
                                          <p:attrName>ppt_y</p:attrName>
                                        </p:attrNameLst>
                                      </p:cBhvr>
                                      <p:tavLst>
                                        <p:tav tm="0">
                                          <p:val>
                                            <p:strVal val="1+#ppt_h/2"/>
                                          </p:val>
                                        </p:tav>
                                        <p:tav tm="100000">
                                          <p:val>
                                            <p:strVal val="#ppt_y"/>
                                          </p:val>
                                        </p:tav>
                                      </p:tavLst>
                                    </p:anim>
                                  </p:childTnLst>
                                </p:cTn>
                              </p:par>
                              <p:par>
                                <p:cTn id="16" presetID="7" presetClass="entr" presetSubtype="4" fill="hold" nodeType="withEffect">
                                  <p:stCondLst>
                                    <p:cond delay="0"/>
                                  </p:stCondLst>
                                  <p:childTnLst>
                                    <p:set>
                                      <p:cBhvr>
                                        <p:cTn id="17" dur="1" fill="hold">
                                          <p:stCondLst>
                                            <p:cond delay="0"/>
                                          </p:stCondLst>
                                        </p:cTn>
                                        <p:tgtEl>
                                          <p:spTgt spid="224267"/>
                                        </p:tgtEl>
                                        <p:attrNameLst>
                                          <p:attrName>style.visibility</p:attrName>
                                        </p:attrNameLst>
                                      </p:cBhvr>
                                      <p:to>
                                        <p:strVal val="visible"/>
                                      </p:to>
                                    </p:set>
                                    <p:anim calcmode="lin" valueType="num">
                                      <p:cBhvr additive="base">
                                        <p:cTn id="18" dur="1000" fill="hold"/>
                                        <p:tgtEl>
                                          <p:spTgt spid="224267"/>
                                        </p:tgtEl>
                                        <p:attrNameLst>
                                          <p:attrName>ppt_x</p:attrName>
                                        </p:attrNameLst>
                                      </p:cBhvr>
                                      <p:tavLst>
                                        <p:tav tm="0">
                                          <p:val>
                                            <p:strVal val="#ppt_x"/>
                                          </p:val>
                                        </p:tav>
                                        <p:tav tm="100000">
                                          <p:val>
                                            <p:strVal val="#ppt_x"/>
                                          </p:val>
                                        </p:tav>
                                      </p:tavLst>
                                    </p:anim>
                                    <p:anim calcmode="lin" valueType="num">
                                      <p:cBhvr additive="base">
                                        <p:cTn id="19" dur="1000" fill="hold"/>
                                        <p:tgtEl>
                                          <p:spTgt spid="224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61"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562600" y="1447800"/>
            <a:ext cx="32766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Poison Gas</a:t>
            </a:r>
          </a:p>
        </p:txBody>
      </p:sp>
      <p:pic>
        <p:nvPicPr>
          <p:cNvPr id="103427" name="Picture 3"/>
          <p:cNvPicPr>
            <a:picLocks noGrp="1" noChangeAspect="1" noChangeArrowheads="1"/>
          </p:cNvPicPr>
          <p:nvPr>
            <p:ph sz="half" idx="1"/>
          </p:nvPr>
        </p:nvPicPr>
        <p:blipFill>
          <a:blip r:embed="rId4" cstate="print">
            <a:lum contrast="42000"/>
          </a:blip>
          <a:srcRect l="3482" t="5238" r="2983" b="3056"/>
          <a:stretch>
            <a:fillRect/>
          </a:stretch>
        </p:blipFill>
        <p:spPr>
          <a:xfrm>
            <a:off x="685800" y="533399"/>
            <a:ext cx="4953000" cy="3760611"/>
          </a:xfrm>
          <a:noFill/>
          <a:ln w="9525" cap="flat">
            <a:solidFill>
              <a:srgbClr val="664400"/>
            </a:solidFill>
            <a:headEnd w="med" len="med"/>
            <a:tailEnd w="med" len="med"/>
          </a:ln>
        </p:spPr>
      </p:pic>
      <p:pic>
        <p:nvPicPr>
          <p:cNvPr id="103429" name="Picture 5"/>
          <p:cNvPicPr>
            <a:picLocks noGrp="1" noChangeAspect="1" noChangeArrowheads="1"/>
          </p:cNvPicPr>
          <p:nvPr>
            <p:ph sz="half" idx="2"/>
          </p:nvPr>
        </p:nvPicPr>
        <p:blipFill>
          <a:blip r:embed="rId5" cstate="print">
            <a:lum contrast="6000"/>
          </a:blip>
          <a:srcRect l="2522" r="3784"/>
          <a:stretch>
            <a:fillRect/>
          </a:stretch>
        </p:blipFill>
        <p:spPr>
          <a:xfrm>
            <a:off x="4724400" y="4419600"/>
            <a:ext cx="4215636" cy="2057400"/>
          </a:xfrm>
          <a:noFill/>
          <a:ln w="9525" cap="flat">
            <a:solidFill>
              <a:srgbClr val="664400"/>
            </a:solidFill>
            <a:headEnd w="med" len="med"/>
            <a:tailEnd w="med" len="med"/>
          </a:ln>
        </p:spPr>
      </p:pic>
      <p:sp>
        <p:nvSpPr>
          <p:cNvPr id="103432" name="Text Box 8"/>
          <p:cNvSpPr txBox="1">
            <a:spLocks noChangeArrowheads="1"/>
          </p:cNvSpPr>
          <p:nvPr/>
        </p:nvSpPr>
        <p:spPr bwMode="auto">
          <a:xfrm>
            <a:off x="1295400" y="4648200"/>
            <a:ext cx="3429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a:solidFill>
                  <a:srgbClr val="996600"/>
                </a:solidFill>
                <a:latin typeface="Comic Sans MS" pitchFamily="66" charset="0"/>
              </a:rPr>
              <a:t>Machine Gun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dissolve">
                                      <p:cBhvr>
                                        <p:cTn id="7" dur="2000"/>
                                        <p:tgtEl>
                                          <p:spTgt spid="10342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1.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103426"/>
                                        </p:tgtEl>
                                        <p:attrNameLst>
                                          <p:attrName>style.visibility</p:attrName>
                                        </p:attrNameLst>
                                      </p:cBhvr>
                                      <p:to>
                                        <p:strVal val="visible"/>
                                      </p:to>
                                    </p:set>
                                    <p:animEffect transition="in" filter="dissolve">
                                      <p:cBhvr>
                                        <p:cTn id="10" dur="500"/>
                                        <p:tgtEl>
                                          <p:spTgt spid="103426"/>
                                        </p:tgtEl>
                                      </p:cBhvr>
                                    </p:animEffect>
                                  </p:childTnLst>
                                </p:cTn>
                              </p:par>
                            </p:childTnLst>
                          </p:cTn>
                        </p:par>
                        <p:par>
                          <p:cTn id="11" fill="hold">
                            <p:stCondLst>
                              <p:cond delay="2000"/>
                            </p:stCondLst>
                            <p:childTnLst>
                              <p:par>
                                <p:cTn id="12" presetID="18" presetClass="entr" presetSubtype="12" fill="hold" nodeType="afterEffect">
                                  <p:stCondLst>
                                    <p:cond delay="1500"/>
                                  </p:stCondLst>
                                  <p:childTnLst>
                                    <p:set>
                                      <p:cBhvr>
                                        <p:cTn id="13" dur="1" fill="hold">
                                          <p:stCondLst>
                                            <p:cond delay="0"/>
                                          </p:stCondLst>
                                        </p:cTn>
                                        <p:tgtEl>
                                          <p:spTgt spid="103429"/>
                                        </p:tgtEl>
                                        <p:attrNameLst>
                                          <p:attrName>style.visibility</p:attrName>
                                        </p:attrNameLst>
                                      </p:cBhvr>
                                      <p:to>
                                        <p:strVal val="visible"/>
                                      </p:to>
                                    </p:set>
                                    <p:animEffect transition="in" filter="strips(downLeft)">
                                      <p:cBhvr>
                                        <p:cTn id="14" dur="3000"/>
                                        <p:tgtEl>
                                          <p:spTgt spid="103429"/>
                                        </p:tgtEl>
                                      </p:cBhvr>
                                    </p:animEffect>
                                  </p:childTnLst>
                                  <p:subTnLst>
                                    <p:audio>
                                      <p:cMediaNode>
                                        <p:cTn display="0" masterRel="sameClick">
                                          <p:stCondLst>
                                            <p:cond evt="begin" delay="0">
                                              <p:tn val="12"/>
                                            </p:cond>
                                          </p:stCondLst>
                                          <p:endCondLst>
                                            <p:cond evt="onStopAudio" delay="0">
                                              <p:tgtEl>
                                                <p:sldTgt/>
                                              </p:tgtEl>
                                            </p:cond>
                                          </p:endCondLst>
                                        </p:cTn>
                                        <p:tgtEl>
                                          <p:sndTgt r:embed="rId3" name="mchnguns[1].wav"/>
                                        </p:tgtEl>
                                      </p:cMediaNode>
                                    </p:audio>
                                  </p:subTnLst>
                                </p:cTn>
                              </p:par>
                              <p:par>
                                <p:cTn id="15" presetID="3" presetClass="entr" presetSubtype="10" fill="hold" grpId="0" nodeType="withEffect">
                                  <p:stCondLst>
                                    <p:cond delay="1500"/>
                                  </p:stCondLst>
                                  <p:childTnLst>
                                    <p:set>
                                      <p:cBhvr>
                                        <p:cTn id="16" dur="1" fill="hold">
                                          <p:stCondLst>
                                            <p:cond delay="0"/>
                                          </p:stCondLst>
                                        </p:cTn>
                                        <p:tgtEl>
                                          <p:spTgt spid="103432"/>
                                        </p:tgtEl>
                                        <p:attrNameLst>
                                          <p:attrName>style.visibility</p:attrName>
                                        </p:attrNameLst>
                                      </p:cBhvr>
                                      <p:to>
                                        <p:strVal val="visible"/>
                                      </p:to>
                                    </p:set>
                                    <p:animEffect transition="in" filter="blinds(horizontal)">
                                      <p:cBhvr>
                                        <p:cTn id="17"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32"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0" y="76200"/>
            <a:ext cx="9144000" cy="1277273"/>
          </a:xfrm>
          <a:prstGeom prst="rect">
            <a:avLst/>
          </a:prstGeom>
          <a:noFill/>
          <a:ln w="9525">
            <a:noFill/>
            <a:miter lim="800000"/>
            <a:headEnd/>
            <a:tailEnd/>
          </a:ln>
          <a:effectLst>
            <a:outerShdw dist="35921" dir="2700000" algn="ctr" rotWithShape="0">
              <a:srgbClr val="000066"/>
            </a:outerShdw>
          </a:effectLst>
        </p:spPr>
        <p:txBody>
          <a:bodyPr wrap="square">
            <a:spAutoFit/>
          </a:bodyPr>
          <a:lstStyle/>
          <a:p>
            <a:pPr algn="ctr">
              <a:spcBef>
                <a:spcPts val="600"/>
              </a:spcBef>
            </a:pPr>
            <a:r>
              <a:rPr lang="en-US" sz="3600" b="1" dirty="0">
                <a:solidFill>
                  <a:srgbClr val="996600"/>
                </a:solidFill>
                <a:latin typeface="Comic Sans MS" pitchFamily="66" charset="0"/>
              </a:rPr>
              <a:t>1918 Flu Pandemic: </a:t>
            </a:r>
            <a:r>
              <a:rPr lang="en-US" sz="3600" b="1" dirty="0" smtClean="0">
                <a:solidFill>
                  <a:srgbClr val="996600"/>
                </a:solidFill>
                <a:latin typeface="Comic Sans MS" pitchFamily="66" charset="0"/>
              </a:rPr>
              <a:t>Depletes </a:t>
            </a:r>
            <a:r>
              <a:rPr lang="en-US" sz="3600" b="1" dirty="0">
                <a:solidFill>
                  <a:srgbClr val="996600"/>
                </a:solidFill>
                <a:latin typeface="Comic Sans MS" pitchFamily="66" charset="0"/>
              </a:rPr>
              <a:t>All </a:t>
            </a:r>
            <a:r>
              <a:rPr lang="en-US" sz="3600" b="1" dirty="0" smtClean="0">
                <a:solidFill>
                  <a:srgbClr val="996600"/>
                </a:solidFill>
                <a:latin typeface="Comic Sans MS" pitchFamily="66" charset="0"/>
              </a:rPr>
              <a:t>Armies</a:t>
            </a:r>
          </a:p>
          <a:p>
            <a:pPr algn="ctr">
              <a:spcBef>
                <a:spcPts val="600"/>
              </a:spcBef>
            </a:pPr>
            <a:r>
              <a:rPr lang="en-US" sz="3600" b="1" dirty="0" smtClean="0">
                <a:solidFill>
                  <a:srgbClr val="996600"/>
                </a:solidFill>
                <a:latin typeface="Comic Sans MS" pitchFamily="66" charset="0"/>
              </a:rPr>
              <a:t>Becomes Global…Why?</a:t>
            </a:r>
            <a:endParaRPr lang="en-US" sz="3600" b="1" dirty="0">
              <a:solidFill>
                <a:srgbClr val="996600"/>
              </a:solidFill>
              <a:latin typeface="Comic Sans MS" pitchFamily="66" charset="0"/>
            </a:endParaRPr>
          </a:p>
        </p:txBody>
      </p:sp>
      <p:pic>
        <p:nvPicPr>
          <p:cNvPr id="200709" name="Picture 5" descr="flu-nurses"/>
          <p:cNvPicPr>
            <a:picLocks noGrp="1" noChangeAspect="1" noChangeArrowheads="1"/>
          </p:cNvPicPr>
          <p:nvPr>
            <p:ph sz="quarter" idx="1"/>
          </p:nvPr>
        </p:nvPicPr>
        <p:blipFill>
          <a:blip r:embed="rId2" cstate="print"/>
          <a:stretch>
            <a:fillRect/>
          </a:stretch>
        </p:blipFill>
        <p:spPr>
          <a:xfrm>
            <a:off x="228600" y="1321723"/>
            <a:ext cx="2751666" cy="1981200"/>
          </a:xfrm>
          <a:noFill/>
          <a:ln w="9525" cap="flat">
            <a:solidFill>
              <a:srgbClr val="664400"/>
            </a:solidFill>
            <a:headEnd w="med" len="med"/>
            <a:tailEnd w="med" len="med"/>
          </a:ln>
        </p:spPr>
      </p:pic>
      <p:pic>
        <p:nvPicPr>
          <p:cNvPr id="200711" name="Picture 7" descr="flu-policemen"/>
          <p:cNvPicPr>
            <a:picLocks noGrp="1" noChangeAspect="1" noChangeArrowheads="1"/>
          </p:cNvPicPr>
          <p:nvPr>
            <p:ph sz="quarter" idx="2"/>
          </p:nvPr>
        </p:nvPicPr>
        <p:blipFill>
          <a:blip r:embed="rId3" cstate="print"/>
          <a:srcRect/>
          <a:stretch>
            <a:fillRect/>
          </a:stretch>
        </p:blipFill>
        <p:spPr>
          <a:xfrm>
            <a:off x="4011557" y="1524000"/>
            <a:ext cx="2209800" cy="2209800"/>
          </a:xfrm>
          <a:noFill/>
          <a:ln w="9525" cap="flat">
            <a:solidFill>
              <a:srgbClr val="664400"/>
            </a:solidFill>
            <a:headEnd w="med" len="med"/>
            <a:tailEnd w="med" len="med"/>
          </a:ln>
        </p:spPr>
      </p:pic>
      <p:pic>
        <p:nvPicPr>
          <p:cNvPr id="200714" name="Picture 10" descr="flu- man spraying in street"/>
          <p:cNvPicPr>
            <a:picLocks noGrp="1" noChangeAspect="1" noChangeArrowheads="1"/>
          </p:cNvPicPr>
          <p:nvPr>
            <p:ph sz="quarter" idx="3"/>
          </p:nvPr>
        </p:nvPicPr>
        <p:blipFill>
          <a:blip r:embed="rId4" cstate="print"/>
          <a:srcRect/>
          <a:stretch>
            <a:fillRect/>
          </a:stretch>
        </p:blipFill>
        <p:spPr>
          <a:xfrm>
            <a:off x="7239000" y="1118061"/>
            <a:ext cx="1730375" cy="2438400"/>
          </a:xfrm>
          <a:noFill/>
          <a:ln/>
        </p:spPr>
      </p:pic>
      <p:pic>
        <p:nvPicPr>
          <p:cNvPr id="200717" name="Picture 13" descr="flu-soldier"/>
          <p:cNvPicPr>
            <a:picLocks noGrp="1" noChangeAspect="1" noChangeArrowheads="1"/>
          </p:cNvPicPr>
          <p:nvPr>
            <p:ph sz="quarter" idx="4"/>
          </p:nvPr>
        </p:nvPicPr>
        <p:blipFill>
          <a:blip r:embed="rId5" cstate="print"/>
          <a:srcRect/>
          <a:stretch>
            <a:fillRect/>
          </a:stretch>
        </p:blipFill>
        <p:spPr>
          <a:xfrm>
            <a:off x="5181600" y="4138166"/>
            <a:ext cx="3352800" cy="2414587"/>
          </a:xfrm>
          <a:noFill/>
          <a:ln w="9525" cap="flat">
            <a:solidFill>
              <a:srgbClr val="664400"/>
            </a:solidFill>
            <a:headEnd w="med" len="med"/>
            <a:tailEnd w="med" len="med"/>
          </a:ln>
        </p:spPr>
      </p:pic>
      <p:pic>
        <p:nvPicPr>
          <p:cNvPr id="200720" name="Picture 16" descr="flu-ambulance"/>
          <p:cNvPicPr>
            <a:picLocks noChangeAspect="1" noChangeArrowheads="1"/>
          </p:cNvPicPr>
          <p:nvPr/>
        </p:nvPicPr>
        <p:blipFill>
          <a:blip r:embed="rId6" cstate="print"/>
          <a:srcRect/>
          <a:stretch>
            <a:fillRect/>
          </a:stretch>
        </p:blipFill>
        <p:spPr bwMode="auto">
          <a:xfrm>
            <a:off x="381000" y="3695700"/>
            <a:ext cx="3175000" cy="1943100"/>
          </a:xfrm>
          <a:prstGeom prst="rect">
            <a:avLst/>
          </a:prstGeom>
          <a:noFill/>
          <a:ln w="9525">
            <a:solidFill>
              <a:srgbClr val="664400"/>
            </a:solidFill>
            <a:miter lim="800000"/>
            <a:headEnd/>
            <a:tailEnd/>
          </a:ln>
        </p:spPr>
      </p:pic>
      <p:sp>
        <p:nvSpPr>
          <p:cNvPr id="200721" name="Text Box 17"/>
          <p:cNvSpPr txBox="1">
            <a:spLocks noChangeArrowheads="1"/>
          </p:cNvSpPr>
          <p:nvPr/>
        </p:nvSpPr>
        <p:spPr bwMode="auto">
          <a:xfrm>
            <a:off x="-33867" y="5759450"/>
            <a:ext cx="5215467" cy="946150"/>
          </a:xfrm>
          <a:prstGeom prst="rect">
            <a:avLst/>
          </a:prstGeom>
          <a:noFill/>
          <a:ln w="12700" cap="sq">
            <a:noFill/>
            <a:miter lim="800000"/>
            <a:headEnd type="none" w="sm" len="sm"/>
            <a:tailEnd type="none" w="sm" len="sm"/>
          </a:ln>
          <a:effectLst>
            <a:outerShdw dist="45791" dir="3378596" algn="ctr" rotWithShape="0">
              <a:srgbClr val="DACE84"/>
            </a:outerShdw>
          </a:effectLst>
        </p:spPr>
        <p:txBody>
          <a:bodyPr wrap="square">
            <a:spAutoFit/>
          </a:bodyPr>
          <a:lstStyle/>
          <a:p>
            <a:pPr algn="ctr">
              <a:spcBef>
                <a:spcPct val="50000"/>
              </a:spcBef>
            </a:pPr>
            <a:r>
              <a:rPr lang="en-US" sz="2800" b="1" dirty="0">
                <a:solidFill>
                  <a:srgbClr val="1B1B53"/>
                </a:solidFill>
                <a:effectLst>
                  <a:outerShdw blurRad="38100" dist="38100" dir="2700000" algn="tl">
                    <a:srgbClr val="000000"/>
                  </a:outerShdw>
                </a:effectLst>
                <a:latin typeface="Comic Sans MS" pitchFamily="66" charset="0"/>
              </a:rPr>
              <a:t>50,000,000 – 100,000,000 died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0720"/>
                                        </p:tgtEl>
                                        <p:attrNameLst>
                                          <p:attrName>style.visibility</p:attrName>
                                        </p:attrNameLst>
                                      </p:cBhvr>
                                      <p:to>
                                        <p:strVal val="visible"/>
                                      </p:to>
                                    </p:set>
                                    <p:animEffect transition="in" filter="blinds(horizontal)">
                                      <p:cBhvr>
                                        <p:cTn id="7" dur="500"/>
                                        <p:tgtEl>
                                          <p:spTgt spid="200720"/>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200714"/>
                                        </p:tgtEl>
                                        <p:attrNameLst>
                                          <p:attrName>style.visibility</p:attrName>
                                        </p:attrNameLst>
                                      </p:cBhvr>
                                      <p:to>
                                        <p:strVal val="visible"/>
                                      </p:to>
                                    </p:set>
                                    <p:animEffect transition="in" filter="slide(fromRight)">
                                      <p:cBhvr>
                                        <p:cTn id="11" dur="1000"/>
                                        <p:tgtEl>
                                          <p:spTgt spid="20071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0709"/>
                                        </p:tgtEl>
                                        <p:attrNameLst>
                                          <p:attrName>style.visibility</p:attrName>
                                        </p:attrNameLst>
                                      </p:cBhvr>
                                      <p:to>
                                        <p:strVal val="visible"/>
                                      </p:to>
                                    </p:set>
                                    <p:animEffect transition="in" filter="fade">
                                      <p:cBhvr>
                                        <p:cTn id="15" dur="1000"/>
                                        <p:tgtEl>
                                          <p:spTgt spid="200709"/>
                                        </p:tgtEl>
                                      </p:cBhvr>
                                    </p:animEffect>
                                  </p:childTnLst>
                                </p:cTn>
                              </p:par>
                            </p:childTnLst>
                          </p:cTn>
                        </p:par>
                        <p:par>
                          <p:cTn id="16" fill="hold">
                            <p:stCondLst>
                              <p:cond delay="2500"/>
                            </p:stCondLst>
                            <p:childTnLst>
                              <p:par>
                                <p:cTn id="17" presetID="35" presetClass="entr" presetSubtype="0" fill="hold" nodeType="afterEffect">
                                  <p:stCondLst>
                                    <p:cond delay="0"/>
                                  </p:stCondLst>
                                  <p:childTnLst>
                                    <p:set>
                                      <p:cBhvr>
                                        <p:cTn id="18" dur="1" fill="hold">
                                          <p:stCondLst>
                                            <p:cond delay="0"/>
                                          </p:stCondLst>
                                        </p:cTn>
                                        <p:tgtEl>
                                          <p:spTgt spid="200711"/>
                                        </p:tgtEl>
                                        <p:attrNameLst>
                                          <p:attrName>style.visibility</p:attrName>
                                        </p:attrNameLst>
                                      </p:cBhvr>
                                      <p:to>
                                        <p:strVal val="visible"/>
                                      </p:to>
                                    </p:set>
                                    <p:animEffect transition="in" filter="fade">
                                      <p:cBhvr>
                                        <p:cTn id="19" dur="1000"/>
                                        <p:tgtEl>
                                          <p:spTgt spid="200711"/>
                                        </p:tgtEl>
                                      </p:cBhvr>
                                    </p:animEffect>
                                    <p:anim calcmode="lin" valueType="num">
                                      <p:cBhvr>
                                        <p:cTn id="20" dur="1000" fill="hold"/>
                                        <p:tgtEl>
                                          <p:spTgt spid="200711"/>
                                        </p:tgtEl>
                                        <p:attrNameLst>
                                          <p:attrName>style.rotation</p:attrName>
                                        </p:attrNameLst>
                                      </p:cBhvr>
                                      <p:tavLst>
                                        <p:tav tm="0">
                                          <p:val>
                                            <p:fltVal val="720"/>
                                          </p:val>
                                        </p:tav>
                                        <p:tav tm="100000">
                                          <p:val>
                                            <p:fltVal val="0"/>
                                          </p:val>
                                        </p:tav>
                                      </p:tavLst>
                                    </p:anim>
                                    <p:anim calcmode="lin" valueType="num">
                                      <p:cBhvr>
                                        <p:cTn id="21" dur="1000" fill="hold"/>
                                        <p:tgtEl>
                                          <p:spTgt spid="200711"/>
                                        </p:tgtEl>
                                        <p:attrNameLst>
                                          <p:attrName>ppt_h</p:attrName>
                                        </p:attrNameLst>
                                      </p:cBhvr>
                                      <p:tavLst>
                                        <p:tav tm="0">
                                          <p:val>
                                            <p:fltVal val="0"/>
                                          </p:val>
                                        </p:tav>
                                        <p:tav tm="100000">
                                          <p:val>
                                            <p:strVal val="#ppt_h"/>
                                          </p:val>
                                        </p:tav>
                                      </p:tavLst>
                                    </p:anim>
                                    <p:anim calcmode="lin" valueType="num">
                                      <p:cBhvr>
                                        <p:cTn id="22" dur="1000" fill="hold"/>
                                        <p:tgtEl>
                                          <p:spTgt spid="200711"/>
                                        </p:tgtEl>
                                        <p:attrNameLst>
                                          <p:attrName>ppt_w</p:attrName>
                                        </p:attrNameLst>
                                      </p:cBhvr>
                                      <p:tavLst>
                                        <p:tav tm="0">
                                          <p:val>
                                            <p:fltVal val="0"/>
                                          </p:val>
                                        </p:tav>
                                        <p:tav tm="100000">
                                          <p:val>
                                            <p:strVal val="#ppt_w"/>
                                          </p:val>
                                        </p:tav>
                                      </p:tavLst>
                                    </p:anim>
                                  </p:childTnLst>
                                </p:cTn>
                              </p:par>
                            </p:childTnLst>
                          </p:cTn>
                        </p:par>
                        <p:par>
                          <p:cTn id="23" fill="hold">
                            <p:stCondLst>
                              <p:cond delay="3500"/>
                            </p:stCondLst>
                            <p:childTnLst>
                              <p:par>
                                <p:cTn id="24" presetID="22" presetClass="entr" presetSubtype="4" fill="hold" nodeType="afterEffect">
                                  <p:stCondLst>
                                    <p:cond delay="0"/>
                                  </p:stCondLst>
                                  <p:childTnLst>
                                    <p:set>
                                      <p:cBhvr>
                                        <p:cTn id="25" dur="1" fill="hold">
                                          <p:stCondLst>
                                            <p:cond delay="0"/>
                                          </p:stCondLst>
                                        </p:cTn>
                                        <p:tgtEl>
                                          <p:spTgt spid="200717"/>
                                        </p:tgtEl>
                                        <p:attrNameLst>
                                          <p:attrName>style.visibility</p:attrName>
                                        </p:attrNameLst>
                                      </p:cBhvr>
                                      <p:to>
                                        <p:strVal val="visible"/>
                                      </p:to>
                                    </p:set>
                                    <p:animEffect transition="in" filter="wipe(down)">
                                      <p:cBhvr>
                                        <p:cTn id="26" dur="1000"/>
                                        <p:tgtEl>
                                          <p:spTgt spid="200717"/>
                                        </p:tgtEl>
                                      </p:cBhvr>
                                    </p:animEffect>
                                  </p:childTnLst>
                                </p:cTn>
                              </p:par>
                            </p:childTnLst>
                          </p:cTn>
                        </p:par>
                        <p:par>
                          <p:cTn id="27" fill="hold">
                            <p:stCondLst>
                              <p:cond delay="4500"/>
                            </p:stCondLst>
                            <p:childTnLst>
                              <p:par>
                                <p:cTn id="28" presetID="9" presetClass="entr" presetSubtype="0" fill="hold" grpId="0" nodeType="afterEffect">
                                  <p:stCondLst>
                                    <p:cond delay="500"/>
                                  </p:stCondLst>
                                  <p:iterate type="lt">
                                    <p:tmPct val="10000"/>
                                  </p:iterate>
                                  <p:childTnLst>
                                    <p:set>
                                      <p:cBhvr>
                                        <p:cTn id="29" dur="1" fill="hold">
                                          <p:stCondLst>
                                            <p:cond delay="0"/>
                                          </p:stCondLst>
                                        </p:cTn>
                                        <p:tgtEl>
                                          <p:spTgt spid="200721"/>
                                        </p:tgtEl>
                                        <p:attrNameLst>
                                          <p:attrName>style.visibility</p:attrName>
                                        </p:attrNameLst>
                                      </p:cBhvr>
                                      <p:to>
                                        <p:strVal val="visible"/>
                                      </p:to>
                                    </p:set>
                                    <p:animEffect transition="in" filter="dissolve">
                                      <p:cBhvr>
                                        <p:cTn id="30" dur="1000"/>
                                        <p:tgtEl>
                                          <p:spTgt spid="200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1828800" y="1752600"/>
            <a:ext cx="5678632" cy="2571750"/>
          </a:xfrm>
          <a:effectLst>
            <a:outerShdw dist="35921" dir="2700000" algn="ctr" rotWithShape="0">
              <a:srgbClr val="1B1B53">
                <a:alpha val="50000"/>
              </a:srgbClr>
            </a:outerShdw>
          </a:effectLst>
        </p:spPr>
        <p:txBody>
          <a:bodyPr anchor="t"/>
          <a:lstStyle/>
          <a:p>
            <a:r>
              <a:rPr lang="en-US" sz="10500" dirty="0">
                <a:latin typeface="Lombardic Narrow" pitchFamily="2" charset="0"/>
              </a:rPr>
              <a:t>War Ends?</a:t>
            </a:r>
          </a:p>
        </p:txBody>
      </p:sp>
    </p:spTree>
    <p:extLst>
      <p:ext uri="{BB962C8B-B14F-4D97-AF65-F5344CB8AC3E}">
        <p14:creationId xmlns:p14="http://schemas.microsoft.com/office/powerpoint/2010/main" val="19089868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171700" y="1085851"/>
            <a:ext cx="5715000" cy="55399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fontAlgn="base">
              <a:spcBef>
                <a:spcPct val="50000"/>
              </a:spcBef>
              <a:spcAft>
                <a:spcPct val="0"/>
              </a:spcAft>
            </a:pPr>
            <a:r>
              <a:rPr lang="en-US" sz="3000" b="1">
                <a:solidFill>
                  <a:srgbClr val="996600"/>
                </a:solidFill>
                <a:latin typeface="Comic Sans MS" pitchFamily="66" charset="0"/>
              </a:rPr>
              <a:t>11 a.m., November 11, 1918</a:t>
            </a:r>
          </a:p>
        </p:txBody>
      </p:sp>
      <p:pic>
        <p:nvPicPr>
          <p:cNvPr id="164869" name="Picture 5" descr="Armistice signed"/>
          <p:cNvPicPr>
            <a:picLocks noGrp="1" noChangeAspect="1" noChangeArrowheads="1"/>
          </p:cNvPicPr>
          <p:nvPr>
            <p:ph sz="half" idx="1"/>
          </p:nvPr>
        </p:nvPicPr>
        <p:blipFill>
          <a:blip r:embed="rId3" cstate="print"/>
          <a:srcRect/>
          <a:stretch>
            <a:fillRect/>
          </a:stretch>
        </p:blipFill>
        <p:spPr>
          <a:xfrm rot="21344799">
            <a:off x="2171701" y="1771650"/>
            <a:ext cx="3099197" cy="3143250"/>
          </a:xfrm>
          <a:noFill/>
          <a:ln/>
        </p:spPr>
      </p:pic>
      <p:pic>
        <p:nvPicPr>
          <p:cNvPr id="164871" name="Picture 7" descr="soldiers celebrate armistice"/>
          <p:cNvPicPr>
            <a:picLocks noGrp="1" noChangeAspect="1" noChangeArrowheads="1"/>
          </p:cNvPicPr>
          <p:nvPr>
            <p:ph sz="half" idx="2"/>
          </p:nvPr>
        </p:nvPicPr>
        <p:blipFill>
          <a:blip r:embed="rId4" cstate="print">
            <a:lum bright="-12000" contrast="6000"/>
          </a:blip>
          <a:srcRect/>
          <a:stretch>
            <a:fillRect/>
          </a:stretch>
        </p:blipFill>
        <p:spPr>
          <a:xfrm>
            <a:off x="5476875" y="2457450"/>
            <a:ext cx="2295525" cy="3200400"/>
          </a:xfrm>
          <a:noFill/>
          <a:ln w="9525" cap="flat">
            <a:solidFill>
              <a:srgbClr val="664400"/>
            </a:solidFill>
            <a:headEnd w="med" len="med"/>
            <a:tailEnd w="med" len="med"/>
          </a:ln>
        </p:spPr>
      </p:pic>
      <p:sp>
        <p:nvSpPr>
          <p:cNvPr id="164874" name="Rectangle 10"/>
          <p:cNvSpPr>
            <a:spLocks noChangeArrowheads="1"/>
          </p:cNvSpPr>
          <p:nvPr/>
        </p:nvSpPr>
        <p:spPr bwMode="auto">
          <a:xfrm>
            <a:off x="2343150" y="5257800"/>
            <a:ext cx="3028950" cy="369332"/>
          </a:xfrm>
          <a:prstGeom prst="rect">
            <a:avLst/>
          </a:prstGeom>
          <a:noFill/>
          <a:ln w="12700" cap="sq">
            <a:noFill/>
            <a:miter lim="800000"/>
            <a:headEnd type="none" w="sm" len="sm"/>
            <a:tailEnd type="none" w="sm" len="sm"/>
          </a:ln>
          <a:effectLst/>
        </p:spPr>
        <p:txBody>
          <a:bodyPr>
            <a:spAutoFit/>
          </a:bodyPr>
          <a:lstStyle/>
          <a:p>
            <a:pPr algn="ctr" fontAlgn="base">
              <a:spcBef>
                <a:spcPct val="0"/>
              </a:spcBef>
              <a:spcAft>
                <a:spcPct val="0"/>
              </a:spcAft>
            </a:pPr>
            <a:r>
              <a:rPr lang="en-US" sz="1800" b="1">
                <a:solidFill>
                  <a:srgbClr val="333399"/>
                </a:solidFill>
                <a:latin typeface="Comic Sans MS" pitchFamily="66" charset="0"/>
              </a:rPr>
              <a:t>The Armistice is Signed!</a:t>
            </a:r>
          </a:p>
        </p:txBody>
      </p:sp>
    </p:spTree>
    <p:extLst>
      <p:ext uri="{BB962C8B-B14F-4D97-AF65-F5344CB8AC3E}">
        <p14:creationId xmlns:p14="http://schemas.microsoft.com/office/powerpoint/2010/main" val="12467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64871"/>
                                        </p:tgtEl>
                                        <p:attrNameLst>
                                          <p:attrName>style.visibility</p:attrName>
                                        </p:attrNameLst>
                                      </p:cBhvr>
                                      <p:to>
                                        <p:strVal val="visible"/>
                                      </p:to>
                                    </p:set>
                                    <p:animEffect transition="in" filter="dissolve">
                                      <p:cBhvr>
                                        <p:cTn id="7" dur="3000"/>
                                        <p:tgtEl>
                                          <p:spTgt spid="164871"/>
                                        </p:tgtEl>
                                      </p:cBhvr>
                                    </p:animEffect>
                                  </p:childTnLst>
                                  <p:subTnLst>
                                    <p:audio>
                                      <p:cMediaNode>
                                        <p:cTn display="0" masterRel="sameClick">
                                          <p:stCondLst>
                                            <p:cond evt="begin" delay="0">
                                              <p:tn val="5"/>
                                            </p:cond>
                                          </p:stCondLst>
                                          <p:endCondLst>
                                            <p:cond evt="onStopAudio" delay="0">
                                              <p:tgtEl>
                                                <p:sldTgt/>
                                              </p:tgtEl>
                                            </p:cond>
                                          </p:endCondLst>
                                        </p:cTn>
                                        <p:tgtEl>
                                          <p:sndTgt r:embed="rId2" name="Cheering.wav"/>
                                        </p:tgtEl>
                                      </p:cMediaNode>
                                    </p:audio>
                                  </p:subTnLst>
                                </p:cTn>
                              </p:par>
                              <p:par>
                                <p:cTn id="8" presetID="55" presetClass="entr" presetSubtype="0" fill="hold" grpId="0" nodeType="withEffect">
                                  <p:stCondLst>
                                    <p:cond delay="1000"/>
                                  </p:stCondLst>
                                  <p:childTnLst>
                                    <p:set>
                                      <p:cBhvr>
                                        <p:cTn id="9" dur="1" fill="hold">
                                          <p:stCondLst>
                                            <p:cond delay="0"/>
                                          </p:stCondLst>
                                        </p:cTn>
                                        <p:tgtEl>
                                          <p:spTgt spid="164874"/>
                                        </p:tgtEl>
                                        <p:attrNameLst>
                                          <p:attrName>style.visibility</p:attrName>
                                        </p:attrNameLst>
                                      </p:cBhvr>
                                      <p:to>
                                        <p:strVal val="visible"/>
                                      </p:to>
                                    </p:set>
                                    <p:anim calcmode="lin" valueType="num">
                                      <p:cBhvr>
                                        <p:cTn id="10" dur="500" fill="hold"/>
                                        <p:tgtEl>
                                          <p:spTgt spid="164874"/>
                                        </p:tgtEl>
                                        <p:attrNameLst>
                                          <p:attrName>ppt_w</p:attrName>
                                        </p:attrNameLst>
                                      </p:cBhvr>
                                      <p:tavLst>
                                        <p:tav tm="0">
                                          <p:val>
                                            <p:strVal val="#ppt_w*0.70"/>
                                          </p:val>
                                        </p:tav>
                                        <p:tav tm="100000">
                                          <p:val>
                                            <p:strVal val="#ppt_w"/>
                                          </p:val>
                                        </p:tav>
                                      </p:tavLst>
                                    </p:anim>
                                    <p:anim calcmode="lin" valueType="num">
                                      <p:cBhvr>
                                        <p:cTn id="11" dur="500" fill="hold"/>
                                        <p:tgtEl>
                                          <p:spTgt spid="164874"/>
                                        </p:tgtEl>
                                        <p:attrNameLst>
                                          <p:attrName>ppt_h</p:attrName>
                                        </p:attrNameLst>
                                      </p:cBhvr>
                                      <p:tavLst>
                                        <p:tav tm="0">
                                          <p:val>
                                            <p:strVal val="#ppt_h"/>
                                          </p:val>
                                        </p:tav>
                                        <p:tav tm="100000">
                                          <p:val>
                                            <p:strVal val="#ppt_h"/>
                                          </p:val>
                                        </p:tav>
                                      </p:tavLst>
                                    </p:anim>
                                    <p:animEffect transition="in" filter="fade">
                                      <p:cBhvr>
                                        <p:cTn id="12" dur="5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171700" y="1016794"/>
            <a:ext cx="5715000" cy="553998"/>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fontAlgn="base">
              <a:spcBef>
                <a:spcPct val="50000"/>
              </a:spcBef>
              <a:spcAft>
                <a:spcPct val="0"/>
              </a:spcAft>
            </a:pPr>
            <a:r>
              <a:rPr lang="en-US" sz="3000" b="1">
                <a:solidFill>
                  <a:srgbClr val="000000"/>
                </a:solidFill>
                <a:effectLst>
                  <a:outerShdw blurRad="38100" dist="38100" dir="2700000" algn="tl">
                    <a:srgbClr val="FFFFFF"/>
                  </a:outerShdw>
                </a:effectLst>
                <a:latin typeface="Comic Sans MS" pitchFamily="66" charset="0"/>
              </a:rPr>
              <a:t>9,000,000</a:t>
            </a:r>
            <a:r>
              <a:rPr lang="en-US" sz="3000" b="1">
                <a:solidFill>
                  <a:srgbClr val="996600"/>
                </a:solidFill>
                <a:effectLst>
                  <a:outerShdw blurRad="38100" dist="38100" dir="2700000" algn="tl">
                    <a:srgbClr val="000000"/>
                  </a:outerShdw>
                </a:effectLst>
                <a:latin typeface="Comic Sans MS" pitchFamily="66" charset="0"/>
              </a:rPr>
              <a:t> </a:t>
            </a:r>
            <a:r>
              <a:rPr lang="en-US" sz="3000" b="1">
                <a:solidFill>
                  <a:srgbClr val="000000"/>
                </a:solidFill>
                <a:effectLst>
                  <a:outerShdw blurRad="38100" dist="38100" dir="2700000" algn="tl">
                    <a:srgbClr val="FFFFFF"/>
                  </a:outerShdw>
                </a:effectLst>
                <a:latin typeface="Comic Sans MS" pitchFamily="66" charset="0"/>
              </a:rPr>
              <a:t>Dead</a:t>
            </a:r>
          </a:p>
        </p:txBody>
      </p:sp>
      <p:pic>
        <p:nvPicPr>
          <p:cNvPr id="105475" name="Picture 3"/>
          <p:cNvPicPr>
            <a:picLocks noGrp="1" noChangeAspect="1" noChangeArrowheads="1"/>
          </p:cNvPicPr>
          <p:nvPr>
            <p:ph/>
          </p:nvPr>
        </p:nvPicPr>
        <p:blipFill>
          <a:blip r:embed="rId3" cstate="print">
            <a:lum bright="-6000" contrast="6000"/>
          </a:blip>
          <a:srcRect l="2983" t="5174" r="4477" b="4257"/>
          <a:stretch>
            <a:fillRect/>
          </a:stretch>
        </p:blipFill>
        <p:spPr>
          <a:xfrm>
            <a:off x="2343150" y="1600200"/>
            <a:ext cx="5424488" cy="4171950"/>
          </a:xfrm>
          <a:noFill/>
          <a:ln w="9525" cap="flat">
            <a:solidFill>
              <a:srgbClr val="664400"/>
            </a:solidFill>
            <a:headEnd w="med" len="med"/>
            <a:tailEnd w="med" len="med"/>
          </a:ln>
        </p:spPr>
      </p:pic>
    </p:spTree>
    <p:extLst>
      <p:ext uri="{BB962C8B-B14F-4D97-AF65-F5344CB8AC3E}">
        <p14:creationId xmlns:p14="http://schemas.microsoft.com/office/powerpoint/2010/main" val="1710116051"/>
      </p:ext>
    </p:extLst>
  </p:cSld>
  <p:clrMapOvr>
    <a:masterClrMapping/>
  </p:clrMapOvr>
  <p:transition advClick="0" advTm="23000">
    <p:sndAc>
      <p:stSnd>
        <p:snd r:embed="rId2" name="taps[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fade">
                                      <p:cBhvr>
                                        <p:cTn id="7" dur="5000"/>
                                        <p:tgtEl>
                                          <p:spTgt spid="105475"/>
                                        </p:tgtEl>
                                      </p:cBhvr>
                                    </p:animEffect>
                                  </p:childTnLst>
                                </p:cTn>
                              </p:par>
                            </p:childTnLst>
                          </p:cTn>
                        </p:par>
                        <p:par>
                          <p:cTn id="8" fill="hold">
                            <p:stCondLst>
                              <p:cond delay="5000"/>
                            </p:stCondLst>
                            <p:childTnLst>
                              <p:par>
                                <p:cTn id="9" presetID="9" presetClass="entr" presetSubtype="0" fill="hold" grpId="0" nodeType="afterEffect">
                                  <p:stCondLst>
                                    <p:cond delay="0"/>
                                  </p:stCondLst>
                                  <p:iterate type="lt">
                                    <p:tmPct val="10000"/>
                                  </p:iterate>
                                  <p:childTnLst>
                                    <p:set>
                                      <p:cBhvr>
                                        <p:cTn id="10" dur="1" fill="hold">
                                          <p:stCondLst>
                                            <p:cond delay="0"/>
                                          </p:stCondLst>
                                        </p:cTn>
                                        <p:tgtEl>
                                          <p:spTgt spid="105474"/>
                                        </p:tgtEl>
                                        <p:attrNameLst>
                                          <p:attrName>style.visibility</p:attrName>
                                        </p:attrNameLst>
                                      </p:cBhvr>
                                      <p:to>
                                        <p:strVal val="visible"/>
                                      </p:to>
                                    </p:set>
                                    <p:animEffect transition="in" filter="dissolve">
                                      <p:cBhvr>
                                        <p:cTn id="11" dur="5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171700" y="1016795"/>
            <a:ext cx="5715000" cy="101566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fontAlgn="base">
              <a:spcBef>
                <a:spcPct val="50000"/>
              </a:spcBef>
              <a:spcAft>
                <a:spcPct val="0"/>
              </a:spcAft>
            </a:pPr>
            <a:r>
              <a:rPr lang="en-US" sz="3000" b="1">
                <a:solidFill>
                  <a:srgbClr val="996600"/>
                </a:solidFill>
                <a:latin typeface="Comic Sans MS" pitchFamily="66" charset="0"/>
              </a:rPr>
              <a:t>The Somme American Cemetary, France</a:t>
            </a:r>
          </a:p>
        </p:txBody>
      </p:sp>
      <p:pic>
        <p:nvPicPr>
          <p:cNvPr id="107525" name="Picture 5" descr="Somme American Memorial-WW1"/>
          <p:cNvPicPr>
            <a:picLocks noGrp="1" noChangeAspect="1" noChangeArrowheads="1"/>
          </p:cNvPicPr>
          <p:nvPr>
            <p:ph/>
          </p:nvPr>
        </p:nvPicPr>
        <p:blipFill>
          <a:blip r:embed="rId2" cstate="print">
            <a:lum bright="-6000" contrast="6000"/>
          </a:blip>
          <a:srcRect/>
          <a:stretch>
            <a:fillRect/>
          </a:stretch>
        </p:blipFill>
        <p:spPr>
          <a:xfrm>
            <a:off x="2409825" y="2343150"/>
            <a:ext cx="5248275" cy="2596754"/>
          </a:xfrm>
          <a:noFill/>
          <a:ln w="9525" cap="flat">
            <a:solidFill>
              <a:srgbClr val="664400"/>
            </a:solidFill>
            <a:headEnd w="med" len="med"/>
            <a:tailEnd w="med" len="med"/>
          </a:ln>
        </p:spPr>
      </p:pic>
      <p:sp>
        <p:nvSpPr>
          <p:cNvPr id="107527" name="Rectangle 7"/>
          <p:cNvSpPr>
            <a:spLocks noChangeArrowheads="1"/>
          </p:cNvSpPr>
          <p:nvPr/>
        </p:nvSpPr>
        <p:spPr bwMode="auto">
          <a:xfrm>
            <a:off x="3086100" y="5200650"/>
            <a:ext cx="3943350" cy="461665"/>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fontAlgn="base">
              <a:spcBef>
                <a:spcPct val="0"/>
              </a:spcBef>
              <a:spcAft>
                <a:spcPct val="0"/>
              </a:spcAft>
            </a:pPr>
            <a:r>
              <a:rPr lang="en-US">
                <a:solidFill>
                  <a:srgbClr val="333399"/>
                </a:solidFill>
                <a:effectLst>
                  <a:outerShdw blurRad="38100" dist="38100" dir="2700000" algn="tl">
                    <a:srgbClr val="000000"/>
                  </a:outerShdw>
                </a:effectLst>
                <a:latin typeface="Comic Sans MS" pitchFamily="66" charset="0"/>
              </a:rPr>
              <a:t>116,516 Americans Died</a:t>
            </a:r>
          </a:p>
        </p:txBody>
      </p:sp>
    </p:spTree>
    <p:extLst>
      <p:ext uri="{BB962C8B-B14F-4D97-AF65-F5344CB8AC3E}">
        <p14:creationId xmlns:p14="http://schemas.microsoft.com/office/powerpoint/2010/main" val="607803675"/>
      </p:ext>
    </p:extLst>
  </p:cSld>
  <p:clrMapOvr>
    <a:masterClrMapping/>
  </p:clrMapOvr>
  <p:transition spd="slow" advClick="0" advTm="400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6158" y="23884"/>
            <a:ext cx="9144000" cy="1615827"/>
          </a:xfrm>
          <a:prstGeom prst="rect">
            <a:avLst/>
          </a:prstGeom>
          <a:noFill/>
          <a:ln w="9525">
            <a:noFill/>
            <a:miter lim="800000"/>
            <a:headEnd/>
            <a:tailEnd/>
          </a:ln>
          <a:effectLst>
            <a:outerShdw dist="35921" dir="2700000" algn="ctr" rotWithShape="0">
              <a:srgbClr val="000066"/>
            </a:outerShdw>
          </a:effectLst>
        </p:spPr>
        <p:txBody>
          <a:bodyPr wrap="square">
            <a:spAutoFit/>
          </a:bodyPr>
          <a:lstStyle/>
          <a:p>
            <a:pPr algn="ctr" fontAlgn="base">
              <a:spcBef>
                <a:spcPts val="0"/>
              </a:spcBef>
              <a:spcAft>
                <a:spcPct val="0"/>
              </a:spcAft>
            </a:pPr>
            <a:r>
              <a:rPr lang="en-US" sz="3300" b="1" dirty="0">
                <a:solidFill>
                  <a:srgbClr val="996600"/>
                </a:solidFill>
                <a:latin typeface="Comic Sans MS" pitchFamily="66" charset="0"/>
              </a:rPr>
              <a:t>World War I </a:t>
            </a:r>
            <a:r>
              <a:rPr lang="en-US" sz="3300" b="1" u="sng" dirty="0" smtClean="0">
                <a:solidFill>
                  <a:srgbClr val="996600"/>
                </a:solidFill>
                <a:latin typeface="Comic Sans MS" pitchFamily="66" charset="0"/>
              </a:rPr>
              <a:t>Casualties</a:t>
            </a:r>
          </a:p>
          <a:p>
            <a:pPr algn="ctr" fontAlgn="base">
              <a:spcBef>
                <a:spcPts val="0"/>
              </a:spcBef>
              <a:spcAft>
                <a:spcPct val="0"/>
              </a:spcAft>
            </a:pPr>
            <a:r>
              <a:rPr lang="en-US" sz="3300" b="1" dirty="0" smtClean="0">
                <a:solidFill>
                  <a:srgbClr val="996600"/>
                </a:solidFill>
                <a:latin typeface="Comic Sans MS" pitchFamily="66" charset="0"/>
              </a:rPr>
              <a:t>Look at the relative numbers!</a:t>
            </a:r>
          </a:p>
          <a:p>
            <a:pPr algn="ctr" fontAlgn="base">
              <a:spcBef>
                <a:spcPts val="0"/>
              </a:spcBef>
              <a:spcAft>
                <a:spcPct val="0"/>
              </a:spcAft>
            </a:pPr>
            <a:r>
              <a:rPr lang="en-US" sz="3300" b="1" dirty="0" smtClean="0">
                <a:solidFill>
                  <a:srgbClr val="996600"/>
                </a:solidFill>
                <a:latin typeface="Comic Sans MS" pitchFamily="66" charset="0"/>
              </a:rPr>
              <a:t>Who ends the war as the dominant power?</a:t>
            </a:r>
            <a:endParaRPr lang="en-US" sz="3300" b="1" dirty="0">
              <a:solidFill>
                <a:srgbClr val="996600"/>
              </a:solidFill>
              <a:latin typeface="Comic Sans MS" pitchFamily="66" charset="0"/>
            </a:endParaRPr>
          </a:p>
        </p:txBody>
      </p:sp>
      <p:graphicFrame>
        <p:nvGraphicFramePr>
          <p:cNvPr id="118799" name="Object 15"/>
          <p:cNvGraphicFramePr>
            <a:graphicFrameLocks noGrp="1" noChangeAspect="1"/>
          </p:cNvGraphicFramePr>
          <p:nvPr>
            <p:ph/>
            <p:extLst>
              <p:ext uri="{D42A27DB-BD31-4B8C-83A1-F6EECF244321}">
                <p14:modId xmlns:p14="http://schemas.microsoft.com/office/powerpoint/2010/main" val="3786320148"/>
              </p:ext>
            </p:extLst>
          </p:nvPr>
        </p:nvGraphicFramePr>
        <p:xfrm>
          <a:off x="364771" y="1600200"/>
          <a:ext cx="8362142" cy="5191036"/>
        </p:xfrm>
        <a:graphic>
          <a:graphicData uri="http://schemas.openxmlformats.org/presentationml/2006/ole">
            <mc:AlternateContent xmlns:mc="http://schemas.openxmlformats.org/markup-compatibility/2006">
              <mc:Choice xmlns:v="urn:schemas-microsoft-com:vml" Requires="v">
                <p:oleObj spid="_x0000_s214033" name="Chart" r:id="rId3" imgW="6096000" imgH="4069169" progId="MSGraph.Chart.8">
                  <p:embed followColorScheme="full"/>
                </p:oleObj>
              </mc:Choice>
              <mc:Fallback>
                <p:oleObj name="Chart" r:id="rId3" imgW="6096000" imgH="4069169" progId="MSGraph.Chart.8">
                  <p:embed followColorScheme="full"/>
                  <p:pic>
                    <p:nvPicPr>
                      <p:cNvPr id="0" name=""/>
                      <p:cNvPicPr>
                        <a:picLocks noChangeAspect="1" noChangeArrowheads="1"/>
                      </p:cNvPicPr>
                      <p:nvPr/>
                    </p:nvPicPr>
                    <p:blipFill>
                      <a:blip r:embed="rId4"/>
                      <a:srcRect/>
                      <a:stretch>
                        <a:fillRect/>
                      </a:stretch>
                    </p:blipFill>
                    <p:spPr bwMode="auto">
                      <a:xfrm>
                        <a:off x="364771" y="1600200"/>
                        <a:ext cx="8362142" cy="519103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42046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838200" y="212725"/>
            <a:ext cx="7620000" cy="65563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700" b="1" dirty="0" smtClean="0">
                <a:solidFill>
                  <a:srgbClr val="996600"/>
                </a:solidFill>
                <a:latin typeface="Comic Sans MS" pitchFamily="66" charset="0"/>
              </a:rPr>
              <a:t>Economic </a:t>
            </a:r>
            <a:r>
              <a:rPr lang="en-US" sz="3700" b="1" dirty="0">
                <a:solidFill>
                  <a:srgbClr val="996600"/>
                </a:solidFill>
                <a:latin typeface="Comic Sans MS" pitchFamily="66" charset="0"/>
              </a:rPr>
              <a:t>&amp; Imperial Rivalries</a:t>
            </a:r>
          </a:p>
        </p:txBody>
      </p:sp>
      <p:pic>
        <p:nvPicPr>
          <p:cNvPr id="215046" name="Picture 6"/>
          <p:cNvPicPr>
            <a:picLocks noGrp="1" noChangeAspect="1" noChangeArrowheads="1"/>
          </p:cNvPicPr>
          <p:nvPr>
            <p:ph/>
          </p:nvPr>
        </p:nvPicPr>
        <p:blipFill>
          <a:blip r:embed="rId2" cstate="print">
            <a:lum contrast="12000"/>
          </a:blip>
          <a:srcRect/>
          <a:stretch>
            <a:fillRect/>
          </a:stretch>
        </p:blipFill>
        <p:spPr>
          <a:xfrm>
            <a:off x="76200" y="1371600"/>
            <a:ext cx="9022288" cy="44958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46"/>
                                        </p:tgtEl>
                                        <p:attrNameLst>
                                          <p:attrName>style.visibility</p:attrName>
                                        </p:attrNameLst>
                                      </p:cBhvr>
                                      <p:to>
                                        <p:strVal val="visible"/>
                                      </p:to>
                                    </p:set>
                                    <p:animEffect transition="in" filter="dissolve">
                                      <p:cBhvr>
                                        <p:cTn id="7"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3627078" y="857250"/>
            <a:ext cx="5620832" cy="4400550"/>
          </a:xfrm>
          <a:prstGeom prst="rect">
            <a:avLst/>
          </a:prstGeom>
        </p:spPr>
        <p:txBody>
          <a:bodyPr/>
          <a:lstStyle>
            <a:lvl1pPr marL="342900" indent="-342900" algn="l" rtl="0" fontAlgn="base">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Clr>
                <a:srgbClr val="996600"/>
              </a:buClr>
              <a:buFont typeface="Wingdings" pitchFamily="2" charset="2"/>
              <a:buNone/>
            </a:pPr>
            <a:r>
              <a:rPr lang="en-US" sz="1725" b="1" kern="0" dirty="0">
                <a:solidFill>
                  <a:srgbClr val="000000"/>
                </a:solidFill>
                <a:effectLst>
                  <a:outerShdw blurRad="38100" dist="38100" dir="2700000" algn="tl">
                    <a:srgbClr val="000000">
                      <a:alpha val="43137"/>
                    </a:srgbClr>
                  </a:outerShdw>
                </a:effectLst>
              </a:rPr>
              <a:t>In Flanders Fields </a:t>
            </a:r>
          </a:p>
          <a:p>
            <a:pPr algn="ctr">
              <a:buClr>
                <a:srgbClr val="996600"/>
              </a:buClr>
              <a:buFont typeface="Wingdings" pitchFamily="2" charset="2"/>
              <a:buNone/>
            </a:pPr>
            <a:r>
              <a:rPr lang="en-US" sz="1725" kern="0" dirty="0">
                <a:solidFill>
                  <a:srgbClr val="000000"/>
                </a:solidFill>
              </a:rPr>
              <a:t>By: Lieutenant Colonel John McCrae, MD </a:t>
            </a:r>
          </a:p>
          <a:p>
            <a:pPr algn="ctr">
              <a:buClr>
                <a:srgbClr val="996600"/>
              </a:buClr>
              <a:buFont typeface="Wingdings" pitchFamily="2" charset="2"/>
              <a:buNone/>
            </a:pPr>
            <a:r>
              <a:rPr lang="en-US" sz="1725" kern="0" dirty="0">
                <a:solidFill>
                  <a:srgbClr val="000000"/>
                </a:solidFill>
              </a:rPr>
              <a:t>(1872-1918) Canadian Army </a:t>
            </a:r>
          </a:p>
          <a:p>
            <a:pPr algn="ctr">
              <a:buClr>
                <a:srgbClr val="996600"/>
              </a:buClr>
              <a:buFont typeface="Wingdings" pitchFamily="2" charset="2"/>
              <a:buNone/>
            </a:pPr>
            <a:r>
              <a:rPr lang="en-US" sz="1725" kern="0" dirty="0">
                <a:solidFill>
                  <a:srgbClr val="000000"/>
                </a:solidFill>
              </a:rPr>
              <a:t>In Flanders Fields the poppies blow </a:t>
            </a:r>
            <a:br>
              <a:rPr lang="en-US" sz="1725" kern="0" dirty="0">
                <a:solidFill>
                  <a:srgbClr val="000000"/>
                </a:solidFill>
              </a:rPr>
            </a:br>
            <a:r>
              <a:rPr lang="en-US" sz="1725" kern="0" dirty="0">
                <a:solidFill>
                  <a:srgbClr val="000000"/>
                </a:solidFill>
              </a:rPr>
              <a:t>Between the crosses row on row, </a:t>
            </a:r>
            <a:br>
              <a:rPr lang="en-US" sz="1725" kern="0" dirty="0">
                <a:solidFill>
                  <a:srgbClr val="000000"/>
                </a:solidFill>
              </a:rPr>
            </a:br>
            <a:r>
              <a:rPr lang="en-US" sz="1725" kern="0" dirty="0">
                <a:solidFill>
                  <a:srgbClr val="000000"/>
                </a:solidFill>
              </a:rPr>
              <a:t>That mark our place; and in the sky </a:t>
            </a:r>
            <a:br>
              <a:rPr lang="en-US" sz="1725" kern="0" dirty="0">
                <a:solidFill>
                  <a:srgbClr val="000000"/>
                </a:solidFill>
              </a:rPr>
            </a:br>
            <a:r>
              <a:rPr lang="en-US" sz="1725" kern="0" dirty="0">
                <a:solidFill>
                  <a:srgbClr val="000000"/>
                </a:solidFill>
              </a:rPr>
              <a:t>The larks, still bravely singing, fly </a:t>
            </a:r>
            <a:br>
              <a:rPr lang="en-US" sz="1725" kern="0" dirty="0">
                <a:solidFill>
                  <a:srgbClr val="000000"/>
                </a:solidFill>
              </a:rPr>
            </a:br>
            <a:r>
              <a:rPr lang="en-US" sz="1725" kern="0" dirty="0">
                <a:solidFill>
                  <a:srgbClr val="000000"/>
                </a:solidFill>
              </a:rPr>
              <a:t>Scarce heard amid the guns below. </a:t>
            </a:r>
          </a:p>
          <a:p>
            <a:pPr algn="ctr">
              <a:buClr>
                <a:srgbClr val="996600"/>
              </a:buClr>
              <a:buFont typeface="Wingdings" pitchFamily="2" charset="2"/>
              <a:buNone/>
            </a:pPr>
            <a:r>
              <a:rPr lang="en-US" sz="1725" kern="0" dirty="0">
                <a:solidFill>
                  <a:srgbClr val="000000"/>
                </a:solidFill>
              </a:rPr>
              <a:t>We are the Dead. Short days ago </a:t>
            </a:r>
            <a:br>
              <a:rPr lang="en-US" sz="1725" kern="0" dirty="0">
                <a:solidFill>
                  <a:srgbClr val="000000"/>
                </a:solidFill>
              </a:rPr>
            </a:br>
            <a:r>
              <a:rPr lang="en-US" sz="1725" kern="0" dirty="0">
                <a:solidFill>
                  <a:srgbClr val="000000"/>
                </a:solidFill>
              </a:rPr>
              <a:t>We lived, felt dawn, saw sunset glow, </a:t>
            </a:r>
            <a:br>
              <a:rPr lang="en-US" sz="1725" kern="0" dirty="0">
                <a:solidFill>
                  <a:srgbClr val="000000"/>
                </a:solidFill>
              </a:rPr>
            </a:br>
            <a:r>
              <a:rPr lang="en-US" sz="1725" kern="0" dirty="0">
                <a:solidFill>
                  <a:srgbClr val="000000"/>
                </a:solidFill>
              </a:rPr>
              <a:t>Loved and were loved, and now we lie </a:t>
            </a:r>
            <a:br>
              <a:rPr lang="en-US" sz="1725" kern="0" dirty="0">
                <a:solidFill>
                  <a:srgbClr val="000000"/>
                </a:solidFill>
              </a:rPr>
            </a:br>
            <a:r>
              <a:rPr lang="en-US" sz="1725" kern="0" dirty="0">
                <a:solidFill>
                  <a:srgbClr val="000000"/>
                </a:solidFill>
              </a:rPr>
              <a:t>In Flanders fields. </a:t>
            </a:r>
          </a:p>
          <a:p>
            <a:pPr algn="ctr">
              <a:buClr>
                <a:srgbClr val="996600"/>
              </a:buClr>
              <a:buFont typeface="Wingdings" pitchFamily="2" charset="2"/>
              <a:buNone/>
            </a:pPr>
            <a:r>
              <a:rPr lang="en-US" sz="1725" kern="0" dirty="0">
                <a:solidFill>
                  <a:srgbClr val="000000"/>
                </a:solidFill>
              </a:rPr>
              <a:t>Take up our quarrel with the foe: </a:t>
            </a:r>
            <a:br>
              <a:rPr lang="en-US" sz="1725" kern="0" dirty="0">
                <a:solidFill>
                  <a:srgbClr val="000000"/>
                </a:solidFill>
              </a:rPr>
            </a:br>
            <a:r>
              <a:rPr lang="en-US" sz="1725" kern="0" dirty="0">
                <a:solidFill>
                  <a:srgbClr val="000000"/>
                </a:solidFill>
              </a:rPr>
              <a:t>To you from failing hands we throw </a:t>
            </a:r>
            <a:br>
              <a:rPr lang="en-US" sz="1725" kern="0" dirty="0">
                <a:solidFill>
                  <a:srgbClr val="000000"/>
                </a:solidFill>
              </a:rPr>
            </a:br>
            <a:r>
              <a:rPr lang="en-US" sz="1725" kern="0" dirty="0">
                <a:solidFill>
                  <a:srgbClr val="000000"/>
                </a:solidFill>
              </a:rPr>
              <a:t>The torch; be yours to hold it high. </a:t>
            </a:r>
            <a:br>
              <a:rPr lang="en-US" sz="1725" kern="0" dirty="0">
                <a:solidFill>
                  <a:srgbClr val="000000"/>
                </a:solidFill>
              </a:rPr>
            </a:br>
            <a:r>
              <a:rPr lang="en-US" sz="1725" kern="0" dirty="0">
                <a:solidFill>
                  <a:srgbClr val="000000"/>
                </a:solidFill>
              </a:rPr>
              <a:t>If ye break faith with us who die </a:t>
            </a:r>
            <a:br>
              <a:rPr lang="en-US" sz="1725" kern="0" dirty="0">
                <a:solidFill>
                  <a:srgbClr val="000000"/>
                </a:solidFill>
              </a:rPr>
            </a:br>
            <a:r>
              <a:rPr lang="en-US" sz="1725" kern="0" dirty="0">
                <a:solidFill>
                  <a:srgbClr val="000000"/>
                </a:solidFill>
              </a:rPr>
              <a:t>We shall not sleep, though poppies grow </a:t>
            </a:r>
            <a:br>
              <a:rPr lang="en-US" sz="1725" kern="0" dirty="0">
                <a:solidFill>
                  <a:srgbClr val="000000"/>
                </a:solidFill>
              </a:rPr>
            </a:br>
            <a:r>
              <a:rPr lang="en-US" sz="1725" kern="0" dirty="0">
                <a:solidFill>
                  <a:srgbClr val="000000"/>
                </a:solidFill>
              </a:rPr>
              <a:t>In Flanders fields.</a:t>
            </a:r>
          </a:p>
          <a:p>
            <a:pPr algn="ctr">
              <a:buClr>
                <a:srgbClr val="996600"/>
              </a:buClr>
              <a:buFont typeface="Wingdings" pitchFamily="2" charset="2"/>
              <a:buNone/>
            </a:pPr>
            <a:endParaRPr lang="en-US" sz="1725" kern="0" dirty="0">
              <a:solidFill>
                <a:srgbClr val="000000"/>
              </a:solidFill>
            </a:endParaRPr>
          </a:p>
          <a:p>
            <a:pPr>
              <a:buClr>
                <a:srgbClr val="996600"/>
              </a:buClr>
            </a:pPr>
            <a:endParaRPr lang="en-US" sz="1725" kern="0" dirty="0">
              <a:solidFill>
                <a:srgbClr val="000000"/>
              </a:solidFill>
            </a:endParaRPr>
          </a:p>
        </p:txBody>
      </p:sp>
      <p:pic>
        <p:nvPicPr>
          <p:cNvPr id="4" name="Picture 2"/>
          <p:cNvPicPr>
            <a:picLocks noChangeAspect="1" noChangeArrowheads="1"/>
          </p:cNvPicPr>
          <p:nvPr/>
        </p:nvPicPr>
        <p:blipFill>
          <a:blip r:embed="rId2" cstate="print"/>
          <a:srcRect/>
          <a:stretch>
            <a:fillRect/>
          </a:stretch>
        </p:blipFill>
        <p:spPr bwMode="auto">
          <a:xfrm>
            <a:off x="1158588" y="1194955"/>
            <a:ext cx="2364581" cy="3886200"/>
          </a:xfrm>
          <a:prstGeom prst="rect">
            <a:avLst/>
          </a:prstGeom>
          <a:noFill/>
          <a:ln w="9525">
            <a:noFill/>
            <a:miter lim="800000"/>
            <a:headEnd/>
            <a:tailEnd/>
          </a:ln>
        </p:spPr>
      </p:pic>
      <p:sp>
        <p:nvSpPr>
          <p:cNvPr id="2" name="Rectangle 1"/>
          <p:cNvSpPr/>
          <p:nvPr/>
        </p:nvSpPr>
        <p:spPr>
          <a:xfrm>
            <a:off x="1148211" y="5465620"/>
            <a:ext cx="2499001" cy="415498"/>
          </a:xfrm>
          <a:prstGeom prst="rect">
            <a:avLst/>
          </a:prstGeom>
        </p:spPr>
        <p:txBody>
          <a:bodyPr wrap="square">
            <a:spAutoFit/>
          </a:bodyPr>
          <a:lstStyle/>
          <a:p>
            <a:pPr lvl="0" algn="ctr">
              <a:spcBef>
                <a:spcPct val="0"/>
              </a:spcBef>
            </a:pPr>
            <a:r>
              <a:rPr lang="en-US" sz="2100" kern="0" dirty="0">
                <a:solidFill>
                  <a:srgbClr val="000000"/>
                </a:solidFill>
                <a:hlinkClick r:id="rId3"/>
              </a:rPr>
              <a:t>The Story of the Poppy</a:t>
            </a:r>
            <a:endParaRPr lang="en-US" sz="2100" kern="0" dirty="0">
              <a:solidFill>
                <a:srgbClr val="000000"/>
              </a:solidFill>
            </a:endParaRPr>
          </a:p>
        </p:txBody>
      </p:sp>
    </p:spTree>
    <p:extLst>
      <p:ext uri="{BB962C8B-B14F-4D97-AF65-F5344CB8AC3E}">
        <p14:creationId xmlns:p14="http://schemas.microsoft.com/office/powerpoint/2010/main" val="2341951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aFAHNNSwdMI/VB2emI01D6I/AAAAAAAACN4/Z8WRuxppU4s/s1600/poppy2_300103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361" y="1059549"/>
            <a:ext cx="7050495" cy="4400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blogimages.serenataassets.com/pollennation/wp-content/uploads/2014/11/tower-of-london-poppy-tribu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517" y="918136"/>
            <a:ext cx="7631665" cy="5021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304517" y="918136"/>
            <a:ext cx="6665310" cy="5012313"/>
          </a:xfrm>
          <a:prstGeom prst="rect">
            <a:avLst/>
          </a:prstGeom>
        </p:spPr>
      </p:pic>
    </p:spTree>
    <p:extLst>
      <p:ext uri="{BB962C8B-B14F-4D97-AF65-F5344CB8AC3E}">
        <p14:creationId xmlns:p14="http://schemas.microsoft.com/office/powerpoint/2010/main" val="17729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3074"/>
                                        </p:tgtEl>
                                        <p:attrNameLst>
                                          <p:attrName>ppt_w</p:attrName>
                                        </p:attrNameLst>
                                      </p:cBhvr>
                                      <p:tavLst>
                                        <p:tav tm="0">
                                          <p:val>
                                            <p:strVal val="ppt_w"/>
                                          </p:val>
                                        </p:tav>
                                        <p:tav tm="100000">
                                          <p:val>
                                            <p:fltVal val="0"/>
                                          </p:val>
                                        </p:tav>
                                      </p:tavLst>
                                    </p:anim>
                                    <p:anim calcmode="lin" valueType="num">
                                      <p:cBhvr>
                                        <p:cTn id="24" dur="1000"/>
                                        <p:tgtEl>
                                          <p:spTgt spid="3074"/>
                                        </p:tgtEl>
                                        <p:attrNameLst>
                                          <p:attrName>ppt_h</p:attrName>
                                        </p:attrNameLst>
                                      </p:cBhvr>
                                      <p:tavLst>
                                        <p:tav tm="0">
                                          <p:val>
                                            <p:strVal val="ppt_h"/>
                                          </p:val>
                                        </p:tav>
                                        <p:tav tm="100000">
                                          <p:val>
                                            <p:fltVal val="0"/>
                                          </p:val>
                                        </p:tav>
                                      </p:tavLst>
                                    </p:anim>
                                    <p:anim calcmode="lin" valueType="num">
                                      <p:cBhvr>
                                        <p:cTn id="25" dur="1000"/>
                                        <p:tgtEl>
                                          <p:spTgt spid="3074"/>
                                        </p:tgtEl>
                                        <p:attrNameLst>
                                          <p:attrName>style.rotation</p:attrName>
                                        </p:attrNameLst>
                                      </p:cBhvr>
                                      <p:tavLst>
                                        <p:tav tm="0">
                                          <p:val>
                                            <p:fltVal val="0"/>
                                          </p:val>
                                        </p:tav>
                                        <p:tav tm="100000">
                                          <p:val>
                                            <p:fltVal val="90"/>
                                          </p:val>
                                        </p:tav>
                                      </p:tavLst>
                                    </p:anim>
                                    <p:animEffect transition="out" filter="fade">
                                      <p:cBhvr>
                                        <p:cTn id="26" dur="1000"/>
                                        <p:tgtEl>
                                          <p:spTgt spid="3074"/>
                                        </p:tgtEl>
                                      </p:cBhvr>
                                    </p:animEffect>
                                    <p:set>
                                      <p:cBhvr>
                                        <p:cTn id="27" dur="1" fill="hold">
                                          <p:stCondLst>
                                            <p:cond delay="999"/>
                                          </p:stCondLst>
                                        </p:cTn>
                                        <p:tgtEl>
                                          <p:spTgt spid="307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fade">
                                      <p:cBhvr>
                                        <p:cTn id="30"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0174" y="915699"/>
            <a:ext cx="4284079" cy="2570447"/>
          </a:xfrm>
          <a:prstGeom prst="rect">
            <a:avLst/>
          </a:prstGeom>
        </p:spPr>
      </p:pic>
      <p:sp>
        <p:nvSpPr>
          <p:cNvPr id="4" name="TextBox 3"/>
          <p:cNvSpPr txBox="1"/>
          <p:nvPr/>
        </p:nvSpPr>
        <p:spPr>
          <a:xfrm>
            <a:off x="1527464" y="3403016"/>
            <a:ext cx="7221682" cy="2677656"/>
          </a:xfrm>
          <a:prstGeom prst="rect">
            <a:avLst/>
          </a:prstGeom>
          <a:noFill/>
        </p:spPr>
        <p:txBody>
          <a:bodyPr wrap="square" rtlCol="0">
            <a:spAutoFit/>
          </a:bodyPr>
          <a:lstStyle/>
          <a:p>
            <a:r>
              <a:rPr lang="en-US" sz="2100" dirty="0"/>
              <a:t>Wearing the red poppy of remembrance for me is acknowledging and remembering that, without those who lost their lives in both world wars, I would not be living with the choice to wear one. </a:t>
            </a:r>
            <a:br>
              <a:rPr lang="en-US" sz="2100" dirty="0"/>
            </a:br>
            <a:r>
              <a:rPr lang="en-US" sz="2100" dirty="0"/>
              <a:t>My husband is a soldier and as such I am more than aware of the recent sacrifices made by our forces in Afghanistan and Iraq. However it is for the veterans of wars that I did not live through that I wear my poppy. We owe them everything we have today.</a:t>
            </a:r>
          </a:p>
          <a:p>
            <a:r>
              <a:rPr lang="en-US" sz="2100" i="1" dirty="0"/>
              <a:t>Lisa Milner, Salisbury</a:t>
            </a:r>
            <a:endParaRPr lang="en-US" sz="2100" dirty="0"/>
          </a:p>
        </p:txBody>
      </p:sp>
    </p:spTree>
    <p:extLst>
      <p:ext uri="{BB962C8B-B14F-4D97-AF65-F5344CB8AC3E}">
        <p14:creationId xmlns:p14="http://schemas.microsoft.com/office/powerpoint/2010/main" val="13175109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76200"/>
            <a:ext cx="9144000" cy="5562600"/>
          </a:xfrm>
        </p:spPr>
        <p:txBody>
          <a:bodyPr/>
          <a:lstStyle/>
          <a:p>
            <a:r>
              <a:rPr lang="en-US" sz="2800" dirty="0">
                <a:latin typeface="Comic Sans MS" panose="030F0702030302020204" pitchFamily="66" charset="0"/>
              </a:rPr>
              <a:t>The last living </a:t>
            </a:r>
            <a:r>
              <a:rPr lang="en-US" sz="2800" dirty="0" smtClean="0">
                <a:latin typeface="Comic Sans MS" panose="030F0702030302020204" pitchFamily="66" charset="0"/>
              </a:rPr>
              <a:t>veteran</a:t>
            </a:r>
            <a:r>
              <a:rPr lang="en-US" sz="2800" dirty="0">
                <a:latin typeface="Comic Sans MS" panose="030F0702030302020204" pitchFamily="66" charset="0"/>
              </a:rPr>
              <a:t> of </a:t>
            </a:r>
            <a:r>
              <a:rPr lang="en-US" sz="2800" dirty="0" smtClean="0">
                <a:latin typeface="Comic Sans MS" panose="030F0702030302020204" pitchFamily="66" charset="0"/>
              </a:rPr>
              <a:t>WW I</a:t>
            </a:r>
            <a:r>
              <a:rPr lang="en-US" sz="2800" dirty="0">
                <a:latin typeface="Comic Sans MS" panose="030F0702030302020204" pitchFamily="66" charset="0"/>
              </a:rPr>
              <a:t> </a:t>
            </a:r>
            <a:r>
              <a:rPr lang="en-US" sz="2800" dirty="0" smtClean="0">
                <a:latin typeface="Comic Sans MS" panose="030F0702030302020204" pitchFamily="66" charset="0"/>
              </a:rPr>
              <a:t>was</a:t>
            </a:r>
            <a:r>
              <a:rPr lang="en-US" sz="2800" dirty="0">
                <a:latin typeface="Comic Sans MS" panose="030F0702030302020204" pitchFamily="66" charset="0"/>
              </a:rPr>
              <a:t> </a:t>
            </a:r>
            <a:r>
              <a:rPr lang="en-US" sz="2800" dirty="0" smtClean="0">
                <a:latin typeface="Comic Sans MS" panose="030F0702030302020204" pitchFamily="66" charset="0"/>
              </a:rPr>
              <a:t>Florence Green, a British</a:t>
            </a:r>
            <a:r>
              <a:rPr lang="en-US" sz="2800" dirty="0">
                <a:latin typeface="Comic Sans MS" panose="030F0702030302020204" pitchFamily="66" charset="0"/>
              </a:rPr>
              <a:t> citizen who served in the </a:t>
            </a:r>
            <a:r>
              <a:rPr lang="en-US" sz="2800" dirty="0" smtClean="0">
                <a:latin typeface="Comic Sans MS" panose="030F0702030302020204" pitchFamily="66" charset="0"/>
              </a:rPr>
              <a:t>Allied</a:t>
            </a:r>
            <a:r>
              <a:rPr lang="en-US" sz="2800" dirty="0">
                <a:latin typeface="Comic Sans MS" panose="030F0702030302020204" pitchFamily="66" charset="0"/>
              </a:rPr>
              <a:t> armed forces, and who died 4 February 2012, aged </a:t>
            </a:r>
            <a:r>
              <a:rPr lang="en-US" sz="2800" dirty="0" smtClean="0">
                <a:latin typeface="Comic Sans MS" panose="030F0702030302020204" pitchFamily="66" charset="0"/>
              </a:rPr>
              <a:t>110.  </a:t>
            </a:r>
          </a:p>
          <a:p>
            <a:r>
              <a:rPr lang="en-US" sz="2800" dirty="0" smtClean="0">
                <a:latin typeface="Comic Sans MS" panose="030F0702030302020204" pitchFamily="66" charset="0"/>
              </a:rPr>
              <a:t>The </a:t>
            </a:r>
            <a:r>
              <a:rPr lang="en-US" sz="2800" dirty="0">
                <a:latin typeface="Comic Sans MS" panose="030F0702030302020204" pitchFamily="66" charset="0"/>
              </a:rPr>
              <a:t>last combat veteran was </a:t>
            </a:r>
            <a:r>
              <a:rPr lang="en-US" sz="2800" dirty="0" smtClean="0">
                <a:latin typeface="Comic Sans MS" panose="030F0702030302020204" pitchFamily="66" charset="0"/>
              </a:rPr>
              <a:t>Claude </a:t>
            </a:r>
            <a:r>
              <a:rPr lang="en-US" sz="2800" dirty="0" err="1" smtClean="0">
                <a:latin typeface="Comic Sans MS" panose="030F0702030302020204" pitchFamily="66" charset="0"/>
              </a:rPr>
              <a:t>Choules</a:t>
            </a:r>
            <a:r>
              <a:rPr lang="en-US" sz="2800" dirty="0">
                <a:latin typeface="Comic Sans MS" panose="030F0702030302020204" pitchFamily="66" charset="0"/>
              </a:rPr>
              <a:t> who served in the British </a:t>
            </a:r>
            <a:r>
              <a:rPr lang="en-US" sz="2800" dirty="0" smtClean="0">
                <a:latin typeface="Comic Sans MS" panose="030F0702030302020204" pitchFamily="66" charset="0"/>
              </a:rPr>
              <a:t>Royal Navy</a:t>
            </a:r>
            <a:r>
              <a:rPr lang="en-US" sz="2800" dirty="0">
                <a:latin typeface="Comic Sans MS" panose="030F0702030302020204" pitchFamily="66" charset="0"/>
              </a:rPr>
              <a:t> </a:t>
            </a:r>
            <a:r>
              <a:rPr lang="en-US" sz="2800" dirty="0" smtClean="0">
                <a:latin typeface="Comic Sans MS" panose="030F0702030302020204" pitchFamily="66" charset="0"/>
              </a:rPr>
              <a:t>and </a:t>
            </a:r>
            <a:r>
              <a:rPr lang="en-US" sz="2800" dirty="0">
                <a:latin typeface="Comic Sans MS" panose="030F0702030302020204" pitchFamily="66" charset="0"/>
              </a:rPr>
              <a:t>died 5 May 2011, aged </a:t>
            </a:r>
            <a:r>
              <a:rPr lang="en-US" sz="2800" dirty="0" smtClean="0">
                <a:latin typeface="Comic Sans MS" panose="030F0702030302020204" pitchFamily="66" charset="0"/>
              </a:rPr>
              <a:t>110.  </a:t>
            </a:r>
          </a:p>
          <a:p>
            <a:r>
              <a:rPr lang="en-US" sz="2800" dirty="0" smtClean="0">
                <a:latin typeface="Comic Sans MS" panose="030F0702030302020204" pitchFamily="66" charset="0"/>
              </a:rPr>
              <a:t>The </a:t>
            </a:r>
            <a:r>
              <a:rPr lang="en-US" sz="2800" dirty="0">
                <a:latin typeface="Comic Sans MS" panose="030F0702030302020204" pitchFamily="66" charset="0"/>
              </a:rPr>
              <a:t>last veteran who served </a:t>
            </a:r>
            <a:r>
              <a:rPr lang="en-US" sz="2800" dirty="0" smtClean="0">
                <a:latin typeface="Comic Sans MS" panose="030F0702030302020204" pitchFamily="66" charset="0"/>
              </a:rPr>
              <a:t>in the trenches</a:t>
            </a:r>
            <a:r>
              <a:rPr lang="en-US" sz="2800" dirty="0">
                <a:latin typeface="Comic Sans MS" panose="030F0702030302020204" pitchFamily="66" charset="0"/>
              </a:rPr>
              <a:t> was </a:t>
            </a:r>
            <a:r>
              <a:rPr lang="en-US" sz="2800" dirty="0" smtClean="0">
                <a:latin typeface="Comic Sans MS" panose="030F0702030302020204" pitchFamily="66" charset="0"/>
              </a:rPr>
              <a:t>Harry Patch</a:t>
            </a:r>
            <a:r>
              <a:rPr lang="en-US" sz="2800" dirty="0">
                <a:latin typeface="Comic Sans MS" panose="030F0702030302020204" pitchFamily="66" charset="0"/>
              </a:rPr>
              <a:t> who died on 25 July 2009, aged 111. </a:t>
            </a:r>
            <a:endParaRPr lang="en-US" sz="2800" dirty="0" smtClean="0">
              <a:latin typeface="Comic Sans MS" panose="030F0702030302020204" pitchFamily="66" charset="0"/>
            </a:endParaRPr>
          </a:p>
          <a:p>
            <a:r>
              <a:rPr lang="en-US" sz="2800" dirty="0" smtClean="0">
                <a:latin typeface="Comic Sans MS" panose="030F0702030302020204" pitchFamily="66" charset="0"/>
              </a:rPr>
              <a:t>The </a:t>
            </a:r>
            <a:r>
              <a:rPr lang="en-US" sz="2800" dirty="0">
                <a:latin typeface="Comic Sans MS" panose="030F0702030302020204" pitchFamily="66" charset="0"/>
              </a:rPr>
              <a:t>last </a:t>
            </a:r>
            <a:r>
              <a:rPr lang="en-US" sz="2800" dirty="0" smtClean="0">
                <a:latin typeface="Comic Sans MS" panose="030F0702030302020204" pitchFamily="66" charset="0"/>
              </a:rPr>
              <a:t>Central Powers veteran</a:t>
            </a:r>
            <a:r>
              <a:rPr lang="en-US" sz="2800" dirty="0">
                <a:latin typeface="Comic Sans MS" panose="030F0702030302020204" pitchFamily="66" charset="0"/>
              </a:rPr>
              <a:t>, </a:t>
            </a:r>
            <a:r>
              <a:rPr lang="en-US" sz="2800" dirty="0" smtClean="0">
                <a:latin typeface="Comic Sans MS" panose="030F0702030302020204" pitchFamily="66" charset="0"/>
              </a:rPr>
              <a:t>Franz </a:t>
            </a:r>
            <a:r>
              <a:rPr lang="en-US" sz="2800" dirty="0" err="1" smtClean="0">
                <a:latin typeface="Comic Sans MS" panose="030F0702030302020204" pitchFamily="66" charset="0"/>
              </a:rPr>
              <a:t>Kunzler</a:t>
            </a:r>
            <a:r>
              <a:rPr lang="en-US" sz="2800" dirty="0">
                <a:latin typeface="Comic Sans MS" panose="030F0702030302020204" pitchFamily="66" charset="0"/>
              </a:rPr>
              <a:t> of </a:t>
            </a:r>
            <a:r>
              <a:rPr lang="en-US" sz="2800" dirty="0" smtClean="0">
                <a:latin typeface="Comic Sans MS" panose="030F0702030302020204" pitchFamily="66" charset="0"/>
              </a:rPr>
              <a:t>Austria Hungary, </a:t>
            </a:r>
            <a:r>
              <a:rPr lang="en-US" sz="2800" dirty="0">
                <a:latin typeface="Comic Sans MS" panose="030F0702030302020204" pitchFamily="66" charset="0"/>
              </a:rPr>
              <a:t>died on 27 May 2008 at the age of 107</a:t>
            </a:r>
            <a:r>
              <a:rPr lang="en-US" sz="2800" dirty="0" smtClean="0">
                <a:latin typeface="Comic Sans MS" panose="030F0702030302020204" pitchFamily="66" charset="0"/>
              </a:rPr>
              <a:t>.</a:t>
            </a:r>
          </a:p>
          <a:p>
            <a:r>
              <a:rPr lang="en-US" sz="2800" dirty="0" smtClean="0">
                <a:latin typeface="Comic Sans MS" panose="030F0702030302020204" pitchFamily="66" charset="0"/>
              </a:rPr>
              <a:t>The </a:t>
            </a:r>
            <a:r>
              <a:rPr lang="en-US" sz="2800" dirty="0">
                <a:latin typeface="Comic Sans MS" panose="030F0702030302020204" pitchFamily="66" charset="0"/>
              </a:rPr>
              <a:t>l</a:t>
            </a:r>
            <a:r>
              <a:rPr lang="en-US" sz="2800" dirty="0" smtClean="0">
                <a:latin typeface="Comic Sans MS" panose="030F0702030302020204" pitchFamily="66" charset="0"/>
              </a:rPr>
              <a:t>ast US veteran was Frank Buckles died 28 February 2011 age 110</a:t>
            </a:r>
            <a:endParaRPr lang="en-US" sz="2800" dirty="0">
              <a:latin typeface="Comic Sans MS" panose="030F0702030302020204" pitchFamily="66" charset="0"/>
            </a:endParaRPr>
          </a:p>
        </p:txBody>
      </p:sp>
    </p:spTree>
    <p:extLst>
      <p:ext uri="{BB962C8B-B14F-4D97-AF65-F5344CB8AC3E}">
        <p14:creationId xmlns:p14="http://schemas.microsoft.com/office/powerpoint/2010/main" val="37969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685800" y="228600"/>
            <a:ext cx="7848600" cy="6096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400" b="1" dirty="0">
                <a:solidFill>
                  <a:srgbClr val="996600"/>
                </a:solidFill>
                <a:latin typeface="Comic Sans MS" pitchFamily="66" charset="0"/>
              </a:rPr>
              <a:t>Turkish Genocide Against Armenians</a:t>
            </a:r>
          </a:p>
        </p:txBody>
      </p:sp>
      <p:pic>
        <p:nvPicPr>
          <p:cNvPr id="217091" name="Picture 3" descr="Armenian genocide-NY Times headlines"/>
          <p:cNvPicPr>
            <a:picLocks noGrp="1" noChangeAspect="1" noChangeArrowheads="1"/>
          </p:cNvPicPr>
          <p:nvPr>
            <p:ph sz="half" idx="1"/>
          </p:nvPr>
        </p:nvPicPr>
        <p:blipFill>
          <a:blip r:embed="rId2" cstate="print">
            <a:lum bright="6000" contrast="12000"/>
          </a:blip>
          <a:srcRect/>
          <a:stretch>
            <a:fillRect/>
          </a:stretch>
        </p:blipFill>
        <p:spPr>
          <a:xfrm>
            <a:off x="2644775" y="1066800"/>
            <a:ext cx="3832225" cy="4876800"/>
          </a:xfrm>
          <a:noFill/>
          <a:ln w="9525" cap="flat">
            <a:solidFill>
              <a:srgbClr val="664400"/>
            </a:solidFill>
            <a:headEnd w="med" len="med"/>
            <a:tailEnd w="med" len="med"/>
          </a:ln>
        </p:spPr>
      </p:pic>
      <p:sp>
        <p:nvSpPr>
          <p:cNvPr id="217097" name="Rectangle 9"/>
          <p:cNvSpPr>
            <a:spLocks noChangeArrowheads="1"/>
          </p:cNvSpPr>
          <p:nvPr/>
        </p:nvSpPr>
        <p:spPr bwMode="auto">
          <a:xfrm>
            <a:off x="609600" y="6049963"/>
            <a:ext cx="7391400" cy="519112"/>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r>
              <a:rPr lang="en-US" sz="2800" dirty="0">
                <a:solidFill>
                  <a:srgbClr val="333399"/>
                </a:solidFill>
                <a:effectLst>
                  <a:outerShdw blurRad="38100" dist="38100" dir="2700000" algn="tl">
                    <a:srgbClr val="000000"/>
                  </a:outerShdw>
                </a:effectLst>
                <a:latin typeface="Comic Sans MS" pitchFamily="66" charset="0"/>
              </a:rPr>
              <a:t>A Portent of Future </a:t>
            </a:r>
            <a:r>
              <a:rPr lang="en-US" sz="2800" dirty="0" smtClean="0">
                <a:solidFill>
                  <a:srgbClr val="333399"/>
                </a:solidFill>
                <a:effectLst>
                  <a:outerShdw blurRad="38100" dist="38100" dir="2700000" algn="tl">
                    <a:srgbClr val="000000"/>
                  </a:outerShdw>
                </a:effectLst>
                <a:latin typeface="Comic Sans MS" pitchFamily="66" charset="0"/>
              </a:rPr>
              <a:t>Horrors!</a:t>
            </a:r>
            <a:endParaRPr lang="en-US" sz="2800" dirty="0">
              <a:solidFill>
                <a:srgbClr val="333399"/>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685800"/>
            <a:ext cx="8991600" cy="5562600"/>
          </a:xfrm>
        </p:spPr>
        <p:txBody>
          <a:bodyPr/>
          <a:lstStyle/>
          <a:p>
            <a:r>
              <a:rPr lang="en-US" sz="2400" dirty="0">
                <a:solidFill>
                  <a:srgbClr val="3B3B3B"/>
                </a:solidFill>
                <a:effectLst>
                  <a:outerShdw blurRad="38100" dist="38100" dir="2700000" algn="tl">
                    <a:srgbClr val="000000">
                      <a:alpha val="43137"/>
                    </a:srgbClr>
                  </a:outerShdw>
                </a:effectLst>
                <a:latin typeface="Verdana"/>
              </a:rPr>
              <a:t>Germany, Austria and Italy are standing together in the middle of a pub when Serbia bumps into Austria and spills Austria’s pint.</a:t>
            </a:r>
          </a:p>
          <a:p>
            <a:r>
              <a:rPr lang="en-US" sz="2400" dirty="0">
                <a:solidFill>
                  <a:srgbClr val="3B3B3B"/>
                </a:solidFill>
                <a:effectLst>
                  <a:outerShdw blurRad="38100" dist="38100" dir="2700000" algn="tl">
                    <a:srgbClr val="000000">
                      <a:alpha val="43137"/>
                    </a:srgbClr>
                  </a:outerShdw>
                </a:effectLst>
                <a:latin typeface="Verdana"/>
              </a:rPr>
              <a:t>Austria demands Serbia buy it a whole new suit because of the new beer stains on its trouser leg.</a:t>
            </a:r>
          </a:p>
          <a:p>
            <a:r>
              <a:rPr lang="en-US" sz="2400" dirty="0">
                <a:solidFill>
                  <a:srgbClr val="3B3B3B"/>
                </a:solidFill>
                <a:effectLst>
                  <a:outerShdw blurRad="38100" dist="38100" dir="2700000" algn="tl">
                    <a:srgbClr val="000000">
                      <a:alpha val="43137"/>
                    </a:srgbClr>
                  </a:outerShdw>
                </a:effectLst>
                <a:latin typeface="Verdana"/>
              </a:rPr>
              <a:t>Germany expresses its support for Austria’s point of view.</a:t>
            </a:r>
          </a:p>
          <a:p>
            <a:r>
              <a:rPr lang="en-US" sz="2400" dirty="0">
                <a:solidFill>
                  <a:srgbClr val="3B3B3B"/>
                </a:solidFill>
                <a:effectLst>
                  <a:outerShdw blurRad="38100" dist="38100" dir="2700000" algn="tl">
                    <a:srgbClr val="000000">
                      <a:alpha val="43137"/>
                    </a:srgbClr>
                  </a:outerShdw>
                </a:effectLst>
                <a:latin typeface="Verdana"/>
              </a:rPr>
              <a:t>Britain recommends that everyone calm down a bit.</a:t>
            </a:r>
          </a:p>
          <a:p>
            <a:r>
              <a:rPr lang="en-US" sz="2400" dirty="0">
                <a:solidFill>
                  <a:srgbClr val="3B3B3B"/>
                </a:solidFill>
                <a:effectLst>
                  <a:outerShdw blurRad="38100" dist="38100" dir="2700000" algn="tl">
                    <a:srgbClr val="000000">
                      <a:alpha val="43137"/>
                    </a:srgbClr>
                  </a:outerShdw>
                </a:effectLst>
                <a:latin typeface="Verdana"/>
              </a:rPr>
              <a:t>Serbia points out that it can’t afford a whole suit, but offers to pay for the cleaning of Austria’s trousers.</a:t>
            </a:r>
          </a:p>
          <a:p>
            <a:r>
              <a:rPr lang="en-US" sz="2400" dirty="0">
                <a:solidFill>
                  <a:srgbClr val="3B3B3B"/>
                </a:solidFill>
                <a:effectLst>
                  <a:outerShdw blurRad="38100" dist="38100" dir="2700000" algn="tl">
                    <a:srgbClr val="000000">
                      <a:alpha val="43137"/>
                    </a:srgbClr>
                  </a:outerShdw>
                </a:effectLst>
                <a:latin typeface="Verdana"/>
              </a:rPr>
              <a:t>Russia and Serbia look at Austria.</a:t>
            </a:r>
          </a:p>
          <a:p>
            <a:r>
              <a:rPr lang="en-US" sz="2400" dirty="0">
                <a:solidFill>
                  <a:srgbClr val="3B3B3B"/>
                </a:solidFill>
                <a:effectLst>
                  <a:outerShdw blurRad="38100" dist="38100" dir="2700000" algn="tl">
                    <a:srgbClr val="000000">
                      <a:alpha val="43137"/>
                    </a:srgbClr>
                  </a:outerShdw>
                </a:effectLst>
                <a:latin typeface="Verdana"/>
              </a:rPr>
              <a:t>Austria asks Serbia who it’s looking at.</a:t>
            </a:r>
          </a:p>
          <a:p>
            <a:r>
              <a:rPr lang="en-US" sz="2400" dirty="0">
                <a:solidFill>
                  <a:srgbClr val="3B3B3B"/>
                </a:solidFill>
                <a:effectLst>
                  <a:outerShdw blurRad="38100" dist="38100" dir="2700000" algn="tl">
                    <a:srgbClr val="000000">
                      <a:alpha val="43137"/>
                    </a:srgbClr>
                  </a:outerShdw>
                </a:effectLst>
                <a:latin typeface="Verdana"/>
              </a:rPr>
              <a:t>Russia suggests that Austria should leave its little brother alone.</a:t>
            </a:r>
          </a:p>
          <a:p>
            <a:pPr marL="0" indent="0">
              <a:buNone/>
            </a:pPr>
            <a:endParaRPr lang="en-US" sz="2400" dirty="0">
              <a:effectLst>
                <a:outerShdw blurRad="38100" dist="38100" dir="2700000" algn="tl">
                  <a:srgbClr val="000000">
                    <a:alpha val="43137"/>
                  </a:srgbClr>
                </a:outerShdw>
              </a:effectLst>
            </a:endParaRPr>
          </a:p>
        </p:txBody>
      </p:sp>
      <p:sp>
        <p:nvSpPr>
          <p:cNvPr id="3" name="TextBox 2"/>
          <p:cNvSpPr txBox="1"/>
          <p:nvPr/>
        </p:nvSpPr>
        <p:spPr>
          <a:xfrm>
            <a:off x="0" y="76200"/>
            <a:ext cx="9144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IF WW I WAS A BAR FIGHT…</a:t>
            </a:r>
            <a:endPar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268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228600"/>
            <a:ext cx="8839200" cy="5562600"/>
          </a:xfrm>
        </p:spPr>
        <p:txBody>
          <a:bodyPr/>
          <a:lstStyle/>
          <a:p>
            <a:r>
              <a:rPr lang="en-US" sz="2400" dirty="0">
                <a:solidFill>
                  <a:srgbClr val="3B3B3B"/>
                </a:solidFill>
                <a:effectLst>
                  <a:outerShdw blurRad="38100" dist="38100" dir="2700000" algn="tl">
                    <a:srgbClr val="000000">
                      <a:alpha val="43137"/>
                    </a:srgbClr>
                  </a:outerShdw>
                </a:effectLst>
                <a:latin typeface="Verdana"/>
              </a:rPr>
              <a:t>Austria inquires as to whose army will assist Russia in doing so.</a:t>
            </a:r>
          </a:p>
          <a:p>
            <a:r>
              <a:rPr lang="en-US" sz="2400" dirty="0">
                <a:solidFill>
                  <a:srgbClr val="3B3B3B"/>
                </a:solidFill>
                <a:effectLst>
                  <a:outerShdw blurRad="38100" dist="38100" dir="2700000" algn="tl">
                    <a:srgbClr val="000000">
                      <a:alpha val="43137"/>
                    </a:srgbClr>
                  </a:outerShdw>
                </a:effectLst>
                <a:latin typeface="Verdana"/>
              </a:rPr>
              <a:t>Germany appeals to Britain that France has been looking at it, and that its sufficiently out of order that Britain not intervene.</a:t>
            </a:r>
          </a:p>
          <a:p>
            <a:r>
              <a:rPr lang="en-US" sz="2400" dirty="0">
                <a:solidFill>
                  <a:srgbClr val="3B3B3B"/>
                </a:solidFill>
                <a:effectLst>
                  <a:outerShdw blurRad="38100" dist="38100" dir="2700000" algn="tl">
                    <a:srgbClr val="000000">
                      <a:alpha val="43137"/>
                    </a:srgbClr>
                  </a:outerShdw>
                </a:effectLst>
                <a:latin typeface="Verdana"/>
              </a:rPr>
              <a:t>Britain replies that France can look at who it wants to, that Britain is looking at Germany too, and what is Germany going to do about it?</a:t>
            </a:r>
          </a:p>
          <a:p>
            <a:r>
              <a:rPr lang="en-US" sz="2400" dirty="0">
                <a:solidFill>
                  <a:srgbClr val="3B3B3B"/>
                </a:solidFill>
                <a:effectLst>
                  <a:outerShdw blurRad="38100" dist="38100" dir="2700000" algn="tl">
                    <a:srgbClr val="000000">
                      <a:alpha val="43137"/>
                    </a:srgbClr>
                  </a:outerShdw>
                </a:effectLst>
                <a:latin typeface="Verdana"/>
              </a:rPr>
              <a:t>Germany tells Russia to stop looking at Austria, or Germany will render Russia incapable of such action anymore.</a:t>
            </a:r>
          </a:p>
          <a:p>
            <a:r>
              <a:rPr lang="en-US" sz="2400" dirty="0">
                <a:solidFill>
                  <a:srgbClr val="3B3B3B"/>
                </a:solidFill>
                <a:effectLst>
                  <a:outerShdw blurRad="38100" dist="38100" dir="2700000" algn="tl">
                    <a:srgbClr val="000000">
                      <a:alpha val="43137"/>
                    </a:srgbClr>
                  </a:outerShdw>
                </a:effectLst>
                <a:latin typeface="Verdana"/>
              </a:rPr>
              <a:t>Britain and France ask Germany whether it’s looking at Belgium.</a:t>
            </a:r>
          </a:p>
          <a:p>
            <a:r>
              <a:rPr lang="en-US" sz="2400" dirty="0">
                <a:solidFill>
                  <a:srgbClr val="3B3B3B"/>
                </a:solidFill>
                <a:effectLst>
                  <a:outerShdw blurRad="38100" dist="38100" dir="2700000" algn="tl">
                    <a:srgbClr val="000000">
                      <a:alpha val="43137"/>
                    </a:srgbClr>
                  </a:outerShdw>
                </a:effectLst>
                <a:latin typeface="Verdana"/>
              </a:rPr>
              <a:t>Turkey and Germany go off into a corner and whisper. When they come back, Turkey makes a show of not looking at anyone</a:t>
            </a:r>
            <a:r>
              <a:rPr lang="en-US" sz="2400" dirty="0" smtClean="0">
                <a:solidFill>
                  <a:srgbClr val="3B3B3B"/>
                </a:solidFill>
                <a:effectLst>
                  <a:outerShdw blurRad="38100" dist="38100" dir="2700000" algn="tl">
                    <a:srgbClr val="000000">
                      <a:alpha val="43137"/>
                    </a:srgbClr>
                  </a:outerShdw>
                </a:effectLst>
                <a:latin typeface="Verdana"/>
              </a:rPr>
              <a:t>.</a:t>
            </a:r>
            <a:endParaRPr lang="en-US" sz="2400" dirty="0">
              <a:solidFill>
                <a:srgbClr val="3B3B3B"/>
              </a:solidFill>
              <a:effectLst>
                <a:outerShdw blurRad="38100" dist="38100" dir="2700000" algn="tl">
                  <a:srgbClr val="000000">
                    <a:alpha val="43137"/>
                  </a:srgbClr>
                </a:outerShdw>
              </a:effectLst>
              <a:latin typeface="Verdana"/>
            </a:endParaRPr>
          </a:p>
        </p:txBody>
      </p:sp>
    </p:spTree>
    <p:extLst>
      <p:ext uri="{BB962C8B-B14F-4D97-AF65-F5344CB8AC3E}">
        <p14:creationId xmlns:p14="http://schemas.microsoft.com/office/powerpoint/2010/main" val="9872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228600"/>
            <a:ext cx="8991600" cy="6324600"/>
          </a:xfrm>
        </p:spPr>
        <p:txBody>
          <a:bodyPr/>
          <a:lstStyle/>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Germany rolls up its sleeves, looks at France, and punches Belgium.</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France and Britain punch Germany. Austria punches Russia. Germany punches Britain and France with one hand and Russia with the other.</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Russia throws a punch at Germany, but misses and nearly falls over. Japan calls over from the other side of the room that it’s on Britain’s side, but stays there. Italy surprises everyone by punching Austria.</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Australia punches Turkey, and gets punched back. There are no hard feelings because Britain made Australia do it.</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France gets thrown through a plate glass window, but gets back up and carries on fighting. Russia gets thrown through another one, gets knocked out, suffers brain damage, and wakes up with a complete personality change.</a:t>
            </a:r>
          </a:p>
          <a:p>
            <a:pPr lvl="0">
              <a:buClr>
                <a:srgbClr val="996600"/>
              </a:buClr>
            </a:pPr>
            <a:endParaRPr lang="en-US" sz="2400" dirty="0">
              <a:solidFill>
                <a:srgbClr val="000000"/>
              </a:solidFill>
            </a:endParaRPr>
          </a:p>
          <a:p>
            <a:endParaRPr lang="en-US" dirty="0"/>
          </a:p>
        </p:txBody>
      </p:sp>
    </p:spTree>
    <p:extLst>
      <p:ext uri="{BB962C8B-B14F-4D97-AF65-F5344CB8AC3E}">
        <p14:creationId xmlns:p14="http://schemas.microsoft.com/office/powerpoint/2010/main" val="333068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533400"/>
            <a:ext cx="8839200" cy="5562600"/>
          </a:xfrm>
        </p:spPr>
        <p:txBody>
          <a:bodyPr/>
          <a:lstStyle/>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Italy throws a punch at Austria and misses, but Austria falls over anyway. Italy raises both fists in the air and runs round the room chanting.</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America waits till Germany is about to fall over from sustained punching from Britain and France, then walks over and smashes it with a barstool, then pretends it won the fight all by itself.</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By now all the chairs are broken and the big mirror over the bar is shattered. Britain, France and America agree that Germany threw the first punch, so the whole thing is Germany’s fault . While Germany is still unconscious, they go through its pockets, steal its wallet, and buy drinks for all their friends.</a:t>
            </a:r>
          </a:p>
          <a:p>
            <a:endParaRPr lang="en-US" dirty="0"/>
          </a:p>
        </p:txBody>
      </p:sp>
    </p:spTree>
    <p:extLst>
      <p:ext uri="{BB962C8B-B14F-4D97-AF65-F5344CB8AC3E}">
        <p14:creationId xmlns:p14="http://schemas.microsoft.com/office/powerpoint/2010/main" val="4186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80" name="Picture 8" descr="German poster on Europe's alliances"/>
          <p:cNvPicPr preferRelativeResize="0">
            <a:picLocks noChangeArrowheads="1"/>
          </p:cNvPicPr>
          <p:nvPr/>
        </p:nvPicPr>
        <p:blipFill>
          <a:blip r:embed="rId2" cstate="print"/>
          <a:srcRect/>
          <a:stretch>
            <a:fillRect/>
          </a:stretch>
        </p:blipFill>
        <p:spPr bwMode="auto">
          <a:xfrm>
            <a:off x="1949450" y="2806700"/>
            <a:ext cx="2786063" cy="1063625"/>
          </a:xfrm>
          <a:prstGeom prst="rect">
            <a:avLst/>
          </a:prstGeom>
          <a:noFill/>
        </p:spPr>
      </p:pic>
      <p:pic>
        <p:nvPicPr>
          <p:cNvPr id="79881" name="Picture 9" descr="German poster on Europe's alliances"/>
          <p:cNvPicPr preferRelativeResize="0">
            <a:picLocks noChangeArrowheads="1"/>
          </p:cNvPicPr>
          <p:nvPr/>
        </p:nvPicPr>
        <p:blipFill>
          <a:blip r:embed="rId2" cstate="print"/>
          <a:srcRect/>
          <a:stretch>
            <a:fillRect/>
          </a:stretch>
        </p:blipFill>
        <p:spPr bwMode="auto">
          <a:xfrm>
            <a:off x="1797050" y="2554288"/>
            <a:ext cx="3482975" cy="1773237"/>
          </a:xfrm>
          <a:prstGeom prst="rect">
            <a:avLst/>
          </a:prstGeom>
          <a:noFill/>
        </p:spPr>
      </p:pic>
      <p:pic>
        <p:nvPicPr>
          <p:cNvPr id="79882" name="Picture 10" descr="German poster on Europe's alliances"/>
          <p:cNvPicPr preferRelativeResize="0">
            <a:picLocks noChangeArrowheads="1"/>
          </p:cNvPicPr>
          <p:nvPr/>
        </p:nvPicPr>
        <p:blipFill>
          <a:blip r:embed="rId2" cstate="print"/>
          <a:srcRect/>
          <a:stretch>
            <a:fillRect/>
          </a:stretch>
        </p:blipFill>
        <p:spPr bwMode="auto">
          <a:xfrm>
            <a:off x="1644650" y="2301875"/>
            <a:ext cx="4178300" cy="2481263"/>
          </a:xfrm>
          <a:prstGeom prst="rect">
            <a:avLst/>
          </a:prstGeom>
          <a:noFill/>
        </p:spPr>
      </p:pic>
      <p:pic>
        <p:nvPicPr>
          <p:cNvPr id="79883" name="Picture 11" descr="German poster on Europe's alliances"/>
          <p:cNvPicPr preferRelativeResize="0">
            <a:picLocks noChangeArrowheads="1"/>
          </p:cNvPicPr>
          <p:nvPr/>
        </p:nvPicPr>
        <p:blipFill>
          <a:blip r:embed="rId2" cstate="print"/>
          <a:srcRect/>
          <a:stretch>
            <a:fillRect/>
          </a:stretch>
        </p:blipFill>
        <p:spPr bwMode="auto">
          <a:xfrm>
            <a:off x="1492250" y="2051050"/>
            <a:ext cx="4875213" cy="3189288"/>
          </a:xfrm>
          <a:prstGeom prst="rect">
            <a:avLst/>
          </a:prstGeom>
          <a:noFill/>
        </p:spPr>
      </p:pic>
      <p:pic>
        <p:nvPicPr>
          <p:cNvPr id="79884" name="Picture 12" descr="German poster on Europe's alliances"/>
          <p:cNvPicPr preferRelativeResize="0">
            <a:picLocks noChangeArrowheads="1"/>
          </p:cNvPicPr>
          <p:nvPr/>
        </p:nvPicPr>
        <p:blipFill>
          <a:blip r:embed="rId2" cstate="print"/>
          <a:srcRect/>
          <a:stretch>
            <a:fillRect/>
          </a:stretch>
        </p:blipFill>
        <p:spPr bwMode="auto">
          <a:xfrm>
            <a:off x="1339850" y="1797050"/>
            <a:ext cx="5572125" cy="3900488"/>
          </a:xfrm>
          <a:prstGeom prst="rect">
            <a:avLst/>
          </a:prstGeom>
          <a:noFill/>
        </p:spPr>
      </p:pic>
      <p:pic>
        <p:nvPicPr>
          <p:cNvPr id="79885" name="Picture 13" descr="German poster on Europe's alliances"/>
          <p:cNvPicPr preferRelativeResize="0">
            <a:picLocks noChangeArrowheads="1"/>
          </p:cNvPicPr>
          <p:nvPr/>
        </p:nvPicPr>
        <p:blipFill>
          <a:blip r:embed="rId2" cstate="print"/>
          <a:srcRect/>
          <a:stretch>
            <a:fillRect/>
          </a:stretch>
        </p:blipFill>
        <p:spPr bwMode="auto">
          <a:xfrm>
            <a:off x="1187450" y="1546225"/>
            <a:ext cx="6267450" cy="4608513"/>
          </a:xfrm>
          <a:prstGeom prst="rect">
            <a:avLst/>
          </a:prstGeom>
          <a:noFill/>
        </p:spPr>
      </p:pic>
      <p:pic>
        <p:nvPicPr>
          <p:cNvPr id="79886" name="Picture 14" descr="German poster on Europe's alliances"/>
          <p:cNvPicPr preferRelativeResize="0">
            <a:picLocks noChangeArrowheads="1"/>
          </p:cNvPicPr>
          <p:nvPr/>
        </p:nvPicPr>
        <p:blipFill>
          <a:blip r:embed="rId2" cstate="print"/>
          <a:srcRect/>
          <a:stretch>
            <a:fillRect/>
          </a:stretch>
        </p:blipFill>
        <p:spPr bwMode="auto">
          <a:xfrm>
            <a:off x="838200" y="990600"/>
            <a:ext cx="7239000" cy="5622925"/>
          </a:xfrm>
          <a:prstGeom prst="rect">
            <a:avLst/>
          </a:prstGeom>
          <a:noFill/>
        </p:spPr>
      </p:pic>
      <p:sp>
        <p:nvSpPr>
          <p:cNvPr id="79887" name="AutoShape 15">
            <a:hlinkClick r:id="rId3" action="ppaction://hlinksldjump" highlightClick="1"/>
          </p:cNvPr>
          <p:cNvSpPr>
            <a:spLocks noChangeArrowheads="1"/>
          </p:cNvSpPr>
          <p:nvPr/>
        </p:nvSpPr>
        <p:spPr bwMode="auto">
          <a:xfrm>
            <a:off x="735013" y="-76200"/>
            <a:ext cx="1474787" cy="1966913"/>
          </a:xfrm>
          <a:prstGeom prst="actionButtonBlank">
            <a:avLst/>
          </a:prstGeom>
          <a:noFill/>
          <a:ln w="9525">
            <a:noFill/>
            <a:miter lim="800000"/>
            <a:headEnd/>
            <a:tailEnd/>
          </a:ln>
          <a:effectLst/>
        </p:spPr>
        <p:txBody>
          <a:bodyPr wrap="none" anchor="ctr"/>
          <a:lstStyle/>
          <a:p>
            <a:endParaRPr lang="en-US"/>
          </a:p>
        </p:txBody>
      </p:sp>
      <p:sp>
        <p:nvSpPr>
          <p:cNvPr id="79888" name="AutoShape 16">
            <a:hlinkClick r:id="rId4" action="ppaction://hlinksldjump" highlightClick="1"/>
          </p:cNvPr>
          <p:cNvSpPr>
            <a:spLocks noChangeArrowheads="1"/>
          </p:cNvSpPr>
          <p:nvPr/>
        </p:nvSpPr>
        <p:spPr bwMode="auto">
          <a:xfrm>
            <a:off x="5392738" y="561975"/>
            <a:ext cx="1984375" cy="2776538"/>
          </a:xfrm>
          <a:prstGeom prst="actionButtonBlank">
            <a:avLst/>
          </a:prstGeom>
          <a:noFill/>
          <a:ln w="9525">
            <a:noFill/>
            <a:miter lim="800000"/>
            <a:headEnd/>
            <a:tailEnd/>
          </a:ln>
          <a:effectLst/>
        </p:spPr>
        <p:txBody>
          <a:bodyPr wrap="none" anchor="ctr"/>
          <a:lstStyle/>
          <a:p>
            <a:endParaRPr lang="en-US"/>
          </a:p>
        </p:txBody>
      </p:sp>
      <p:sp>
        <p:nvSpPr>
          <p:cNvPr id="79889" name="AutoShape 17">
            <a:hlinkClick r:id="rId5" action="ppaction://hlinksldjump" highlightClick="1"/>
          </p:cNvPr>
          <p:cNvSpPr>
            <a:spLocks noChangeArrowheads="1"/>
          </p:cNvSpPr>
          <p:nvPr/>
        </p:nvSpPr>
        <p:spPr bwMode="auto">
          <a:xfrm>
            <a:off x="228600" y="2725738"/>
            <a:ext cx="1289050" cy="1831975"/>
          </a:xfrm>
          <a:prstGeom prst="actionButtonBlank">
            <a:avLst/>
          </a:prstGeom>
          <a:noFill/>
          <a:ln w="9525">
            <a:noFill/>
            <a:miter lim="800000"/>
            <a:headEnd/>
            <a:tailEnd/>
          </a:ln>
          <a:effectLst/>
        </p:spPr>
        <p:txBody>
          <a:bodyPr wrap="none" anchor="ctr"/>
          <a:lstStyle/>
          <a:p>
            <a:endParaRPr lang="en-US"/>
          </a:p>
        </p:txBody>
      </p:sp>
      <p:sp>
        <p:nvSpPr>
          <p:cNvPr id="79890" name="AutoShape 18">
            <a:hlinkClick r:id="rId6" action="ppaction://hlinksldjump" highlightClick="1"/>
          </p:cNvPr>
          <p:cNvSpPr>
            <a:spLocks noChangeArrowheads="1"/>
          </p:cNvSpPr>
          <p:nvPr/>
        </p:nvSpPr>
        <p:spPr bwMode="auto">
          <a:xfrm>
            <a:off x="5913438" y="5195888"/>
            <a:ext cx="1393825" cy="1417637"/>
          </a:xfrm>
          <a:prstGeom prst="actionButtonBlank">
            <a:avLst/>
          </a:prstGeom>
          <a:noFill/>
          <a:ln w="9525">
            <a:noFill/>
            <a:miter lim="800000"/>
            <a:headEnd/>
            <a:tailEnd/>
          </a:ln>
          <a:effectLst/>
        </p:spPr>
        <p:txBody>
          <a:bodyPr wrap="none" anchor="ctr"/>
          <a:lstStyle/>
          <a:p>
            <a:endParaRPr lang="en-US"/>
          </a:p>
        </p:txBody>
      </p:sp>
      <p:sp>
        <p:nvSpPr>
          <p:cNvPr id="79891" name="AutoShape 19">
            <a:hlinkClick r:id="rId7" action="ppaction://hlinksldjump" highlightClick="1"/>
          </p:cNvPr>
          <p:cNvSpPr>
            <a:spLocks noChangeArrowheads="1"/>
          </p:cNvSpPr>
          <p:nvPr/>
        </p:nvSpPr>
        <p:spPr bwMode="auto">
          <a:xfrm>
            <a:off x="2230438" y="4140200"/>
            <a:ext cx="987425" cy="2246313"/>
          </a:xfrm>
          <a:prstGeom prst="actionButtonBlank">
            <a:avLst/>
          </a:prstGeom>
          <a:noFill/>
          <a:ln w="9525">
            <a:noFill/>
            <a:miter lim="800000"/>
            <a:headEnd/>
            <a:tailEnd/>
          </a:ln>
          <a:effectLst/>
        </p:spPr>
        <p:txBody>
          <a:bodyPr wrap="none" anchor="ctr"/>
          <a:lstStyle/>
          <a:p>
            <a:endParaRPr lang="en-US"/>
          </a:p>
        </p:txBody>
      </p:sp>
      <p:sp>
        <p:nvSpPr>
          <p:cNvPr id="79892" name="AutoShape 20">
            <a:hlinkClick r:id="rId5" action="ppaction://hlinksldjump" highlightClick="1"/>
          </p:cNvPr>
          <p:cNvSpPr>
            <a:spLocks noChangeArrowheads="1"/>
          </p:cNvSpPr>
          <p:nvPr/>
        </p:nvSpPr>
        <p:spPr bwMode="auto">
          <a:xfrm>
            <a:off x="3779838" y="3660775"/>
            <a:ext cx="1219200" cy="592138"/>
          </a:xfrm>
          <a:prstGeom prst="actionButtonBlank">
            <a:avLst/>
          </a:prstGeom>
          <a:noFill/>
          <a:ln w="9525">
            <a:noFill/>
            <a:miter lim="800000"/>
            <a:headEnd/>
            <a:tailEnd/>
          </a:ln>
          <a:effectLst/>
        </p:spPr>
        <p:txBody>
          <a:bodyPr wrap="none" anchor="ctr"/>
          <a:lstStyle/>
          <a:p>
            <a:endParaRPr lang="en-US"/>
          </a:p>
        </p:txBody>
      </p:sp>
      <p:sp>
        <p:nvSpPr>
          <p:cNvPr id="79893" name="AutoShape 21">
            <a:hlinkClick r:id="rId5" action="ppaction://hlinksldjump" highlightClick="1"/>
          </p:cNvPr>
          <p:cNvSpPr>
            <a:spLocks noChangeArrowheads="1"/>
          </p:cNvSpPr>
          <p:nvPr/>
        </p:nvSpPr>
        <p:spPr bwMode="auto">
          <a:xfrm>
            <a:off x="3271838" y="2628900"/>
            <a:ext cx="928687" cy="709613"/>
          </a:xfrm>
          <a:prstGeom prst="actionButtonBlank">
            <a:avLst/>
          </a:prstGeom>
          <a:noFill/>
          <a:ln w="9525">
            <a:noFill/>
            <a:miter lim="800000"/>
            <a:headEnd/>
            <a:tailEnd/>
          </a:ln>
          <a:effectLst/>
        </p:spPr>
        <p:txBody>
          <a:bodyPr wrap="none" anchor="ctr"/>
          <a:lstStyle/>
          <a:p>
            <a:endParaRPr lang="en-US"/>
          </a:p>
        </p:txBody>
      </p:sp>
      <p:sp>
        <p:nvSpPr>
          <p:cNvPr id="79894" name="AutoShape 22">
            <a:hlinkClick r:id="rId5" action="ppaction://hlinksldjump" highlightClick="1"/>
          </p:cNvPr>
          <p:cNvSpPr>
            <a:spLocks noChangeArrowheads="1"/>
          </p:cNvSpPr>
          <p:nvPr/>
        </p:nvSpPr>
        <p:spPr bwMode="auto">
          <a:xfrm>
            <a:off x="2357438" y="3000375"/>
            <a:ext cx="406400" cy="414338"/>
          </a:xfrm>
          <a:prstGeom prst="actionButtonBlank">
            <a:avLst/>
          </a:prstGeom>
          <a:noFill/>
          <a:ln w="9525">
            <a:noFill/>
            <a:miter lim="800000"/>
            <a:headEnd/>
            <a:tailEnd/>
          </a:ln>
          <a:effectLst/>
        </p:spPr>
        <p:txBody>
          <a:bodyPr wrap="none" anchor="ctr"/>
          <a:lstStyle/>
          <a:p>
            <a:endParaRPr lang="en-US"/>
          </a:p>
        </p:txBody>
      </p:sp>
      <p:sp>
        <p:nvSpPr>
          <p:cNvPr id="79895" name="AutoShape 23">
            <a:hlinkClick r:id="rId8" action="ppaction://hlinksldjump" highlightClick="1"/>
          </p:cNvPr>
          <p:cNvSpPr>
            <a:spLocks noChangeArrowheads="1"/>
          </p:cNvSpPr>
          <p:nvPr/>
        </p:nvSpPr>
        <p:spPr bwMode="auto">
          <a:xfrm>
            <a:off x="4160838" y="4603750"/>
            <a:ext cx="522287" cy="944563"/>
          </a:xfrm>
          <a:prstGeom prst="actionButtonBlank">
            <a:avLst/>
          </a:prstGeom>
          <a:noFill/>
          <a:ln w="9525">
            <a:noFill/>
            <a:miter lim="800000"/>
            <a:headEnd/>
            <a:tailEnd/>
          </a:ln>
          <a:effectLst/>
        </p:spPr>
        <p:txBody>
          <a:bodyPr wrap="none" anchor="ctr"/>
          <a:lstStyle/>
          <a:p>
            <a:endParaRPr lang="en-US"/>
          </a:p>
        </p:txBody>
      </p:sp>
      <p:sp>
        <p:nvSpPr>
          <p:cNvPr id="79896" name="AutoShape 24">
            <a:hlinkClick r:id="rId3" action="ppaction://hlinksldjump" highlightClick="1"/>
          </p:cNvPr>
          <p:cNvSpPr>
            <a:spLocks noChangeArrowheads="1"/>
          </p:cNvSpPr>
          <p:nvPr/>
        </p:nvSpPr>
        <p:spPr bwMode="auto">
          <a:xfrm>
            <a:off x="2332038" y="1385888"/>
            <a:ext cx="1568450" cy="885825"/>
          </a:xfrm>
          <a:prstGeom prst="actionButtonBlank">
            <a:avLst/>
          </a:prstGeom>
          <a:noFill/>
          <a:ln w="9525">
            <a:noFill/>
            <a:miter lim="800000"/>
            <a:headEnd/>
            <a:tailEnd/>
          </a:ln>
          <a:effectLst/>
        </p:spPr>
        <p:txBody>
          <a:bodyPr wrap="none" anchor="ctr"/>
          <a:lstStyle/>
          <a:p>
            <a:endParaRPr lang="en-US"/>
          </a:p>
        </p:txBody>
      </p:sp>
      <p:sp>
        <p:nvSpPr>
          <p:cNvPr id="79897" name="AutoShape 25">
            <a:hlinkClick r:id="rId3" action="ppaction://hlinksldjump" highlightClick="1"/>
          </p:cNvPr>
          <p:cNvSpPr>
            <a:spLocks noChangeArrowheads="1"/>
          </p:cNvSpPr>
          <p:nvPr/>
        </p:nvSpPr>
        <p:spPr bwMode="auto">
          <a:xfrm>
            <a:off x="1849438" y="2449513"/>
            <a:ext cx="987425" cy="355600"/>
          </a:xfrm>
          <a:prstGeom prst="actionButtonBlank">
            <a:avLst/>
          </a:prstGeom>
          <a:noFill/>
          <a:ln w="9525">
            <a:noFill/>
            <a:miter lim="800000"/>
            <a:headEnd/>
            <a:tailEnd/>
          </a:ln>
          <a:effectLst/>
        </p:spPr>
        <p:txBody>
          <a:bodyPr wrap="none" anchor="ctr"/>
          <a:lstStyle/>
          <a:p>
            <a:endParaRPr lang="en-US"/>
          </a:p>
        </p:txBody>
      </p:sp>
      <p:sp>
        <p:nvSpPr>
          <p:cNvPr id="79898" name="AutoShape 26">
            <a:hlinkClick r:id="rId7" action="ppaction://hlinksldjump" highlightClick="1"/>
          </p:cNvPr>
          <p:cNvSpPr>
            <a:spLocks noChangeArrowheads="1"/>
          </p:cNvSpPr>
          <p:nvPr/>
        </p:nvSpPr>
        <p:spPr bwMode="auto">
          <a:xfrm>
            <a:off x="1519238" y="3619500"/>
            <a:ext cx="231775" cy="709613"/>
          </a:xfrm>
          <a:prstGeom prst="actionButtonBlank">
            <a:avLst/>
          </a:prstGeom>
          <a:noFill/>
          <a:ln w="9525">
            <a:noFill/>
            <a:miter lim="800000"/>
            <a:headEnd/>
            <a:tailEnd/>
          </a:ln>
          <a:effectLst/>
        </p:spPr>
        <p:txBody>
          <a:bodyPr wrap="none" anchor="ctr"/>
          <a:lstStyle/>
          <a:p>
            <a:endParaRPr lang="en-US"/>
          </a:p>
        </p:txBody>
      </p:sp>
      <p:sp>
        <p:nvSpPr>
          <p:cNvPr id="79899" name="AutoShape 27">
            <a:hlinkClick r:id="rId7" action="ppaction://hlinksldjump" highlightClick="1"/>
          </p:cNvPr>
          <p:cNvSpPr>
            <a:spLocks noChangeArrowheads="1"/>
          </p:cNvSpPr>
          <p:nvPr/>
        </p:nvSpPr>
        <p:spPr bwMode="auto">
          <a:xfrm>
            <a:off x="3348038" y="5213350"/>
            <a:ext cx="406400" cy="944563"/>
          </a:xfrm>
          <a:prstGeom prst="actionButtonBlank">
            <a:avLst/>
          </a:prstGeom>
          <a:noFill/>
          <a:ln w="9525">
            <a:noFill/>
            <a:miter lim="800000"/>
            <a:headEnd/>
            <a:tailEnd/>
          </a:ln>
          <a:effectLst/>
        </p:spPr>
        <p:txBody>
          <a:bodyPr wrap="none" anchor="ctr"/>
          <a:lstStyle/>
          <a:p>
            <a:endParaRPr lang="en-US"/>
          </a:p>
        </p:txBody>
      </p:sp>
      <p:sp>
        <p:nvSpPr>
          <p:cNvPr id="79900" name="AutoShape 28">
            <a:hlinkClick r:id="rId4" action="ppaction://hlinksldjump" highlightClick="1"/>
          </p:cNvPr>
          <p:cNvSpPr>
            <a:spLocks noChangeArrowheads="1"/>
          </p:cNvSpPr>
          <p:nvPr/>
        </p:nvSpPr>
        <p:spPr bwMode="auto">
          <a:xfrm>
            <a:off x="4008438" y="498475"/>
            <a:ext cx="522287" cy="1773238"/>
          </a:xfrm>
          <a:prstGeom prst="actionButtonBlank">
            <a:avLst/>
          </a:prstGeom>
          <a:noFill/>
          <a:ln w="9525">
            <a:noFill/>
            <a:miter lim="800000"/>
            <a:headEnd/>
            <a:tailEnd/>
          </a:ln>
          <a:effectLst/>
        </p:spPr>
        <p:txBody>
          <a:bodyPr wrap="none" anchor="ctr"/>
          <a:lstStyle/>
          <a:p>
            <a:endParaRPr lang="en-US"/>
          </a:p>
        </p:txBody>
      </p:sp>
      <p:sp>
        <p:nvSpPr>
          <p:cNvPr id="79901" name="Text Box 29"/>
          <p:cNvSpPr txBox="1">
            <a:spLocks noChangeArrowheads="1"/>
          </p:cNvSpPr>
          <p:nvPr/>
        </p:nvSpPr>
        <p:spPr bwMode="auto">
          <a:xfrm>
            <a:off x="6858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smtClean="0">
                <a:solidFill>
                  <a:srgbClr val="996600"/>
                </a:solidFill>
                <a:latin typeface="Comic Sans MS" pitchFamily="66" charset="0"/>
              </a:rPr>
              <a:t>Aggressive </a:t>
            </a:r>
            <a:r>
              <a:rPr lang="en-US" sz="4000" b="1" dirty="0">
                <a:solidFill>
                  <a:srgbClr val="996600"/>
                </a:solidFill>
                <a:latin typeface="Comic Sans MS" pitchFamily="66" charset="0"/>
              </a:rPr>
              <a:t>Nationalism</a:t>
            </a:r>
          </a:p>
        </p:txBody>
      </p:sp>
      <p:pic>
        <p:nvPicPr>
          <p:cNvPr id="24" name="Picture 23" descr="File:Satirical Europe in 1870.jpg"/>
          <p:cNvPicPr/>
          <p:nvPr/>
        </p:nvPicPr>
        <p:blipFill>
          <a:blip r:embed="rId9">
            <a:extLst>
              <a:ext uri="{28A0092B-C50C-407E-A947-70E740481C1C}">
                <a14:useLocalDpi xmlns:a14="http://schemas.microsoft.com/office/drawing/2010/main" val="0"/>
              </a:ext>
            </a:extLst>
          </a:blip>
          <a:srcRect/>
          <a:stretch>
            <a:fillRect/>
          </a:stretch>
        </p:blipFill>
        <p:spPr bwMode="auto">
          <a:xfrm>
            <a:off x="228600" y="204640"/>
            <a:ext cx="8786812" cy="6429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86"/>
                                        </p:tgtEl>
                                        <p:attrNameLst>
                                          <p:attrName>style.visibility</p:attrName>
                                        </p:attrNameLst>
                                      </p:cBhvr>
                                      <p:to>
                                        <p:strVal val="visible"/>
                                      </p:to>
                                    </p:set>
                                    <p:animEffect transition="in" filter="fade">
                                      <p:cBhvr>
                                        <p:cTn id="7" dur="500"/>
                                        <p:tgtEl>
                                          <p:spTgt spid="798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Oriel</Template>
  <TotalTime>2840</TotalTime>
  <Words>2626</Words>
  <Application>Microsoft Office PowerPoint</Application>
  <PresentationFormat>On-screen Show (4:3)</PresentationFormat>
  <Paragraphs>240</Paragraphs>
  <Slides>88</Slides>
  <Notes>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9" baseType="lpstr">
      <vt:lpstr>Arial</vt:lpstr>
      <vt:lpstr>Wingdings</vt:lpstr>
      <vt:lpstr>Comic Sans MS</vt:lpstr>
      <vt:lpstr>Times New Roman</vt:lpstr>
      <vt:lpstr>Flame</vt:lpstr>
      <vt:lpstr>Verdana</vt:lpstr>
      <vt:lpstr>Arial Narrow</vt:lpstr>
      <vt:lpstr>Lombardic Narrow</vt:lpstr>
      <vt:lpstr>PressWriter Symbols</vt:lpstr>
      <vt:lpstr>Strategic</vt:lpstr>
      <vt:lpstr>Chart</vt:lpstr>
      <vt:lpstr>1914-1918: The World at War</vt:lpstr>
      <vt:lpstr> Causes of the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“Spark”</vt:lpstr>
      <vt:lpstr>PowerPoint Presentation</vt:lpstr>
      <vt:lpstr>Assassination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Women and the War Effort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Posters:  Wartime Propaganda</vt:lpstr>
      <vt:lpstr>PowerPoint Presentation</vt:lpstr>
      <vt:lpstr>PowerPoint Presentation</vt:lpstr>
      <vt:lpstr>The Western Front A “War of      Attrition”</vt:lpstr>
      <vt:lpstr>PowerPoint Presentation</vt:lpstr>
      <vt:lpstr>PowerPoint Presentation</vt:lpstr>
      <vt:lpstr>PowerPoint Presentation</vt:lpstr>
      <vt:lpstr>PowerPoint Presentation</vt:lpstr>
      <vt:lpstr>PowerPoint Presentation</vt:lpstr>
      <vt:lpstr>PowerPoint Presentation</vt:lpstr>
      <vt:lpstr>Life in the Trenches </vt:lpstr>
      <vt:lpstr>PowerPoint Presentation</vt:lpstr>
      <vt:lpstr>PowerPoint Presentation</vt:lpstr>
      <vt:lpstr>Poison Gas </vt:lpstr>
      <vt:lpstr>PowerPoint Presentation</vt:lpstr>
      <vt:lpstr>PowerPoint Presentation</vt:lpstr>
      <vt:lpstr>PowerPoint Presentation</vt:lpstr>
      <vt:lpstr>The   Third     Front</vt:lpstr>
      <vt:lpstr>PowerPoint Presentation</vt:lpstr>
      <vt:lpstr>Waltzing Matilda</vt:lpstr>
      <vt:lpstr>PowerPoint Presentation</vt:lpstr>
      <vt:lpstr>PowerPoint Presentation</vt:lpstr>
      <vt:lpstr>PowerPoint Presentation</vt:lpstr>
      <vt:lpstr>PowerPoint Presentation</vt:lpstr>
      <vt:lpstr>PowerPoint Presentation</vt:lpstr>
      <vt:lpstr>The   Eastern    Front</vt:lpstr>
      <vt:lpstr>PowerPoint Presentation</vt:lpstr>
      <vt:lpstr>PowerPoint Presentation</vt:lpstr>
      <vt:lpstr> America Joins the Allies</vt:lpstr>
      <vt:lpstr>PowerPoint Presentation</vt:lpstr>
      <vt:lpstr>PowerPoint Presentation</vt:lpstr>
      <vt:lpstr>PowerPoint Presentation</vt:lpstr>
      <vt:lpstr>PowerPoint Presentation</vt:lpstr>
      <vt:lpstr>PowerPoint Presentation</vt:lpstr>
      <vt:lpstr> The War of the Industrial  Revolution:   New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 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Diplomacy &amp;  The Great War</dc:title>
  <dc:creator>AAAdmin</dc:creator>
  <cp:lastModifiedBy>Keith Mainland</cp:lastModifiedBy>
  <cp:revision>359</cp:revision>
  <cp:lastPrinted>1601-01-01T00:00:00Z</cp:lastPrinted>
  <dcterms:created xsi:type="dcterms:W3CDTF">2001-11-27T17:09:29Z</dcterms:created>
  <dcterms:modified xsi:type="dcterms:W3CDTF">2020-03-04T20:15:30Z</dcterms:modified>
</cp:coreProperties>
</file>