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1" r:id="rId1"/>
  </p:sldMasterIdLst>
  <p:sldIdLst>
    <p:sldId id="256" r:id="rId2"/>
    <p:sldId id="302" r:id="rId3"/>
    <p:sldId id="305" r:id="rId4"/>
    <p:sldId id="333" r:id="rId5"/>
    <p:sldId id="279" r:id="rId6"/>
    <p:sldId id="389" r:id="rId7"/>
    <p:sldId id="306" r:id="rId8"/>
    <p:sldId id="308" r:id="rId9"/>
    <p:sldId id="309" r:id="rId10"/>
    <p:sldId id="339" r:id="rId11"/>
    <p:sldId id="419" r:id="rId12"/>
    <p:sldId id="332" r:id="rId13"/>
    <p:sldId id="270" r:id="rId14"/>
    <p:sldId id="387" r:id="rId15"/>
    <p:sldId id="386" r:id="rId16"/>
    <p:sldId id="311" r:id="rId17"/>
    <p:sldId id="341" r:id="rId18"/>
    <p:sldId id="316" r:id="rId19"/>
    <p:sldId id="318" r:id="rId20"/>
    <p:sldId id="315" r:id="rId21"/>
    <p:sldId id="314" r:id="rId22"/>
    <p:sldId id="313" r:id="rId23"/>
    <p:sldId id="350" r:id="rId24"/>
    <p:sldId id="352" r:id="rId25"/>
    <p:sldId id="351" r:id="rId26"/>
    <p:sldId id="343" r:id="rId27"/>
    <p:sldId id="344" r:id="rId28"/>
    <p:sldId id="418" r:id="rId29"/>
    <p:sldId id="303" r:id="rId30"/>
    <p:sldId id="278" r:id="rId31"/>
    <p:sldId id="353" r:id="rId32"/>
    <p:sldId id="420" r:id="rId33"/>
    <p:sldId id="259" r:id="rId34"/>
    <p:sldId id="260" r:id="rId35"/>
    <p:sldId id="319" r:id="rId36"/>
    <p:sldId id="323" r:id="rId37"/>
    <p:sldId id="408" r:id="rId38"/>
    <p:sldId id="325" r:id="rId39"/>
    <p:sldId id="324" r:id="rId40"/>
    <p:sldId id="263" r:id="rId41"/>
    <p:sldId id="274" r:id="rId42"/>
    <p:sldId id="359" r:id="rId43"/>
    <p:sldId id="409" r:id="rId44"/>
    <p:sldId id="284" r:id="rId45"/>
    <p:sldId id="326" r:id="rId46"/>
    <p:sldId id="327" r:id="rId47"/>
    <p:sldId id="335" r:id="rId48"/>
    <p:sldId id="293" r:id="rId49"/>
    <p:sldId id="334" r:id="rId50"/>
    <p:sldId id="257" r:id="rId51"/>
    <p:sldId id="354" r:id="rId52"/>
    <p:sldId id="355" r:id="rId53"/>
    <p:sldId id="361" r:id="rId54"/>
    <p:sldId id="360" r:id="rId55"/>
    <p:sldId id="349" r:id="rId56"/>
    <p:sldId id="269" r:id="rId57"/>
    <p:sldId id="268" r:id="rId58"/>
    <p:sldId id="275" r:id="rId59"/>
    <p:sldId id="388" r:id="rId60"/>
    <p:sldId id="280" r:id="rId61"/>
    <p:sldId id="345" r:id="rId62"/>
    <p:sldId id="301" r:id="rId63"/>
    <p:sldId id="356" r:id="rId64"/>
    <p:sldId id="271" r:id="rId65"/>
    <p:sldId id="400" r:id="rId66"/>
    <p:sldId id="401" r:id="rId67"/>
    <p:sldId id="402" r:id="rId68"/>
    <p:sldId id="403" r:id="rId69"/>
    <p:sldId id="368" r:id="rId70"/>
    <p:sldId id="357" r:id="rId71"/>
    <p:sldId id="411" r:id="rId72"/>
    <p:sldId id="346" r:id="rId73"/>
    <p:sldId id="304" r:id="rId74"/>
    <p:sldId id="276" r:id="rId75"/>
    <p:sldId id="347" r:id="rId76"/>
    <p:sldId id="330" r:id="rId77"/>
    <p:sldId id="273" r:id="rId78"/>
    <p:sldId id="331" r:id="rId79"/>
    <p:sldId id="281" r:id="rId80"/>
    <p:sldId id="329" r:id="rId81"/>
    <p:sldId id="371" r:id="rId82"/>
    <p:sldId id="264" r:id="rId83"/>
    <p:sldId id="336" r:id="rId84"/>
    <p:sldId id="285" r:id="rId85"/>
    <p:sldId id="378" r:id="rId86"/>
    <p:sldId id="382" r:id="rId87"/>
    <p:sldId id="277" r:id="rId88"/>
    <p:sldId id="414" r:id="rId89"/>
    <p:sldId id="287" r:id="rId90"/>
    <p:sldId id="399" r:id="rId91"/>
    <p:sldId id="381" r:id="rId92"/>
    <p:sldId id="292" r:id="rId93"/>
    <p:sldId id="379" r:id="rId94"/>
    <p:sldId id="262" r:id="rId95"/>
    <p:sldId id="366" r:id="rId96"/>
    <p:sldId id="312" r:id="rId97"/>
    <p:sldId id="321" r:id="rId98"/>
    <p:sldId id="282" r:id="rId99"/>
    <p:sldId id="294" r:id="rId100"/>
    <p:sldId id="295" r:id="rId101"/>
    <p:sldId id="283" r:id="rId102"/>
    <p:sldId id="289" r:id="rId103"/>
    <p:sldId id="286" r:id="rId104"/>
    <p:sldId id="266" r:id="rId105"/>
    <p:sldId id="288" r:id="rId106"/>
    <p:sldId id="377" r:id="rId107"/>
    <p:sldId id="370" r:id="rId108"/>
    <p:sldId id="421" r:id="rId109"/>
    <p:sldId id="396" r:id="rId110"/>
    <p:sldId id="397" r:id="rId111"/>
    <p:sldId id="391" r:id="rId112"/>
    <p:sldId id="398" r:id="rId113"/>
    <p:sldId id="395" r:id="rId114"/>
    <p:sldId id="296" r:id="rId115"/>
    <p:sldId id="297" r:id="rId116"/>
    <p:sldId id="369" r:id="rId117"/>
    <p:sldId id="374" r:id="rId118"/>
    <p:sldId id="390" r:id="rId119"/>
    <p:sldId id="394" r:id="rId120"/>
    <p:sldId id="393" r:id="rId121"/>
    <p:sldId id="392" r:id="rId122"/>
    <p:sldId id="410" r:id="rId123"/>
  </p:sldIdLst>
  <p:sldSz cx="9144000" cy="6858000" type="screen4x3"/>
  <p:notesSz cx="6858000" cy="9144000"/>
  <p:embeddedFontLst>
    <p:embeddedFont>
      <p:font typeface="Gill Sans MT" panose="020B0502020104020203" pitchFamily="34" charset="0"/>
      <p:regular r:id="rId124"/>
      <p:bold r:id="rId125"/>
      <p:italic r:id="rId126"/>
      <p:boldItalic r:id="rId127"/>
    </p:embeddedFont>
    <p:embeddedFont>
      <p:font typeface="Vinque" panose="020B0604020202020204"/>
      <p:regular r:id="rId128"/>
    </p:embeddedFont>
    <p:embeddedFont>
      <p:font typeface="Nosferatu" panose="020B0604020202020204"/>
      <p:regular r:id="rId129"/>
      <p:italic r:id="rId130"/>
    </p:embeddedFont>
    <p:embeddedFont>
      <p:font typeface="Ale and Wenches BB" panose="020B0604020202020204"/>
      <p:regular r:id="rId131"/>
      <p:bold r:id="rId132"/>
    </p:embeddedFont>
    <p:embeddedFont>
      <p:font typeface="Comic Sans MS" panose="030F0702030302020204" pitchFamily="66" charset="0"/>
      <p:regular r:id="rId133"/>
      <p:bold r:id="rId134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000000"/>
    <a:srgbClr val="333399"/>
    <a:srgbClr val="D82900"/>
    <a:srgbClr val="006200"/>
    <a:srgbClr val="008000"/>
    <a:srgbClr val="282878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35" autoAdjust="0"/>
    <p:restoredTop sz="94747" autoAdjust="0"/>
  </p:normalViewPr>
  <p:slideViewPr>
    <p:cSldViewPr>
      <p:cViewPr>
        <p:scale>
          <a:sx n="64" d="100"/>
          <a:sy n="64" d="100"/>
        </p:scale>
        <p:origin x="-948" y="-10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49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font" Target="fonts/font10.fntdata"/><Relationship Id="rId138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font" Target="fonts/font5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font" Target="fonts/font3.fntdata"/><Relationship Id="rId134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font" Target="fonts/font1.fntdata"/><Relationship Id="rId129" Type="http://schemas.openxmlformats.org/officeDocument/2006/relationships/font" Target="fonts/font6.fntdata"/><Relationship Id="rId13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font" Target="fonts/font7.fntdata"/><Relationship Id="rId13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font" Target="fonts/font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font" Target="fonts/font8.fntdata"/><Relationship Id="rId136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20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5" descr="fasces symbol-1"/>
          <p:cNvPicPr>
            <a:picLocks noChangeAspect="1" noChangeArrowheads="1"/>
          </p:cNvPicPr>
          <p:nvPr/>
        </p:nvPicPr>
        <p:blipFill>
          <a:blip r:embed="rId13" cstate="print">
            <a:lum bright="-6000" contrast="6000"/>
          </a:blip>
          <a:srcRect/>
          <a:stretch>
            <a:fillRect/>
          </a:stretch>
        </p:blipFill>
        <p:spPr bwMode="auto">
          <a:xfrm>
            <a:off x="0" y="3352800"/>
            <a:ext cx="91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0" descr="photo-Big 3-BW"/>
          <p:cNvPicPr>
            <a:picLocks noChangeAspect="1" noChangeArrowheads="1"/>
          </p:cNvPicPr>
          <p:nvPr/>
        </p:nvPicPr>
        <p:blipFill>
          <a:blip r:embed="rId1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914400" y="0"/>
            <a:ext cx="8229600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18" descr="Japanese Imperial Flag"/>
          <p:cNvPicPr>
            <a:picLocks noChangeAspect="1" noChangeArrowheads="1"/>
          </p:cNvPicPr>
          <p:nvPr/>
        </p:nvPicPr>
        <p:blipFill>
          <a:blip r:embed="rId15" cstate="print">
            <a:lum bright="-6000" contrast="6000"/>
          </a:blip>
          <a:srcRect/>
          <a:stretch>
            <a:fillRect/>
          </a:stretch>
        </p:blipFill>
        <p:spPr bwMode="auto">
          <a:xfrm>
            <a:off x="0" y="5715000"/>
            <a:ext cx="91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12" descr="mussolini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2209800"/>
            <a:ext cx="8953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14" descr="hitler2"/>
          <p:cNvPicPr>
            <a:picLocks noChangeAspect="1" noChangeArrowheads="1"/>
          </p:cNvPicPr>
          <p:nvPr/>
        </p:nvPicPr>
        <p:blipFill>
          <a:blip r:embed="rId17" cstate="print">
            <a:lum bright="6000" contrast="6000"/>
          </a:blip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13" descr="swastika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1219200"/>
            <a:ext cx="914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20" descr="DrippingBlood"/>
          <p:cNvPicPr>
            <a:picLocks noChangeAspect="1" noChangeArrowheads="1"/>
          </p:cNvPicPr>
          <p:nvPr/>
        </p:nvPicPr>
        <p:blipFill>
          <a:blip r:embed="rId19" cstate="print"/>
          <a:srcRect l="5882"/>
          <a:stretch>
            <a:fillRect/>
          </a:stretch>
        </p:blipFill>
        <p:spPr bwMode="auto">
          <a:xfrm>
            <a:off x="914400" y="0"/>
            <a:ext cx="3048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17" descr="Tojo"/>
          <p:cNvPicPr>
            <a:picLocks noChangeAspect="1" noChangeArrowheads="1"/>
          </p:cNvPicPr>
          <p:nvPr/>
        </p:nvPicPr>
        <p:blipFill>
          <a:blip r:embed="rId20" cstate="print">
            <a:lum contrast="12000"/>
          </a:blip>
          <a:srcRect/>
          <a:stretch>
            <a:fillRect/>
          </a:stretch>
        </p:blipFill>
        <p:spPr bwMode="auto">
          <a:xfrm>
            <a:off x="0" y="4495800"/>
            <a:ext cx="9017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65" name="Line 21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12700">
            <a:solidFill>
              <a:srgbClr val="D829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3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6.jpe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8.pn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file:///\\HGadmin1\..\EHAP\World%20War%20II\kmt-chin.htm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hyperlink" Target="file:///\\HGadmin1\..\EHAP\World%20War%20II\euro1935.htm" TargetMode="External"/><Relationship Id="rId4" Type="http://schemas.openxmlformats.org/officeDocument/2006/relationships/hyperlink" Target="file:///\\HGadmin1\..\EHAP\World%20War%20II\afri1914.htm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2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2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5" descr="blood_dripping"/>
          <p:cNvSpPr>
            <a:spLocks noChangeArrowheads="1" noChangeShapeType="1" noTextEdit="1"/>
          </p:cNvSpPr>
          <p:nvPr/>
        </p:nvSpPr>
        <p:spPr bwMode="auto">
          <a:xfrm>
            <a:off x="3200400" y="609600"/>
            <a:ext cx="3200400" cy="457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kern="10">
                <a:ln w="19050">
                  <a:solidFill>
                    <a:srgbClr val="D80000"/>
                  </a:solidFill>
                  <a:round/>
                  <a:headEnd type="none" w="sm" len="sm"/>
                  <a:tailEnd type="none" w="sm" len="sm"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le and Wenches BB"/>
              </a:rPr>
              <a:t>World</a:t>
            </a:r>
          </a:p>
          <a:p>
            <a:pPr algn="ctr"/>
            <a:r>
              <a:rPr lang="en-US" sz="7200" kern="10">
                <a:ln w="19050">
                  <a:solidFill>
                    <a:srgbClr val="D80000"/>
                  </a:solidFill>
                  <a:round/>
                  <a:headEnd type="none" w="sm" len="sm"/>
                  <a:tailEnd type="none" w="sm" len="sm"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le and Wenches BB"/>
              </a:rPr>
              <a:t>War</a:t>
            </a:r>
          </a:p>
          <a:p>
            <a:pPr algn="ctr"/>
            <a:r>
              <a:rPr lang="en-US" sz="7200" kern="10">
                <a:ln w="19050">
                  <a:solidFill>
                    <a:srgbClr val="D80000"/>
                  </a:solidFill>
                  <a:round/>
                  <a:headEnd type="none" w="sm" len="sm"/>
                  <a:tailEnd type="none" w="sm" len="sm"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le and Wenches BB"/>
              </a:rPr>
              <a:t>II</a:t>
            </a:r>
          </a:p>
        </p:txBody>
      </p:sp>
      <p:pic>
        <p:nvPicPr>
          <p:cNvPr id="2052" name="Picture 8" descr="DrippingBlood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400000">
            <a:off x="-2359818" y="3274218"/>
            <a:ext cx="685800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2"/>
          <p:cNvSpPr txBox="1">
            <a:spLocks noChangeArrowheads="1"/>
          </p:cNvSpPr>
          <p:nvPr/>
        </p:nvSpPr>
        <p:spPr bwMode="auto">
          <a:xfrm>
            <a:off x="1066800" y="441325"/>
            <a:ext cx="7924800" cy="6715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>
                <a:solidFill>
                  <a:srgbClr val="D80000"/>
                </a:solidFill>
                <a:latin typeface="Comic Sans MS" pitchFamily="66" charset="0"/>
              </a:rPr>
              <a:t>Japan Invades Manchuria, 1931</a:t>
            </a:r>
          </a:p>
        </p:txBody>
      </p:sp>
      <p:pic>
        <p:nvPicPr>
          <p:cNvPr id="13315" name="Picture 4" descr="pol_cartoon-Japan &amp; Manchuria-1931"/>
          <p:cNvPicPr>
            <a:picLocks noChangeAspect="1" noChangeArrowheads="1"/>
          </p:cNvPicPr>
          <p:nvPr/>
        </p:nvPicPr>
        <p:blipFill>
          <a:blip r:embed="rId2" cstate="print">
            <a:lum bright="-6000" contrast="12000"/>
          </a:blip>
          <a:srcRect/>
          <a:stretch>
            <a:fillRect/>
          </a:stretch>
        </p:blipFill>
        <p:spPr bwMode="auto">
          <a:xfrm>
            <a:off x="1600200" y="1600200"/>
            <a:ext cx="7188200" cy="482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1219200" y="212725"/>
            <a:ext cx="7620000" cy="1311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rgbClr val="D80000"/>
                </a:solidFill>
                <a:latin typeface="Comic Sans MS" pitchFamily="66" charset="0"/>
              </a:rPr>
              <a:t>The Beginning of the</a:t>
            </a:r>
            <a:br>
              <a:rPr lang="en-US" sz="4000" b="1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4000" b="1">
                <a:solidFill>
                  <a:srgbClr val="D80000"/>
                </a:solidFill>
                <a:latin typeface="Comic Sans MS" pitchFamily="66" charset="0"/>
              </a:rPr>
              <a:t>Atomic Age</a:t>
            </a:r>
          </a:p>
        </p:txBody>
      </p:sp>
      <p:pic>
        <p:nvPicPr>
          <p:cNvPr id="121859" name="Picture 3" descr="Hiroshima clock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</a:blip>
          <a:srcRect/>
          <a:stretch>
            <a:fillRect/>
          </a:stretch>
        </p:blipFill>
        <p:spPr bwMode="auto">
          <a:xfrm>
            <a:off x="3124200" y="1676400"/>
            <a:ext cx="3800475" cy="487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6" descr="Hiroshima bomb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 l="1595" r="2475"/>
          <a:stretch>
            <a:fillRect/>
          </a:stretch>
        </p:blipFill>
        <p:spPr bwMode="auto">
          <a:xfrm>
            <a:off x="1447800" y="990600"/>
            <a:ext cx="3962400" cy="3090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1219200" y="136525"/>
            <a:ext cx="76200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rgbClr val="D80000"/>
                </a:solidFill>
                <a:latin typeface="Comic Sans MS" pitchFamily="66" charset="0"/>
              </a:rPr>
              <a:t>Nagasaki – August 9, 1945</a:t>
            </a:r>
          </a:p>
        </p:txBody>
      </p:sp>
      <p:pic>
        <p:nvPicPr>
          <p:cNvPr id="122884" name="Picture 5" descr="Nagasaki after bomb"/>
          <p:cNvPicPr>
            <a:picLocks noChangeAspect="1" noChangeArrowheads="1"/>
          </p:cNvPicPr>
          <p:nvPr/>
        </p:nvPicPr>
        <p:blipFill>
          <a:blip r:embed="rId3" cstate="print">
            <a:lum bright="6000" contrast="6000"/>
          </a:blip>
          <a:srcRect/>
          <a:stretch>
            <a:fillRect/>
          </a:stretch>
        </p:blipFill>
        <p:spPr bwMode="auto">
          <a:xfrm>
            <a:off x="4800600" y="3346450"/>
            <a:ext cx="4114800" cy="3282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4999" name="Rectangle 7"/>
          <p:cNvSpPr>
            <a:spLocks noChangeArrowheads="1"/>
          </p:cNvSpPr>
          <p:nvPr/>
        </p:nvSpPr>
        <p:spPr bwMode="auto">
          <a:xfrm>
            <a:off x="1295400" y="4343400"/>
            <a:ext cx="3505200" cy="22828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347663" indent="-347663">
              <a:buClr>
                <a:srgbClr val="D80000"/>
              </a:buClr>
              <a:buFont typeface="Freebooter" pitchFamily="18" charset="0"/>
              <a:buChar char="©"/>
            </a:pPr>
            <a:r>
              <a:rPr lang="en-US" b="1">
                <a:latin typeface="Comic Sans MS" pitchFamily="66" charset="0"/>
              </a:rPr>
              <a:t>40,000 killed </a:t>
            </a:r>
            <a:br>
              <a:rPr lang="en-US" b="1">
                <a:latin typeface="Comic Sans MS" pitchFamily="66" charset="0"/>
              </a:rPr>
            </a:br>
            <a:r>
              <a:rPr lang="en-US" b="1">
                <a:latin typeface="Comic Sans MS" pitchFamily="66" charset="0"/>
              </a:rPr>
              <a:t>immediately.</a:t>
            </a:r>
          </a:p>
          <a:p>
            <a:pPr marL="347663" indent="-347663">
              <a:buClr>
                <a:srgbClr val="D80000"/>
              </a:buClr>
              <a:buFont typeface="Freebooter" pitchFamily="18" charset="0"/>
              <a:buChar char="©"/>
            </a:pPr>
            <a:r>
              <a:rPr lang="en-US" b="1">
                <a:latin typeface="Comic Sans MS" pitchFamily="66" charset="0"/>
              </a:rPr>
              <a:t>60,000 injured.</a:t>
            </a:r>
          </a:p>
          <a:p>
            <a:pPr marL="347663" indent="-347663">
              <a:buClr>
                <a:srgbClr val="D80000"/>
              </a:buClr>
              <a:buFont typeface="Freebooter" pitchFamily="18" charset="0"/>
              <a:buChar char="©"/>
            </a:pPr>
            <a:r>
              <a:rPr lang="en-US" b="1">
                <a:latin typeface="Comic Sans MS" pitchFamily="66" charset="0"/>
              </a:rPr>
              <a:t>100,000s died of</a:t>
            </a:r>
            <a:br>
              <a:rPr lang="en-US" b="1">
                <a:latin typeface="Comic Sans MS" pitchFamily="66" charset="0"/>
              </a:rPr>
            </a:br>
            <a:r>
              <a:rPr lang="en-US" b="1">
                <a:latin typeface="Comic Sans MS" pitchFamily="66" charset="0"/>
              </a:rPr>
              <a:t>radiation poisoning</a:t>
            </a:r>
            <a:br>
              <a:rPr lang="en-US" b="1">
                <a:latin typeface="Comic Sans MS" pitchFamily="66" charset="0"/>
              </a:rPr>
            </a:br>
            <a:r>
              <a:rPr lang="en-US" b="1">
                <a:latin typeface="Comic Sans MS" pitchFamily="66" charset="0"/>
              </a:rPr>
              <a:t>&amp; cancer later.</a:t>
            </a:r>
            <a:endParaRPr lang="en-US" sz="2000" b="1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49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49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1219200" y="319088"/>
            <a:ext cx="7620000" cy="7318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200" b="1">
                <a:solidFill>
                  <a:srgbClr val="D80000"/>
                </a:solidFill>
                <a:latin typeface="Comic Sans MS" pitchFamily="66" charset="0"/>
              </a:rPr>
              <a:t>Japanese A-Bomb Survivors</a:t>
            </a:r>
          </a:p>
        </p:txBody>
      </p:sp>
      <p:pic>
        <p:nvPicPr>
          <p:cNvPr id="123907" name="Picture 4" descr="Japanese A-bomb survivor-skin burns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1276350" y="1676400"/>
            <a:ext cx="3752850" cy="403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3908" name="Picture 5" descr="A-bom victim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4475" y="1219200"/>
            <a:ext cx="3514725" cy="518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1447800" y="152400"/>
            <a:ext cx="7239000" cy="762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>
                <a:solidFill>
                  <a:srgbClr val="D80000"/>
                </a:solidFill>
                <a:latin typeface="Comic Sans MS" pitchFamily="66" charset="0"/>
              </a:rPr>
              <a:t>Hiroshima Memorials</a:t>
            </a:r>
          </a:p>
        </p:txBody>
      </p:sp>
      <p:pic>
        <p:nvPicPr>
          <p:cNvPr id="124931" name="Picture 4" descr="Hiroshima Memorial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1143000" y="1066800"/>
            <a:ext cx="3733800" cy="2597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4932" name="Picture 5" descr="Hiroshima Memorial-1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5029200" y="1404938"/>
            <a:ext cx="3962400" cy="1795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4933" name="Picture 6" descr="Hiroshima Memorial-Peace Musem"/>
          <p:cNvPicPr>
            <a:picLocks noChangeAspect="1" noChangeArrowheads="1"/>
          </p:cNvPicPr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1828800" y="4038600"/>
            <a:ext cx="6477000" cy="2378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1066800" y="152400"/>
            <a:ext cx="80772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rgbClr val="D80000"/>
                </a:solidFill>
                <a:latin typeface="Comic Sans MS" pitchFamily="66" charset="0"/>
              </a:rPr>
              <a:t>V-J Day (September 2, 1945)</a:t>
            </a:r>
          </a:p>
        </p:txBody>
      </p:sp>
      <p:pic>
        <p:nvPicPr>
          <p:cNvPr id="125955" name="Picture 5" descr="MacArthur signs armistice"/>
          <p:cNvPicPr>
            <a:picLocks noChangeAspect="1" noChangeArrowheads="1"/>
          </p:cNvPicPr>
          <p:nvPr/>
        </p:nvPicPr>
        <p:blipFill>
          <a:blip r:embed="rId2" cstate="print">
            <a:lum bright="12000" contrast="6000"/>
          </a:blip>
          <a:srcRect/>
          <a:stretch>
            <a:fillRect/>
          </a:stretch>
        </p:blipFill>
        <p:spPr bwMode="auto">
          <a:xfrm>
            <a:off x="1752600" y="1066800"/>
            <a:ext cx="3200400" cy="2289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5956" name="Picture 7" descr="JapSurrender-2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 l="3108" b="1740"/>
          <a:stretch>
            <a:fillRect/>
          </a:stretch>
        </p:blipFill>
        <p:spPr bwMode="auto">
          <a:xfrm>
            <a:off x="2743200" y="3505200"/>
            <a:ext cx="4749800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5957" name="Picture 4" descr="photo-USS Missouris-Tokyo-Sept2-1945"/>
          <p:cNvPicPr>
            <a:picLocks noChangeAspect="1" noChangeArrowheads="1"/>
          </p:cNvPicPr>
          <p:nvPr/>
        </p:nvPicPr>
        <p:blipFill>
          <a:blip r:embed="rId4" cstate="print">
            <a:lum bright="6000" contrast="6000"/>
          </a:blip>
          <a:srcRect b="3940"/>
          <a:stretch>
            <a:fillRect/>
          </a:stretch>
        </p:blipFill>
        <p:spPr bwMode="auto">
          <a:xfrm>
            <a:off x="5638800" y="1143000"/>
            <a:ext cx="3048000" cy="2416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1371600" y="242888"/>
            <a:ext cx="7315200" cy="7318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200" b="1">
                <a:solidFill>
                  <a:srgbClr val="D80000"/>
                </a:solidFill>
                <a:latin typeface="Comic Sans MS" pitchFamily="66" charset="0"/>
              </a:rPr>
              <a:t>Japanese POWs, Guam</a:t>
            </a:r>
          </a:p>
        </p:txBody>
      </p:sp>
      <p:pic>
        <p:nvPicPr>
          <p:cNvPr id="126979" name="Picture 4" descr="Japanese POWs-Gu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066800"/>
            <a:ext cx="5715000" cy="5440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ext Box 2"/>
          <p:cNvSpPr txBox="1">
            <a:spLocks noChangeArrowheads="1"/>
          </p:cNvSpPr>
          <p:nvPr/>
        </p:nvSpPr>
        <p:spPr bwMode="auto">
          <a:xfrm>
            <a:off x="1219200" y="228600"/>
            <a:ext cx="74676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rgbClr val="D80000"/>
                </a:solidFill>
                <a:latin typeface="Comic Sans MS" pitchFamily="66" charset="0"/>
              </a:rPr>
              <a:t>V-J Day in Times Square,</a:t>
            </a:r>
            <a:r>
              <a:rPr lang="en-US" sz="4000" b="1">
                <a:solidFill>
                  <a:srgbClr val="D80000"/>
                </a:solidFill>
                <a:latin typeface="Comic Sans MS" pitchFamily="66" charset="0"/>
              </a:rPr>
              <a:t> </a:t>
            </a:r>
            <a:r>
              <a:rPr lang="en-US" sz="3200" b="1">
                <a:solidFill>
                  <a:srgbClr val="D80000"/>
                </a:solidFill>
                <a:latin typeface="Comic Sans MS" pitchFamily="66" charset="0"/>
              </a:rPr>
              <a:t>NYC</a:t>
            </a:r>
          </a:p>
        </p:txBody>
      </p:sp>
      <p:pic>
        <p:nvPicPr>
          <p:cNvPr id="187395" name="Picture 3" descr="Time Square kiss"/>
          <p:cNvPicPr>
            <a:picLocks noChangeAspect="1" noChangeArrowheads="1"/>
          </p:cNvPicPr>
          <p:nvPr/>
        </p:nvPicPr>
        <p:blipFill>
          <a:blip r:embed="rId3" cstate="print">
            <a:lum bright="12000" contrast="6000"/>
          </a:blip>
          <a:srcRect b="2817"/>
          <a:stretch>
            <a:fillRect/>
          </a:stretch>
        </p:blipFill>
        <p:spPr bwMode="auto">
          <a:xfrm>
            <a:off x="2419350" y="1143000"/>
            <a:ext cx="5124450" cy="525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73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e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WordArt 2" descr="blood_dripping"/>
          <p:cNvSpPr>
            <a:spLocks noChangeArrowheads="1" noChangeShapeType="1" noTextEdit="1"/>
          </p:cNvSpPr>
          <p:nvPr/>
        </p:nvSpPr>
        <p:spPr bwMode="auto">
          <a:xfrm>
            <a:off x="1905000" y="838200"/>
            <a:ext cx="6324600" cy="502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kern="10">
                <a:ln w="19050">
                  <a:solidFill>
                    <a:srgbClr val="D80000"/>
                  </a:solidFill>
                  <a:round/>
                  <a:headEnd type="none" w="sm" len="sm"/>
                  <a:tailEnd type="none" w="sm" len="sm"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le and Wenches BB"/>
              </a:rPr>
              <a:t>Results</a:t>
            </a:r>
          </a:p>
          <a:p>
            <a:pPr algn="ctr"/>
            <a:r>
              <a:rPr lang="en-US" sz="7200" kern="10">
                <a:ln w="19050">
                  <a:solidFill>
                    <a:srgbClr val="D80000"/>
                  </a:solidFill>
                  <a:round/>
                  <a:headEnd type="none" w="sm" len="sm"/>
                  <a:tailEnd type="none" w="sm" len="sm"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le and Wenches BB"/>
              </a:rPr>
              <a:t>of</a:t>
            </a:r>
          </a:p>
          <a:p>
            <a:pPr algn="ctr"/>
            <a:r>
              <a:rPr lang="en-US" sz="7200" kern="10">
                <a:ln w="19050">
                  <a:solidFill>
                    <a:srgbClr val="D80000"/>
                  </a:solidFill>
                  <a:round/>
                  <a:headEnd type="none" w="sm" len="sm"/>
                  <a:tailEnd type="none" w="sm" len="sm"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le and Wenches BB"/>
              </a:rPr>
              <a:t>World War II</a:t>
            </a:r>
          </a:p>
        </p:txBody>
      </p:sp>
      <p:pic>
        <p:nvPicPr>
          <p:cNvPr id="129027" name="Picture 3" descr="DrippingBlood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400000">
            <a:off x="-2359818" y="3274218"/>
            <a:ext cx="685800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65409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Text Box 2"/>
          <p:cNvSpPr txBox="1">
            <a:spLocks noChangeArrowheads="1"/>
          </p:cNvSpPr>
          <p:nvPr/>
        </p:nvSpPr>
        <p:spPr bwMode="auto">
          <a:xfrm>
            <a:off x="1676400" y="76200"/>
            <a:ext cx="6858000" cy="6715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>
                <a:solidFill>
                  <a:srgbClr val="D80000"/>
                </a:solidFill>
                <a:latin typeface="Comic Sans MS" pitchFamily="66" charset="0"/>
              </a:rPr>
              <a:t>WW II Casualties: Europe</a:t>
            </a:r>
          </a:p>
        </p:txBody>
      </p:sp>
      <p:sp>
        <p:nvSpPr>
          <p:cNvPr id="130051" name="Rectangle 3"/>
          <p:cNvSpPr>
            <a:spLocks noChangeArrowheads="1"/>
          </p:cNvSpPr>
          <p:nvPr/>
        </p:nvSpPr>
        <p:spPr bwMode="auto">
          <a:xfrm>
            <a:off x="0" y="-547688"/>
            <a:ext cx="0" cy="71755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53958" rIns="0" bIns="53958" anchor="ctr">
            <a:spAutoFit/>
          </a:bodyPr>
          <a:lstStyle/>
          <a:p>
            <a:endParaRPr lang="en-US" sz="1600" b="1">
              <a:latin typeface="Lucida"/>
            </a:endParaRPr>
          </a:p>
          <a:p>
            <a:pPr eaLnBrk="0" hangingPunct="0"/>
            <a:endParaRPr lang="en-US">
              <a:latin typeface="Arial" charset="0"/>
            </a:endParaRPr>
          </a:p>
        </p:txBody>
      </p:sp>
      <p:pic>
        <p:nvPicPr>
          <p:cNvPr id="130052" name="Picture 153" descr="map-losses in WW2-Europe"/>
          <p:cNvPicPr>
            <a:picLocks noChangeAspect="1" noChangeArrowheads="1"/>
          </p:cNvPicPr>
          <p:nvPr/>
        </p:nvPicPr>
        <p:blipFill>
          <a:blip r:embed="rId2" cstate="print">
            <a:lum bright="30000" contrast="12000"/>
          </a:blip>
          <a:srcRect/>
          <a:stretch>
            <a:fillRect/>
          </a:stretch>
        </p:blipFill>
        <p:spPr bwMode="auto">
          <a:xfrm>
            <a:off x="1295400" y="857250"/>
            <a:ext cx="5505450" cy="5848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0053" name="Rectangle 154"/>
          <p:cNvSpPr>
            <a:spLocks noChangeArrowheads="1"/>
          </p:cNvSpPr>
          <p:nvPr/>
        </p:nvSpPr>
        <p:spPr bwMode="auto">
          <a:xfrm>
            <a:off x="7010400" y="4406900"/>
            <a:ext cx="1968500" cy="11557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algn="ctr"/>
            <a:r>
              <a:rPr lang="en-US" sz="1400" b="1">
                <a:latin typeface="Arial" charset="0"/>
              </a:rPr>
              <a:t>Each symbol indicates 100,000 dead in the appropriate theater of operations</a:t>
            </a:r>
          </a:p>
        </p:txBody>
      </p:sp>
      <p:sp>
        <p:nvSpPr>
          <p:cNvPr id="130054" name="Rectangle 160"/>
          <p:cNvSpPr>
            <a:spLocks noChangeArrowheads="1"/>
          </p:cNvSpPr>
          <p:nvPr/>
        </p:nvSpPr>
        <p:spPr bwMode="auto">
          <a:xfrm>
            <a:off x="6934200" y="1814513"/>
            <a:ext cx="990600" cy="6858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30055" name="Picture 159" descr="ww2-2"/>
          <p:cNvPicPr>
            <a:picLocks noChangeAspect="1" noChangeArrowheads="1"/>
          </p:cNvPicPr>
          <p:nvPr/>
        </p:nvPicPr>
        <p:blipFill>
          <a:blip r:embed="rId3" cstate="print"/>
          <a:srcRect r="82869"/>
          <a:stretch>
            <a:fillRect/>
          </a:stretch>
        </p:blipFill>
        <p:spPr bwMode="auto">
          <a:xfrm>
            <a:off x="6934200" y="1947863"/>
            <a:ext cx="762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6" name="Rectangle 161"/>
          <p:cNvSpPr>
            <a:spLocks noChangeArrowheads="1"/>
          </p:cNvSpPr>
          <p:nvPr/>
        </p:nvSpPr>
        <p:spPr bwMode="auto">
          <a:xfrm>
            <a:off x="6934200" y="2500313"/>
            <a:ext cx="2057400" cy="9906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30057" name="Picture 158" descr="ww2-2"/>
          <p:cNvPicPr>
            <a:picLocks noChangeAspect="1" noChangeArrowheads="1"/>
          </p:cNvPicPr>
          <p:nvPr/>
        </p:nvPicPr>
        <p:blipFill>
          <a:blip r:embed="rId3" cstate="print"/>
          <a:srcRect l="17131" r="36617"/>
          <a:stretch>
            <a:fillRect/>
          </a:stretch>
        </p:blipFill>
        <p:spPr bwMode="auto">
          <a:xfrm>
            <a:off x="6934200" y="2576513"/>
            <a:ext cx="20574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8" name="Rectangle 162"/>
          <p:cNvSpPr>
            <a:spLocks noChangeArrowheads="1"/>
          </p:cNvSpPr>
          <p:nvPr/>
        </p:nvSpPr>
        <p:spPr bwMode="auto">
          <a:xfrm>
            <a:off x="6934200" y="3490913"/>
            <a:ext cx="2057400" cy="7620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30059" name="Picture 155" descr="ww2-2"/>
          <p:cNvPicPr>
            <a:picLocks noChangeAspect="1" noChangeArrowheads="1"/>
          </p:cNvPicPr>
          <p:nvPr/>
        </p:nvPicPr>
        <p:blipFill>
          <a:blip r:embed="rId3" cstate="print"/>
          <a:srcRect l="63383" r="18843"/>
          <a:stretch>
            <a:fillRect/>
          </a:stretch>
        </p:blipFill>
        <p:spPr bwMode="auto">
          <a:xfrm>
            <a:off x="7134225" y="3414713"/>
            <a:ext cx="7905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60" name="Picture 163" descr="ww2-2"/>
          <p:cNvPicPr>
            <a:picLocks noChangeAspect="1" noChangeArrowheads="1"/>
          </p:cNvPicPr>
          <p:nvPr/>
        </p:nvPicPr>
        <p:blipFill>
          <a:blip r:embed="rId3" cstate="print"/>
          <a:srcRect l="80515"/>
          <a:stretch>
            <a:fillRect/>
          </a:stretch>
        </p:blipFill>
        <p:spPr bwMode="auto">
          <a:xfrm>
            <a:off x="8077200" y="3395663"/>
            <a:ext cx="8667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2"/>
          <p:cNvSpPr txBox="1">
            <a:spLocks noChangeArrowheads="1"/>
          </p:cNvSpPr>
          <p:nvPr/>
        </p:nvSpPr>
        <p:spPr bwMode="auto">
          <a:xfrm>
            <a:off x="1066800" y="76200"/>
            <a:ext cx="7924800" cy="11906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rgbClr val="D80000"/>
                </a:solidFill>
                <a:latin typeface="Comic Sans MS" pitchFamily="66" charset="0"/>
              </a:rPr>
              <a:t>The Japanese Invasion</a:t>
            </a:r>
            <a:br>
              <a:rPr lang="en-US" sz="3600" b="1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3600" b="1">
                <a:solidFill>
                  <a:srgbClr val="D80000"/>
                </a:solidFill>
                <a:latin typeface="Comic Sans MS" pitchFamily="66" charset="0"/>
              </a:rPr>
              <a:t>of China, 1937</a:t>
            </a:r>
          </a:p>
        </p:txBody>
      </p:sp>
      <p:pic>
        <p:nvPicPr>
          <p:cNvPr id="26627" name="Picture 3" descr="heads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4724400" y="4559300"/>
            <a:ext cx="4038600" cy="191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28" name="Picture 4" descr="rape19"/>
          <p:cNvPicPr>
            <a:picLocks noChangeAspect="1" noChangeArrowheads="1"/>
          </p:cNvPicPr>
          <p:nvPr/>
        </p:nvPicPr>
        <p:blipFill>
          <a:blip r:embed="rId3" cstate="print">
            <a:lum bright="12000" contrast="6000"/>
          </a:blip>
          <a:srcRect r="1123"/>
          <a:stretch>
            <a:fillRect/>
          </a:stretch>
        </p:blipFill>
        <p:spPr bwMode="auto">
          <a:xfrm>
            <a:off x="4800600" y="1468438"/>
            <a:ext cx="3962400" cy="2598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29" name="Picture 5" descr="bay_practice1"/>
          <p:cNvPicPr>
            <a:picLocks noChangeAspect="1" noChangeArrowheads="1"/>
          </p:cNvPicPr>
          <p:nvPr/>
        </p:nvPicPr>
        <p:blipFill>
          <a:blip r:embed="rId4" cstate="print">
            <a:lum bright="-6000" contrast="18000"/>
          </a:blip>
          <a:srcRect/>
          <a:stretch>
            <a:fillRect/>
          </a:stretch>
        </p:blipFill>
        <p:spPr bwMode="auto">
          <a:xfrm>
            <a:off x="1371600" y="1600200"/>
            <a:ext cx="299243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Text Box 2"/>
          <p:cNvSpPr txBox="1">
            <a:spLocks noChangeArrowheads="1"/>
          </p:cNvSpPr>
          <p:nvPr/>
        </p:nvSpPr>
        <p:spPr bwMode="auto">
          <a:xfrm>
            <a:off x="1676400" y="319088"/>
            <a:ext cx="6858000" cy="6715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>
                <a:solidFill>
                  <a:srgbClr val="D80000"/>
                </a:solidFill>
                <a:latin typeface="Comic Sans MS" pitchFamily="66" charset="0"/>
              </a:rPr>
              <a:t>WW II Casualties: Asia</a:t>
            </a:r>
          </a:p>
        </p:txBody>
      </p:sp>
      <p:sp>
        <p:nvSpPr>
          <p:cNvPr id="131075" name="Rectangle 3"/>
          <p:cNvSpPr>
            <a:spLocks noChangeArrowheads="1"/>
          </p:cNvSpPr>
          <p:nvPr/>
        </p:nvSpPr>
        <p:spPr bwMode="auto">
          <a:xfrm>
            <a:off x="0" y="-547688"/>
            <a:ext cx="0" cy="71755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53958" rIns="0" bIns="53958" anchor="ctr">
            <a:spAutoFit/>
          </a:bodyPr>
          <a:lstStyle/>
          <a:p>
            <a:endParaRPr lang="en-US" sz="1600" b="1">
              <a:latin typeface="Lucida"/>
            </a:endParaRPr>
          </a:p>
          <a:p>
            <a:pPr eaLnBrk="0" hangingPunct="0"/>
            <a:endParaRPr lang="en-US">
              <a:latin typeface="Arial" charset="0"/>
            </a:endParaRPr>
          </a:p>
        </p:txBody>
      </p:sp>
      <p:sp>
        <p:nvSpPr>
          <p:cNvPr id="131076" name="Rectangle 5"/>
          <p:cNvSpPr>
            <a:spLocks noChangeArrowheads="1"/>
          </p:cNvSpPr>
          <p:nvPr/>
        </p:nvSpPr>
        <p:spPr bwMode="auto">
          <a:xfrm>
            <a:off x="6858000" y="4787900"/>
            <a:ext cx="1968500" cy="11557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algn="ctr"/>
            <a:r>
              <a:rPr lang="en-US" sz="1400" b="1">
                <a:latin typeface="Arial" charset="0"/>
              </a:rPr>
              <a:t>Each symbol indicates 100,000 dead in the appropriate theater of operations</a:t>
            </a:r>
          </a:p>
        </p:txBody>
      </p:sp>
      <p:sp>
        <p:nvSpPr>
          <p:cNvPr id="131077" name="Rectangle 6"/>
          <p:cNvSpPr>
            <a:spLocks noChangeArrowheads="1"/>
          </p:cNvSpPr>
          <p:nvPr/>
        </p:nvSpPr>
        <p:spPr bwMode="auto">
          <a:xfrm>
            <a:off x="6781800" y="2195513"/>
            <a:ext cx="990600" cy="6858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31078" name="Picture 7" descr="ww2-2"/>
          <p:cNvPicPr>
            <a:picLocks noChangeAspect="1" noChangeArrowheads="1"/>
          </p:cNvPicPr>
          <p:nvPr/>
        </p:nvPicPr>
        <p:blipFill>
          <a:blip r:embed="rId2" cstate="print"/>
          <a:srcRect r="82869"/>
          <a:stretch>
            <a:fillRect/>
          </a:stretch>
        </p:blipFill>
        <p:spPr bwMode="auto">
          <a:xfrm>
            <a:off x="6781800" y="2328863"/>
            <a:ext cx="762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9" name="Rectangle 8"/>
          <p:cNvSpPr>
            <a:spLocks noChangeArrowheads="1"/>
          </p:cNvSpPr>
          <p:nvPr/>
        </p:nvSpPr>
        <p:spPr bwMode="auto">
          <a:xfrm>
            <a:off x="6781800" y="2881313"/>
            <a:ext cx="2057400" cy="9906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31080" name="Picture 9" descr="ww2-2"/>
          <p:cNvPicPr>
            <a:picLocks noChangeAspect="1" noChangeArrowheads="1"/>
          </p:cNvPicPr>
          <p:nvPr/>
        </p:nvPicPr>
        <p:blipFill>
          <a:blip r:embed="rId2" cstate="print"/>
          <a:srcRect l="17131" r="36617"/>
          <a:stretch>
            <a:fillRect/>
          </a:stretch>
        </p:blipFill>
        <p:spPr bwMode="auto">
          <a:xfrm>
            <a:off x="6781800" y="2957513"/>
            <a:ext cx="20574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81" name="Rectangle 10"/>
          <p:cNvSpPr>
            <a:spLocks noChangeArrowheads="1"/>
          </p:cNvSpPr>
          <p:nvPr/>
        </p:nvSpPr>
        <p:spPr bwMode="auto">
          <a:xfrm>
            <a:off x="6781800" y="3871913"/>
            <a:ext cx="2057400" cy="7620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31082" name="Picture 11" descr="ww2-2"/>
          <p:cNvPicPr>
            <a:picLocks noChangeAspect="1" noChangeArrowheads="1"/>
          </p:cNvPicPr>
          <p:nvPr/>
        </p:nvPicPr>
        <p:blipFill>
          <a:blip r:embed="rId2" cstate="print"/>
          <a:srcRect l="63383" r="18843"/>
          <a:stretch>
            <a:fillRect/>
          </a:stretch>
        </p:blipFill>
        <p:spPr bwMode="auto">
          <a:xfrm>
            <a:off x="6981825" y="3795713"/>
            <a:ext cx="7905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3" name="Picture 12" descr="ww2-2"/>
          <p:cNvPicPr>
            <a:picLocks noChangeAspect="1" noChangeArrowheads="1"/>
          </p:cNvPicPr>
          <p:nvPr/>
        </p:nvPicPr>
        <p:blipFill>
          <a:blip r:embed="rId2" cstate="print"/>
          <a:srcRect l="80515"/>
          <a:stretch>
            <a:fillRect/>
          </a:stretch>
        </p:blipFill>
        <p:spPr bwMode="auto">
          <a:xfrm>
            <a:off x="7924800" y="3776663"/>
            <a:ext cx="8667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4" name="Picture 14" descr="map-losses in WW2-Asia"/>
          <p:cNvPicPr>
            <a:picLocks noChangeAspect="1" noChangeArrowheads="1"/>
          </p:cNvPicPr>
          <p:nvPr/>
        </p:nvPicPr>
        <p:blipFill>
          <a:blip r:embed="rId3" cstate="print">
            <a:lum bright="24000" contrast="6000"/>
          </a:blip>
          <a:srcRect/>
          <a:stretch>
            <a:fillRect/>
          </a:stretch>
        </p:blipFill>
        <p:spPr bwMode="auto">
          <a:xfrm>
            <a:off x="1447800" y="1347788"/>
            <a:ext cx="5029200" cy="4824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Text Box 2"/>
          <p:cNvSpPr txBox="1">
            <a:spLocks noChangeArrowheads="1"/>
          </p:cNvSpPr>
          <p:nvPr/>
        </p:nvSpPr>
        <p:spPr bwMode="auto">
          <a:xfrm>
            <a:off x="5867400" y="304800"/>
            <a:ext cx="2971800" cy="1371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200" b="1">
                <a:solidFill>
                  <a:srgbClr val="D80000"/>
                </a:solidFill>
                <a:latin typeface="Comic Sans MS" pitchFamily="66" charset="0"/>
              </a:rPr>
              <a:t>WW II Casualties</a:t>
            </a:r>
          </a:p>
        </p:txBody>
      </p:sp>
      <p:sp>
        <p:nvSpPr>
          <p:cNvPr id="132099" name="Rectangle 5"/>
          <p:cNvSpPr>
            <a:spLocks noChangeArrowheads="1"/>
          </p:cNvSpPr>
          <p:nvPr/>
        </p:nvSpPr>
        <p:spPr bwMode="auto">
          <a:xfrm>
            <a:off x="0" y="-547688"/>
            <a:ext cx="0" cy="71755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53958" rIns="0" bIns="53958" anchor="ctr">
            <a:spAutoFit/>
          </a:bodyPr>
          <a:lstStyle/>
          <a:p>
            <a:endParaRPr lang="en-US" sz="1600" b="1">
              <a:latin typeface="Lucida"/>
            </a:endParaRPr>
          </a:p>
          <a:p>
            <a:pPr eaLnBrk="0" hangingPunct="0"/>
            <a:endParaRPr lang="en-US">
              <a:latin typeface="Arial" charset="0"/>
            </a:endParaRPr>
          </a:p>
        </p:txBody>
      </p:sp>
      <p:graphicFrame>
        <p:nvGraphicFramePr>
          <p:cNvPr id="206568" name="Group 744"/>
          <p:cNvGraphicFramePr>
            <a:graphicFrameLocks noGrp="1"/>
          </p:cNvGraphicFramePr>
          <p:nvPr/>
        </p:nvGraphicFramePr>
        <p:xfrm>
          <a:off x="1371600" y="76200"/>
          <a:ext cx="4495800" cy="6827520"/>
        </p:xfrm>
        <a:graphic>
          <a:graphicData uri="http://schemas.openxmlformats.org/drawingml/2006/table">
            <a:tbl>
              <a:tblPr/>
              <a:tblGrid>
                <a:gridCol w="1362075"/>
                <a:gridCol w="979488"/>
                <a:gridCol w="1190625"/>
                <a:gridCol w="963612"/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D829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Country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D829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Men in war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D829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Battle deaths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D829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Wounded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Australia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1,000,000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26,976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180,864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Austria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800,000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280,000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350,117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Belgium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625,000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8,460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55,513</a:t>
                      </a:r>
                      <a:r>
                        <a:rPr kumimoji="0" lang="en-US" sz="1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1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Brazil</a:t>
                      </a:r>
                      <a:r>
                        <a:rPr kumimoji="0" lang="en-US" sz="1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2</a:t>
                      </a: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40,334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943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4,222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Bulgaria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339,760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6,671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21,878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Canada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1,086,343</a:t>
                      </a:r>
                      <a:r>
                        <a:rPr kumimoji="0" lang="en-US" sz="1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7</a:t>
                      </a: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42,042</a:t>
                      </a:r>
                      <a:r>
                        <a:rPr kumimoji="0" lang="en-US" sz="1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7</a:t>
                      </a: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53,145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China</a:t>
                      </a:r>
                      <a:r>
                        <a:rPr kumimoji="0" lang="en-US" sz="1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3</a:t>
                      </a: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17,250,521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1,324,516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1,762,006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Czechoslovakia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—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6,683</a:t>
                      </a:r>
                      <a:r>
                        <a:rPr kumimoji="0" lang="en-US" sz="1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4</a:t>
                      </a: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8,017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Denmark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—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4,339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—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Finland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500,000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79,047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50,000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France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—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201,568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400,000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Germany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20,000,000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3,250,000</a:t>
                      </a:r>
                      <a:r>
                        <a:rPr kumimoji="0" lang="en-US" sz="1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4</a:t>
                      </a: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7,250,000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Greece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—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17,024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47,290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Hungary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—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147,435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89,313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India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2,393,891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32,121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64,354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Italy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3,100,000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149,496</a:t>
                      </a:r>
                      <a:r>
                        <a:rPr kumimoji="0" lang="en-US" sz="1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4</a:t>
                      </a: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66,716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Japan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9,700,000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1,270,000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140,000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Netherlands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280,000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6,500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2,860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New Zealand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194,000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11,625</a:t>
                      </a:r>
                      <a:r>
                        <a:rPr kumimoji="0" lang="en-US" sz="1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4</a:t>
                      </a: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17,000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Norway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75,000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2,000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—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Poland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—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664,000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530,000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Romania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650,000</a:t>
                      </a:r>
                      <a:r>
                        <a:rPr kumimoji="0" lang="en-US" sz="1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5</a:t>
                      </a: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350,000</a:t>
                      </a:r>
                      <a:r>
                        <a:rPr kumimoji="0" lang="en-US" sz="1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6</a:t>
                      </a: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—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South Africa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410,056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2,473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—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U.S.S.R.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—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6,115,000</a:t>
                      </a:r>
                      <a:r>
                        <a:rPr kumimoji="0" lang="en-US" sz="1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4</a:t>
                      </a: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14,012,000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United Kingdom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5,896,000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357,116</a:t>
                      </a:r>
                      <a:r>
                        <a:rPr kumimoji="0" lang="en-US" sz="1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4</a:t>
                      </a: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369,267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United States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16,112,566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291,557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670,846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Yugoslavia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3,741,000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305,000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425,000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2247" name="Rectangle 732"/>
          <p:cNvSpPr>
            <a:spLocks noChangeArrowheads="1"/>
          </p:cNvSpPr>
          <p:nvPr/>
        </p:nvSpPr>
        <p:spPr bwMode="auto">
          <a:xfrm>
            <a:off x="6248400" y="2100263"/>
            <a:ext cx="2590800" cy="39449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marL="290513" indent="-290513">
              <a:buFontTx/>
              <a:buAutoNum type="arabicPeriod"/>
            </a:pPr>
            <a:r>
              <a:rPr lang="en-US" sz="1200" b="1">
                <a:solidFill>
                  <a:srgbClr val="000000"/>
                </a:solidFill>
                <a:latin typeface="Comic Sans MS" pitchFamily="66" charset="0"/>
              </a:rPr>
              <a:t>Civilians only.</a:t>
            </a:r>
          </a:p>
          <a:p>
            <a:pPr marL="290513" indent="-290513" eaLnBrk="0" hangingPunct="0">
              <a:buFontTx/>
              <a:buAutoNum type="arabicPeriod"/>
            </a:pPr>
            <a:r>
              <a:rPr lang="en-US" sz="1200" b="1">
                <a:solidFill>
                  <a:srgbClr val="000000"/>
                </a:solidFill>
                <a:latin typeface="Comic Sans MS" pitchFamily="66" charset="0"/>
              </a:rPr>
              <a:t>Army and navy figures.</a:t>
            </a:r>
          </a:p>
          <a:p>
            <a:pPr marL="290513" indent="-290513" eaLnBrk="0" hangingPunct="0">
              <a:buFontTx/>
              <a:buAutoNum type="arabicPeriod"/>
            </a:pPr>
            <a:r>
              <a:rPr lang="en-US" sz="1200" b="1">
                <a:solidFill>
                  <a:srgbClr val="000000"/>
                </a:solidFill>
                <a:latin typeface="Comic Sans MS" pitchFamily="66" charset="0"/>
              </a:rPr>
              <a:t>Figures cover period July 7, 1937 to  Sept. 2, 1945, and concern only Chinese regular troops. They do not include casualties suffered by guerrillas and local military corps.</a:t>
            </a:r>
          </a:p>
          <a:p>
            <a:pPr marL="290513" indent="-290513" eaLnBrk="0" hangingPunct="0">
              <a:buFontTx/>
              <a:buAutoNum type="arabicPeriod"/>
            </a:pPr>
            <a:r>
              <a:rPr lang="en-US" sz="1200" b="1">
                <a:solidFill>
                  <a:srgbClr val="000000"/>
                </a:solidFill>
                <a:latin typeface="Comic Sans MS" pitchFamily="66" charset="0"/>
              </a:rPr>
              <a:t>Deaths from all causes.</a:t>
            </a:r>
          </a:p>
          <a:p>
            <a:pPr marL="290513" indent="-290513" eaLnBrk="0" hangingPunct="0">
              <a:buFontTx/>
              <a:buAutoNum type="arabicPeriod"/>
            </a:pPr>
            <a:r>
              <a:rPr lang="en-US" sz="1200" b="1">
                <a:solidFill>
                  <a:srgbClr val="000000"/>
                </a:solidFill>
                <a:latin typeface="Comic Sans MS" pitchFamily="66" charset="0"/>
              </a:rPr>
              <a:t>Against Soviet Russia; 385,847 </a:t>
            </a:r>
            <a:br>
              <a:rPr lang="en-US" sz="1200" b="1">
                <a:solidFill>
                  <a:srgbClr val="000000"/>
                </a:solidFill>
                <a:latin typeface="Comic Sans MS" pitchFamily="66" charset="0"/>
              </a:rPr>
            </a:br>
            <a:r>
              <a:rPr lang="en-US" sz="1200" b="1">
                <a:solidFill>
                  <a:srgbClr val="000000"/>
                </a:solidFill>
                <a:latin typeface="Comic Sans MS" pitchFamily="66" charset="0"/>
              </a:rPr>
              <a:t>against Nazi Germany.</a:t>
            </a:r>
          </a:p>
          <a:p>
            <a:pPr marL="290513" indent="-290513" eaLnBrk="0" hangingPunct="0">
              <a:buFontTx/>
              <a:buAutoNum type="arabicPeriod"/>
            </a:pPr>
            <a:r>
              <a:rPr lang="en-US" sz="1200" b="1">
                <a:solidFill>
                  <a:srgbClr val="000000"/>
                </a:solidFill>
                <a:latin typeface="Comic Sans MS" pitchFamily="66" charset="0"/>
              </a:rPr>
              <a:t>Against Soviet Russia; 169,822</a:t>
            </a:r>
            <a:br>
              <a:rPr lang="en-US" sz="1200" b="1">
                <a:solidFill>
                  <a:srgbClr val="000000"/>
                </a:solidFill>
                <a:latin typeface="Comic Sans MS" pitchFamily="66" charset="0"/>
              </a:rPr>
            </a:br>
            <a:r>
              <a:rPr lang="en-US" sz="1200" b="1">
                <a:solidFill>
                  <a:srgbClr val="000000"/>
                </a:solidFill>
                <a:latin typeface="Comic Sans MS" pitchFamily="66" charset="0"/>
              </a:rPr>
              <a:t>against Nazi Germany.</a:t>
            </a:r>
          </a:p>
          <a:p>
            <a:pPr marL="290513" indent="-290513" eaLnBrk="0" hangingPunct="0">
              <a:buFontTx/>
              <a:buAutoNum type="arabicPeriod"/>
            </a:pPr>
            <a:r>
              <a:rPr lang="en-US" sz="1200" b="1">
                <a:solidFill>
                  <a:srgbClr val="000000"/>
                </a:solidFill>
                <a:latin typeface="Comic Sans MS" pitchFamily="66" charset="0"/>
              </a:rPr>
              <a:t>National Defense Ctr., Canadian</a:t>
            </a:r>
            <a:br>
              <a:rPr lang="en-US" sz="1200" b="1">
                <a:solidFill>
                  <a:srgbClr val="000000"/>
                </a:solidFill>
                <a:latin typeface="Comic Sans MS" pitchFamily="66" charset="0"/>
              </a:rPr>
            </a:br>
            <a:r>
              <a:rPr lang="en-US" sz="1200" b="1">
                <a:solidFill>
                  <a:srgbClr val="000000"/>
                </a:solidFill>
                <a:latin typeface="Comic Sans MS" pitchFamily="66" charset="0"/>
              </a:rPr>
              <a:t>Forces Hq., Director of History.</a:t>
            </a:r>
            <a:endParaRPr lang="en-US" sz="1200" b="1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ext Box 2"/>
          <p:cNvSpPr txBox="1">
            <a:spLocks noChangeArrowheads="1"/>
          </p:cNvSpPr>
          <p:nvPr/>
        </p:nvSpPr>
        <p:spPr bwMode="auto">
          <a:xfrm>
            <a:off x="990600" y="76200"/>
            <a:ext cx="8001000" cy="7318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200" b="1">
                <a:solidFill>
                  <a:srgbClr val="D80000"/>
                </a:solidFill>
                <a:latin typeface="Comic Sans MS" pitchFamily="66" charset="0"/>
              </a:rPr>
              <a:t>Massive Human Dislocations</a:t>
            </a:r>
          </a:p>
        </p:txBody>
      </p:sp>
      <p:sp>
        <p:nvSpPr>
          <p:cNvPr id="133123" name="Rectangle 3"/>
          <p:cNvSpPr>
            <a:spLocks noChangeArrowheads="1"/>
          </p:cNvSpPr>
          <p:nvPr/>
        </p:nvSpPr>
        <p:spPr bwMode="auto">
          <a:xfrm>
            <a:off x="0" y="-547688"/>
            <a:ext cx="0" cy="71755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53958" rIns="0" bIns="53958" anchor="ctr">
            <a:spAutoFit/>
          </a:bodyPr>
          <a:lstStyle/>
          <a:p>
            <a:endParaRPr lang="en-US" sz="1600" b="1">
              <a:latin typeface="Lucida"/>
            </a:endParaRPr>
          </a:p>
          <a:p>
            <a:pPr eaLnBrk="0" hangingPunct="0"/>
            <a:endParaRPr lang="en-US">
              <a:latin typeface="Arial" charset="0"/>
            </a:endParaRPr>
          </a:p>
        </p:txBody>
      </p:sp>
      <p:pic>
        <p:nvPicPr>
          <p:cNvPr id="133124" name="Picture 14" descr="postww2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 bwMode="auto">
          <a:xfrm>
            <a:off x="1828800" y="876300"/>
            <a:ext cx="4267200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5" name="Picture 16" descr="postww2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1095375"/>
            <a:ext cx="161925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Text Box 2"/>
          <p:cNvSpPr txBox="1">
            <a:spLocks noChangeArrowheads="1"/>
          </p:cNvSpPr>
          <p:nvPr/>
        </p:nvSpPr>
        <p:spPr bwMode="auto">
          <a:xfrm>
            <a:off x="1295400" y="152400"/>
            <a:ext cx="7543800" cy="16446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400" b="1">
                <a:solidFill>
                  <a:srgbClr val="D80000"/>
                </a:solidFill>
                <a:latin typeface="Comic Sans MS" pitchFamily="66" charset="0"/>
              </a:rPr>
              <a:t>The U.S. &amp; the U.S.S.R. Emerged as the Two Superpowers of the later 20</a:t>
            </a:r>
            <a:r>
              <a:rPr lang="en-US" sz="3400" b="1" baseline="30000">
                <a:solidFill>
                  <a:srgbClr val="D80000"/>
                </a:solidFill>
                <a:latin typeface="Comic Sans MS" pitchFamily="66" charset="0"/>
              </a:rPr>
              <a:t>c</a:t>
            </a:r>
          </a:p>
        </p:txBody>
      </p:sp>
      <p:pic>
        <p:nvPicPr>
          <p:cNvPr id="134147" name="Picture 3" descr="Soviet flag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 b="6757"/>
          <a:stretch>
            <a:fillRect/>
          </a:stretch>
        </p:blipFill>
        <p:spPr bwMode="auto">
          <a:xfrm>
            <a:off x="4876800" y="4419600"/>
            <a:ext cx="3733800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4148" name="Picture 4" descr="US Flag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1600200" y="2057400"/>
            <a:ext cx="3733800" cy="2176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1219200" y="76200"/>
            <a:ext cx="7696200" cy="11890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>
                <a:solidFill>
                  <a:srgbClr val="D80000"/>
                </a:solidFill>
                <a:latin typeface="Comic Sans MS" pitchFamily="66" charset="0"/>
              </a:rPr>
              <a:t>The </a:t>
            </a:r>
            <a:r>
              <a:rPr lang="en-US" sz="3800" b="1">
                <a:solidFill>
                  <a:srgbClr val="333399"/>
                </a:solidFill>
                <a:latin typeface="Comic Sans MS" pitchFamily="66" charset="0"/>
              </a:rPr>
              <a:t>Bi-Polarization </a:t>
            </a:r>
            <a:r>
              <a:rPr lang="en-US" sz="3800" b="1">
                <a:solidFill>
                  <a:srgbClr val="D80000"/>
                </a:solidFill>
                <a:latin typeface="Comic Sans MS" pitchFamily="66" charset="0"/>
              </a:rPr>
              <a:t>of Europe:  </a:t>
            </a:r>
            <a:r>
              <a:rPr lang="en-US" sz="3400" b="1">
                <a:solidFill>
                  <a:srgbClr val="D80000"/>
                </a:solidFill>
                <a:latin typeface="Comic Sans MS" pitchFamily="66" charset="0"/>
              </a:rPr>
              <a:t>The Beginning of the Cold War</a:t>
            </a:r>
          </a:p>
        </p:txBody>
      </p:sp>
      <p:pic>
        <p:nvPicPr>
          <p:cNvPr id="135171" name="Picture 4" descr="map-EarlyColdWarEuropean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</a:blip>
          <a:srcRect/>
          <a:stretch>
            <a:fillRect/>
          </a:stretch>
        </p:blipFill>
        <p:spPr bwMode="auto">
          <a:xfrm>
            <a:off x="1447800" y="1371600"/>
            <a:ext cx="7315200" cy="531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1371600" y="152400"/>
            <a:ext cx="7315200" cy="12509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>
                <a:solidFill>
                  <a:srgbClr val="D80000"/>
                </a:solidFill>
                <a:latin typeface="Comic Sans MS" pitchFamily="66" charset="0"/>
              </a:rPr>
              <a:t>The Division of Germany:</a:t>
            </a:r>
            <a:br>
              <a:rPr lang="en-US" sz="3800" b="1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3800" b="1">
                <a:solidFill>
                  <a:srgbClr val="D80000"/>
                </a:solidFill>
                <a:latin typeface="Comic Sans MS" pitchFamily="66" charset="0"/>
              </a:rPr>
              <a:t>1945 - 1990</a:t>
            </a:r>
          </a:p>
        </p:txBody>
      </p:sp>
      <p:pic>
        <p:nvPicPr>
          <p:cNvPr id="136195" name="Picture 3" descr="map-Division of Germany-1945"/>
          <p:cNvPicPr>
            <a:picLocks noChangeAspect="1" noChangeArrowheads="1"/>
          </p:cNvPicPr>
          <p:nvPr/>
        </p:nvPicPr>
        <p:blipFill>
          <a:blip r:embed="rId2" cstate="print">
            <a:lum bright="-6000" contrast="12000"/>
          </a:blip>
          <a:srcRect r="342"/>
          <a:stretch>
            <a:fillRect/>
          </a:stretch>
        </p:blipFill>
        <p:spPr bwMode="auto">
          <a:xfrm>
            <a:off x="1752600" y="1524000"/>
            <a:ext cx="6629400" cy="510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ext Box 2"/>
          <p:cNvSpPr txBox="1">
            <a:spLocks noChangeArrowheads="1"/>
          </p:cNvSpPr>
          <p:nvPr/>
        </p:nvSpPr>
        <p:spPr bwMode="auto">
          <a:xfrm>
            <a:off x="1295400" y="152400"/>
            <a:ext cx="7543800" cy="7318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200" b="1">
                <a:solidFill>
                  <a:srgbClr val="D80000"/>
                </a:solidFill>
                <a:latin typeface="Comic Sans MS" pitchFamily="66" charset="0"/>
              </a:rPr>
              <a:t>The Creation of the U. N.</a:t>
            </a:r>
          </a:p>
        </p:txBody>
      </p:sp>
      <p:pic>
        <p:nvPicPr>
          <p:cNvPr id="137219" name="Picture 3" descr="chart-United Nations organization structure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2362200" y="990600"/>
            <a:ext cx="5340350" cy="556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ext Box 2"/>
          <p:cNvSpPr txBox="1">
            <a:spLocks noChangeArrowheads="1"/>
          </p:cNvSpPr>
          <p:nvPr/>
        </p:nvSpPr>
        <p:spPr bwMode="auto">
          <a:xfrm>
            <a:off x="1295400" y="76200"/>
            <a:ext cx="7543800" cy="11890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>
                <a:solidFill>
                  <a:srgbClr val="D80000"/>
                </a:solidFill>
                <a:latin typeface="Comic Sans MS" pitchFamily="66" charset="0"/>
              </a:rPr>
              <a:t>The Nuremberg War Trials:</a:t>
            </a:r>
            <a:br>
              <a:rPr lang="en-US" sz="3800" b="1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3400" b="1" i="1">
                <a:solidFill>
                  <a:srgbClr val="D80000"/>
                </a:solidFill>
                <a:latin typeface="Comic Sans MS" pitchFamily="66" charset="0"/>
              </a:rPr>
              <a:t>Crimes Against Humanity</a:t>
            </a:r>
          </a:p>
        </p:txBody>
      </p:sp>
      <p:pic>
        <p:nvPicPr>
          <p:cNvPr id="138243" name="Picture 5" descr="Nuremberg Trials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1752600" y="1422400"/>
            <a:ext cx="6553200" cy="520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Text Box 2"/>
          <p:cNvSpPr txBox="1">
            <a:spLocks noChangeArrowheads="1"/>
          </p:cNvSpPr>
          <p:nvPr/>
        </p:nvSpPr>
        <p:spPr bwMode="auto">
          <a:xfrm>
            <a:off x="1295400" y="152400"/>
            <a:ext cx="7543800" cy="6715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>
                <a:solidFill>
                  <a:srgbClr val="D80000"/>
                </a:solidFill>
                <a:latin typeface="Comic Sans MS" pitchFamily="66" charset="0"/>
              </a:rPr>
              <a:t>Japanese War Crimes Trials</a:t>
            </a:r>
          </a:p>
        </p:txBody>
      </p:sp>
      <p:pic>
        <p:nvPicPr>
          <p:cNvPr id="139267" name="Picture 3" descr="Tojo on Trial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 l="2000" t="2000" r="53999" b="3500"/>
          <a:stretch>
            <a:fillRect/>
          </a:stretch>
        </p:blipFill>
        <p:spPr bwMode="auto">
          <a:xfrm>
            <a:off x="6200775" y="2667000"/>
            <a:ext cx="2714625" cy="388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9268" name="Picture 4" descr="Jap War Crimes Trial"/>
          <p:cNvPicPr>
            <a:picLocks noChangeAspect="1" noChangeArrowheads="1"/>
          </p:cNvPicPr>
          <p:nvPr/>
        </p:nvPicPr>
        <p:blipFill>
          <a:blip r:embed="rId3" cstate="print">
            <a:lum bright="12000" contrast="6000"/>
          </a:blip>
          <a:srcRect/>
          <a:stretch>
            <a:fillRect/>
          </a:stretch>
        </p:blipFill>
        <p:spPr bwMode="auto">
          <a:xfrm>
            <a:off x="1295400" y="990600"/>
            <a:ext cx="4572000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4805" name="Rectangle 5"/>
          <p:cNvSpPr>
            <a:spLocks noChangeArrowheads="1"/>
          </p:cNvSpPr>
          <p:nvPr/>
        </p:nvSpPr>
        <p:spPr bwMode="auto">
          <a:xfrm>
            <a:off x="6477000" y="1768475"/>
            <a:ext cx="228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General </a:t>
            </a:r>
            <a:b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</a:b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Hideki Tojo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Text Box 2"/>
          <p:cNvSpPr txBox="1">
            <a:spLocks noChangeArrowheads="1"/>
          </p:cNvSpPr>
          <p:nvPr/>
        </p:nvSpPr>
        <p:spPr bwMode="auto">
          <a:xfrm>
            <a:off x="4724400" y="609600"/>
            <a:ext cx="3962400" cy="1371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200" b="1">
                <a:solidFill>
                  <a:srgbClr val="D80000"/>
                </a:solidFill>
                <a:latin typeface="Comic Sans MS" pitchFamily="66" charset="0"/>
              </a:rPr>
              <a:t>The Race for Space</a:t>
            </a:r>
          </a:p>
        </p:txBody>
      </p:sp>
      <p:pic>
        <p:nvPicPr>
          <p:cNvPr id="141315" name="Picture 3" descr="Gagarin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</a:blip>
          <a:srcRect/>
          <a:stretch>
            <a:fillRect/>
          </a:stretch>
        </p:blipFill>
        <p:spPr bwMode="auto">
          <a:xfrm>
            <a:off x="1371600" y="609600"/>
            <a:ext cx="2771775" cy="3652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1316" name="Picture 4" descr="Man on Moon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3962400" y="3048000"/>
            <a:ext cx="4953000" cy="3335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 Box 2"/>
          <p:cNvSpPr txBox="1">
            <a:spLocks noChangeArrowheads="1"/>
          </p:cNvSpPr>
          <p:nvPr/>
        </p:nvSpPr>
        <p:spPr bwMode="auto">
          <a:xfrm>
            <a:off x="1066800" y="228600"/>
            <a:ext cx="79248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rgbClr val="D80000"/>
                </a:solidFill>
                <a:latin typeface="Comic Sans MS" pitchFamily="66" charset="0"/>
              </a:rPr>
              <a:t>Italy Attacks Ethiopia, 1935</a:t>
            </a:r>
          </a:p>
        </p:txBody>
      </p:sp>
      <p:pic>
        <p:nvPicPr>
          <p:cNvPr id="137226" name="Picture 10" descr="Hallie Selassie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</a:blip>
          <a:srcRect/>
          <a:stretch>
            <a:fillRect/>
          </a:stretch>
        </p:blipFill>
        <p:spPr bwMode="auto">
          <a:xfrm>
            <a:off x="6923088" y="1600200"/>
            <a:ext cx="2068512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7227" name="Rectangle 11"/>
          <p:cNvSpPr>
            <a:spLocks noChangeArrowheads="1"/>
          </p:cNvSpPr>
          <p:nvPr/>
        </p:nvSpPr>
        <p:spPr bwMode="auto">
          <a:xfrm>
            <a:off x="6781800" y="4419600"/>
            <a:ext cx="2209800" cy="11874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en-US" b="1">
                <a:latin typeface="Comic Sans MS" pitchFamily="66" charset="0"/>
              </a:rPr>
              <a:t>Emperor Haile Selassie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30275"/>
            <a:ext cx="4900613" cy="578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7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37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7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ext Box 2"/>
          <p:cNvSpPr txBox="1">
            <a:spLocks noChangeArrowheads="1"/>
          </p:cNvSpPr>
          <p:nvPr/>
        </p:nvSpPr>
        <p:spPr bwMode="auto">
          <a:xfrm>
            <a:off x="1295400" y="76200"/>
            <a:ext cx="7543800" cy="12509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>
                <a:solidFill>
                  <a:srgbClr val="D80000"/>
                </a:solidFill>
                <a:latin typeface="Comic Sans MS" pitchFamily="66" charset="0"/>
              </a:rPr>
              <a:t>The Emergence of Third World Nationalist Movements</a:t>
            </a:r>
          </a:p>
        </p:txBody>
      </p:sp>
      <p:pic>
        <p:nvPicPr>
          <p:cNvPr id="207875" name="Picture 3" descr="Gandhi &amp; Nehru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 b="14575"/>
          <a:stretch>
            <a:fillRect/>
          </a:stretch>
        </p:blipFill>
        <p:spPr bwMode="auto">
          <a:xfrm>
            <a:off x="1371600" y="1427163"/>
            <a:ext cx="3124200" cy="2611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7877" name="Picture 5" descr="Araf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1600200"/>
            <a:ext cx="1500188" cy="198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7878" name="Picture 6" descr="Mau Ma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124200"/>
            <a:ext cx="1766888" cy="2819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7879" name="Picture 7" descr="Fide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4267200"/>
            <a:ext cx="1738313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7880" name="Picture 8" descr="Vietcong"/>
          <p:cNvPicPr>
            <a:picLocks noChangeAspect="1" noChangeArrowheads="1"/>
          </p:cNvPicPr>
          <p:nvPr/>
        </p:nvPicPr>
        <p:blipFill>
          <a:blip r:embed="rId6" cstate="print">
            <a:lum bright="-6000" contrast="6000"/>
          </a:blip>
          <a:srcRect/>
          <a:stretch>
            <a:fillRect/>
          </a:stretch>
        </p:blipFill>
        <p:spPr bwMode="auto">
          <a:xfrm>
            <a:off x="1600200" y="4419600"/>
            <a:ext cx="3000375" cy="2038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207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7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7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7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07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7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7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78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7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ext Box 2"/>
          <p:cNvSpPr txBox="1">
            <a:spLocks noChangeArrowheads="1"/>
          </p:cNvSpPr>
          <p:nvPr/>
        </p:nvSpPr>
        <p:spPr bwMode="auto">
          <a:xfrm>
            <a:off x="1295400" y="15875"/>
            <a:ext cx="7543800" cy="11271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400" b="1">
                <a:solidFill>
                  <a:srgbClr val="D80000"/>
                </a:solidFill>
                <a:latin typeface="Comic Sans MS" pitchFamily="66" charset="0"/>
              </a:rPr>
              <a:t>The De-Colonization of </a:t>
            </a:r>
            <a:br>
              <a:rPr lang="en-US" sz="3400" b="1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3400" b="1">
                <a:solidFill>
                  <a:srgbClr val="D80000"/>
                </a:solidFill>
                <a:latin typeface="Comic Sans MS" pitchFamily="66" charset="0"/>
              </a:rPr>
              <a:t>European Empires</a:t>
            </a:r>
          </a:p>
        </p:txBody>
      </p:sp>
      <p:pic>
        <p:nvPicPr>
          <p:cNvPr id="144387" name="Picture 3" descr="map-Global Decolonization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 t="4103"/>
          <a:stretch>
            <a:fillRect/>
          </a:stretch>
        </p:blipFill>
        <p:spPr bwMode="auto">
          <a:xfrm>
            <a:off x="1295400" y="1219200"/>
            <a:ext cx="7620000" cy="5341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WordArt 2" descr="blood_dripping"/>
          <p:cNvSpPr>
            <a:spLocks noChangeArrowheads="1" noChangeShapeType="1" noTextEdit="1"/>
          </p:cNvSpPr>
          <p:nvPr/>
        </p:nvSpPr>
        <p:spPr bwMode="auto">
          <a:xfrm>
            <a:off x="1600200" y="609600"/>
            <a:ext cx="6858000" cy="571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000" kern="10" dirty="0">
                <a:ln w="19050">
                  <a:solidFill>
                    <a:srgbClr val="D80000"/>
                  </a:solidFill>
                  <a:round/>
                  <a:headEnd type="none" w="sm" len="sm"/>
                  <a:tailEnd type="none" w="sm" len="sm"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le and Wenches BB"/>
              </a:rPr>
              <a:t>The World </a:t>
            </a:r>
          </a:p>
          <a:p>
            <a:pPr algn="ctr"/>
            <a:r>
              <a:rPr lang="en-US" sz="6000" kern="10" dirty="0">
                <a:ln w="19050">
                  <a:solidFill>
                    <a:srgbClr val="D80000"/>
                  </a:solidFill>
                  <a:round/>
                  <a:headEnd type="none" w="sm" len="sm"/>
                  <a:tailEnd type="none" w="sm" len="sm"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le and Wenches BB"/>
              </a:rPr>
              <a:t>We Live in Today</a:t>
            </a:r>
          </a:p>
          <a:p>
            <a:pPr algn="ctr"/>
            <a:r>
              <a:rPr lang="en-US" sz="6000" kern="10" dirty="0">
                <a:ln w="19050">
                  <a:solidFill>
                    <a:srgbClr val="D80000"/>
                  </a:solidFill>
                  <a:round/>
                  <a:headEnd type="none" w="sm" len="sm"/>
                  <a:tailEnd type="none" w="sm" len="sm"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le and Wenches BB"/>
              </a:rPr>
              <a:t>Was Formed </a:t>
            </a:r>
          </a:p>
          <a:p>
            <a:pPr algn="ctr"/>
            <a:r>
              <a:rPr lang="en-US" sz="6000" kern="10" dirty="0">
                <a:ln w="19050">
                  <a:solidFill>
                    <a:srgbClr val="D80000"/>
                  </a:solidFill>
                  <a:round/>
                  <a:headEnd type="none" w="sm" len="sm"/>
                  <a:tailEnd type="none" w="sm" len="sm"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le and Wenches BB"/>
              </a:rPr>
              <a:t>by the Events </a:t>
            </a:r>
          </a:p>
          <a:p>
            <a:pPr algn="ctr"/>
            <a:r>
              <a:rPr lang="en-US" sz="6000" kern="10" dirty="0">
                <a:ln w="19050">
                  <a:solidFill>
                    <a:srgbClr val="D80000"/>
                  </a:solidFill>
                  <a:round/>
                  <a:headEnd type="none" w="sm" len="sm"/>
                  <a:tailEnd type="none" w="sm" len="sm"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le and Wenches BB"/>
              </a:rPr>
              <a:t>of World War II &amp; its</a:t>
            </a:r>
          </a:p>
          <a:p>
            <a:pPr algn="ctr"/>
            <a:r>
              <a:rPr lang="en-US" sz="6000" kern="10" dirty="0" smtClean="0">
                <a:ln w="19050">
                  <a:solidFill>
                    <a:srgbClr val="D80000"/>
                  </a:solidFill>
                  <a:round/>
                  <a:headEnd type="none" w="sm" len="sm"/>
                  <a:tailEnd type="none" w="sm" len="sm"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le and Wenches BB"/>
              </a:rPr>
              <a:t> </a:t>
            </a:r>
            <a:r>
              <a:rPr lang="en-US" sz="6000" kern="10" dirty="0">
                <a:ln w="19050">
                  <a:solidFill>
                    <a:srgbClr val="D80000"/>
                  </a:solidFill>
                  <a:round/>
                  <a:headEnd type="none" w="sm" len="sm"/>
                  <a:tailEnd type="none" w="sm" len="sm"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le and Wenches BB"/>
              </a:rPr>
              <a:t>aftermath!</a:t>
            </a:r>
          </a:p>
        </p:txBody>
      </p:sp>
      <p:pic>
        <p:nvPicPr>
          <p:cNvPr id="145411" name="Picture 3" descr="DrippingBlood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400000">
            <a:off x="-2359818" y="3274218"/>
            <a:ext cx="685800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1066800" y="228600"/>
            <a:ext cx="7696200" cy="1920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4000" b="1">
                <a:solidFill>
                  <a:srgbClr val="D80000"/>
                </a:solidFill>
                <a:latin typeface="Comic Sans MS" pitchFamily="66" charset="0"/>
              </a:rPr>
              <a:t>Germany Invades the Rhineland</a:t>
            </a:r>
            <a:br>
              <a:rPr lang="en-US" sz="4000" b="1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4000" b="1">
                <a:solidFill>
                  <a:srgbClr val="D80000"/>
                </a:solidFill>
                <a:latin typeface="Comic Sans MS" pitchFamily="66" charset="0"/>
              </a:rPr>
              <a:t>March 7, 1936</a:t>
            </a:r>
          </a:p>
        </p:txBody>
      </p:sp>
      <p:pic>
        <p:nvPicPr>
          <p:cNvPr id="15363" name="Picture 8" descr="German troops march into the Rhineland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1143000" y="996950"/>
            <a:ext cx="3352800" cy="2584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4893" y="2068486"/>
            <a:ext cx="3643589" cy="2057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181475"/>
            <a:ext cx="47625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Text Box 2"/>
          <p:cNvSpPr txBox="1">
            <a:spLocks noChangeArrowheads="1"/>
          </p:cNvSpPr>
          <p:nvPr/>
        </p:nvSpPr>
        <p:spPr bwMode="auto">
          <a:xfrm>
            <a:off x="1066800" y="152400"/>
            <a:ext cx="79248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rgbClr val="D80000"/>
                </a:solidFill>
                <a:latin typeface="Comic Sans MS" pitchFamily="66" charset="0"/>
              </a:rPr>
              <a:t>Rome-Berlin </a:t>
            </a:r>
            <a:r>
              <a:rPr lang="en-US" sz="4000" b="1" i="1" u="sng" dirty="0">
                <a:solidFill>
                  <a:srgbClr val="D80000"/>
                </a:solidFill>
                <a:latin typeface="Comic Sans MS" pitchFamily="66" charset="0"/>
              </a:rPr>
              <a:t>Axis</a:t>
            </a:r>
            <a:r>
              <a:rPr lang="en-US" sz="4000" b="1" dirty="0">
                <a:solidFill>
                  <a:srgbClr val="D80000"/>
                </a:solidFill>
                <a:latin typeface="Comic Sans MS" pitchFamily="66" charset="0"/>
              </a:rPr>
              <a:t>, 1936</a:t>
            </a:r>
          </a:p>
        </p:txBody>
      </p:sp>
      <p:pic>
        <p:nvPicPr>
          <p:cNvPr id="30723" name="Picture 3" descr="Rome-Berlin Axis-Hitler&amp;Mussolini"/>
          <p:cNvPicPr>
            <a:picLocks noChangeAspect="1" noChangeArrowheads="1"/>
          </p:cNvPicPr>
          <p:nvPr/>
        </p:nvPicPr>
        <p:blipFill>
          <a:blip r:embed="rId2" cstate="print">
            <a:lum bright="6000" contrast="12000"/>
          </a:blip>
          <a:srcRect/>
          <a:stretch>
            <a:fillRect/>
          </a:stretch>
        </p:blipFill>
        <p:spPr bwMode="auto">
          <a:xfrm>
            <a:off x="1752600" y="990600"/>
            <a:ext cx="6715125" cy="4984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1732" name="Rectangle 4"/>
          <p:cNvSpPr>
            <a:spLocks noChangeArrowheads="1"/>
          </p:cNvSpPr>
          <p:nvPr/>
        </p:nvSpPr>
        <p:spPr bwMode="auto">
          <a:xfrm>
            <a:off x="3276600" y="6019800"/>
            <a:ext cx="3733800" cy="95410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333399"/>
                </a:solidFill>
                <a:latin typeface="Comic Sans MS" pitchFamily="66" charset="0"/>
              </a:rPr>
              <a:t>The “Pact of Steel</a:t>
            </a:r>
            <a:r>
              <a:rPr lang="en-US" sz="2800" b="1" dirty="0" smtClean="0">
                <a:solidFill>
                  <a:srgbClr val="333399"/>
                </a:solidFill>
                <a:latin typeface="Comic Sans MS" pitchFamily="66" charset="0"/>
              </a:rPr>
              <a:t>”</a:t>
            </a:r>
          </a:p>
          <a:p>
            <a:pPr algn="ctr">
              <a:defRPr/>
            </a:pPr>
            <a:r>
              <a:rPr lang="en-US" sz="2800" b="1" dirty="0" smtClean="0">
                <a:solidFill>
                  <a:srgbClr val="333399"/>
                </a:solidFill>
                <a:latin typeface="Comic Sans MS" pitchFamily="66" charset="0"/>
              </a:rPr>
              <a:t>The “Axis” Powers</a:t>
            </a:r>
            <a:endParaRPr lang="en-US" sz="2800" b="1" dirty="0">
              <a:solidFill>
                <a:srgbClr val="333399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ext Box 2"/>
          <p:cNvSpPr txBox="1">
            <a:spLocks noChangeArrowheads="1"/>
          </p:cNvSpPr>
          <p:nvPr/>
        </p:nvSpPr>
        <p:spPr bwMode="auto">
          <a:xfrm>
            <a:off x="1295400" y="3276600"/>
            <a:ext cx="3886200" cy="2271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D82900"/>
              </a:buClr>
              <a:buFont typeface="Transport MT" pitchFamily="2" charset="2"/>
              <a:buChar char="y"/>
            </a:pPr>
            <a:r>
              <a:rPr lang="en-US" sz="2200" b="1">
                <a:latin typeface="Comic Sans MS" pitchFamily="66" charset="0"/>
              </a:rPr>
              <a:t> Carlists [ultra-Catholic </a:t>
            </a:r>
            <a:br>
              <a:rPr lang="en-US" sz="2200" b="1">
                <a:latin typeface="Comic Sans MS" pitchFamily="66" charset="0"/>
              </a:rPr>
            </a:br>
            <a:r>
              <a:rPr lang="en-US" sz="2200" b="1">
                <a:latin typeface="Comic Sans MS" pitchFamily="66" charset="0"/>
              </a:rPr>
              <a:t>   monarchists].</a:t>
            </a:r>
          </a:p>
          <a:p>
            <a:pPr>
              <a:spcBef>
                <a:spcPct val="50000"/>
              </a:spcBef>
              <a:buClr>
                <a:srgbClr val="D82900"/>
              </a:buClr>
              <a:buFont typeface="Transport MT" pitchFamily="2" charset="2"/>
              <a:buChar char="y"/>
            </a:pPr>
            <a:r>
              <a:rPr lang="en-US" sz="2200" b="1">
                <a:latin typeface="Comic Sans MS" pitchFamily="66" charset="0"/>
              </a:rPr>
              <a:t> Catholic Church.</a:t>
            </a:r>
          </a:p>
          <a:p>
            <a:pPr>
              <a:spcBef>
                <a:spcPct val="50000"/>
              </a:spcBef>
              <a:buClr>
                <a:srgbClr val="D82900"/>
              </a:buClr>
              <a:buFont typeface="Transport MT" pitchFamily="2" charset="2"/>
              <a:buChar char="y"/>
            </a:pPr>
            <a:r>
              <a:rPr lang="en-US" sz="2200" b="1">
                <a:latin typeface="Comic Sans MS" pitchFamily="66" charset="0"/>
              </a:rPr>
              <a:t> </a:t>
            </a:r>
            <a:r>
              <a:rPr lang="en-US" sz="2200" b="1" i="1">
                <a:latin typeface="Comic Sans MS" pitchFamily="66" charset="0"/>
              </a:rPr>
              <a:t>Falange</a:t>
            </a:r>
            <a:r>
              <a:rPr lang="en-US" sz="2200" b="1">
                <a:latin typeface="Comic Sans MS" pitchFamily="66" charset="0"/>
              </a:rPr>
              <a:t> [fascist] Party.</a:t>
            </a:r>
          </a:p>
          <a:p>
            <a:pPr>
              <a:spcBef>
                <a:spcPct val="50000"/>
              </a:spcBef>
              <a:buClr>
                <a:srgbClr val="D82900"/>
              </a:buClr>
              <a:buFont typeface="Transport MT" pitchFamily="2" charset="2"/>
              <a:buChar char="y"/>
            </a:pPr>
            <a:r>
              <a:rPr lang="en-US" sz="2200" b="1">
                <a:latin typeface="Comic Sans MS" pitchFamily="66" charset="0"/>
              </a:rPr>
              <a:t> Monarchists.</a:t>
            </a:r>
          </a:p>
        </p:txBody>
      </p:sp>
      <p:sp>
        <p:nvSpPr>
          <p:cNvPr id="197635" name="Text Box 3"/>
          <p:cNvSpPr txBox="1">
            <a:spLocks noChangeArrowheads="1"/>
          </p:cNvSpPr>
          <p:nvPr/>
        </p:nvSpPr>
        <p:spPr bwMode="auto">
          <a:xfrm>
            <a:off x="5334000" y="3259138"/>
            <a:ext cx="3657600" cy="34464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D82900"/>
              </a:buClr>
              <a:buFont typeface="Transport MT" pitchFamily="2" charset="2"/>
              <a:buChar char="y"/>
            </a:pPr>
            <a:r>
              <a:rPr lang="en-US" sz="2200" b="1">
                <a:latin typeface="Comic Sans MS" pitchFamily="66" charset="0"/>
              </a:rPr>
              <a:t> Anarcho-Syndicalists.</a:t>
            </a:r>
          </a:p>
          <a:p>
            <a:pPr>
              <a:spcBef>
                <a:spcPct val="50000"/>
              </a:spcBef>
              <a:buClr>
                <a:srgbClr val="D82900"/>
              </a:buClr>
              <a:buFont typeface="Transport MT" pitchFamily="2" charset="2"/>
              <a:buChar char="y"/>
            </a:pPr>
            <a:r>
              <a:rPr lang="en-US" sz="2200" b="1">
                <a:latin typeface="Comic Sans MS" pitchFamily="66" charset="0"/>
              </a:rPr>
              <a:t> Basques.</a:t>
            </a:r>
          </a:p>
          <a:p>
            <a:pPr>
              <a:spcBef>
                <a:spcPct val="50000"/>
              </a:spcBef>
              <a:buClr>
                <a:srgbClr val="D82900"/>
              </a:buClr>
              <a:buFont typeface="Transport MT" pitchFamily="2" charset="2"/>
              <a:buChar char="y"/>
            </a:pPr>
            <a:r>
              <a:rPr lang="en-US" sz="2200" b="1">
                <a:latin typeface="Comic Sans MS" pitchFamily="66" charset="0"/>
              </a:rPr>
              <a:t> Catalans.</a:t>
            </a:r>
          </a:p>
          <a:p>
            <a:pPr>
              <a:spcBef>
                <a:spcPct val="50000"/>
              </a:spcBef>
              <a:buClr>
                <a:srgbClr val="D82900"/>
              </a:buClr>
              <a:buFont typeface="Transport MT" pitchFamily="2" charset="2"/>
              <a:buChar char="y"/>
            </a:pPr>
            <a:r>
              <a:rPr lang="en-US" sz="2200" b="1">
                <a:latin typeface="Comic Sans MS" pitchFamily="66" charset="0"/>
              </a:rPr>
              <a:t> Communists.</a:t>
            </a:r>
          </a:p>
          <a:p>
            <a:pPr>
              <a:spcBef>
                <a:spcPct val="50000"/>
              </a:spcBef>
              <a:buClr>
                <a:srgbClr val="D82900"/>
              </a:buClr>
              <a:buFont typeface="Transport MT" pitchFamily="2" charset="2"/>
              <a:buChar char="y"/>
            </a:pPr>
            <a:r>
              <a:rPr lang="en-US" sz="2200" b="1">
                <a:latin typeface="Comic Sans MS" pitchFamily="66" charset="0"/>
              </a:rPr>
              <a:t> Marxists.</a:t>
            </a:r>
          </a:p>
          <a:p>
            <a:pPr>
              <a:spcBef>
                <a:spcPct val="50000"/>
              </a:spcBef>
              <a:buClr>
                <a:srgbClr val="D82900"/>
              </a:buClr>
              <a:buFont typeface="Transport MT" pitchFamily="2" charset="2"/>
              <a:buChar char="y"/>
            </a:pPr>
            <a:r>
              <a:rPr lang="en-US" sz="2200" b="1">
                <a:latin typeface="Comic Sans MS" pitchFamily="66" charset="0"/>
              </a:rPr>
              <a:t> Republicans.</a:t>
            </a:r>
          </a:p>
          <a:p>
            <a:pPr>
              <a:spcBef>
                <a:spcPct val="50000"/>
              </a:spcBef>
              <a:buClr>
                <a:srgbClr val="D82900"/>
              </a:buClr>
              <a:buFont typeface="Transport MT" pitchFamily="2" charset="2"/>
              <a:buChar char="y"/>
            </a:pPr>
            <a:r>
              <a:rPr lang="en-US" sz="2200" b="1">
                <a:latin typeface="Comic Sans MS" pitchFamily="66" charset="0"/>
              </a:rPr>
              <a:t> Socialists.</a:t>
            </a:r>
          </a:p>
        </p:txBody>
      </p:sp>
      <p:sp>
        <p:nvSpPr>
          <p:cNvPr id="197636" name="Rectangle 4"/>
          <p:cNvSpPr>
            <a:spLocks noChangeArrowheads="1"/>
          </p:cNvSpPr>
          <p:nvPr/>
        </p:nvSpPr>
        <p:spPr bwMode="auto">
          <a:xfrm>
            <a:off x="1981200" y="1554163"/>
            <a:ext cx="1752600" cy="1493837"/>
          </a:xfrm>
          <a:prstGeom prst="rect">
            <a:avLst/>
          </a:prstGeom>
          <a:solidFill>
            <a:srgbClr val="008000"/>
          </a:solidFill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rgbClr val="333333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solidFill>
                  <a:schemeClr val="bg1"/>
                </a:solidFill>
                <a:latin typeface="Vinque" pitchFamily="2" charset="0"/>
              </a:rPr>
              <a:t>The</a:t>
            </a:r>
          </a:p>
          <a:p>
            <a:pPr algn="ctr">
              <a:defRPr/>
            </a:pPr>
            <a:r>
              <a:rPr lang="en-US" b="1">
                <a:solidFill>
                  <a:schemeClr val="bg1"/>
                </a:solidFill>
                <a:latin typeface="Vinque" pitchFamily="2" charset="0"/>
              </a:rPr>
              <a:t>National</a:t>
            </a:r>
          </a:p>
          <a:p>
            <a:pPr algn="ctr">
              <a:defRPr/>
            </a:pPr>
            <a:r>
              <a:rPr lang="en-US" b="1">
                <a:solidFill>
                  <a:schemeClr val="bg1"/>
                </a:solidFill>
                <a:latin typeface="Vinque" pitchFamily="2" charset="0"/>
              </a:rPr>
              <a:t>Front</a:t>
            </a:r>
            <a:br>
              <a:rPr lang="en-US" b="1">
                <a:solidFill>
                  <a:schemeClr val="bg1"/>
                </a:solidFill>
                <a:latin typeface="Vinque" pitchFamily="2" charset="0"/>
              </a:rPr>
            </a:br>
            <a:r>
              <a:rPr lang="en-US" sz="2000" b="1">
                <a:solidFill>
                  <a:schemeClr val="bg1"/>
                </a:solidFill>
                <a:latin typeface="Vinque" pitchFamily="2" charset="0"/>
              </a:rPr>
              <a:t>[Nationalists]</a:t>
            </a:r>
          </a:p>
        </p:txBody>
      </p:sp>
      <p:sp>
        <p:nvSpPr>
          <p:cNvPr id="197637" name="Rectangle 5"/>
          <p:cNvSpPr>
            <a:spLocks noChangeArrowheads="1"/>
          </p:cNvSpPr>
          <p:nvPr/>
        </p:nvSpPr>
        <p:spPr bwMode="auto">
          <a:xfrm>
            <a:off x="6096000" y="1554163"/>
            <a:ext cx="1752600" cy="1493837"/>
          </a:xfrm>
          <a:prstGeom prst="rect">
            <a:avLst/>
          </a:prstGeom>
          <a:solidFill>
            <a:srgbClr val="D82900"/>
          </a:solidFill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rgbClr val="333333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solidFill>
                  <a:schemeClr val="bg1"/>
                </a:solidFill>
                <a:latin typeface="Vinque" pitchFamily="2" charset="0"/>
              </a:rPr>
              <a:t>The</a:t>
            </a:r>
          </a:p>
          <a:p>
            <a:pPr algn="ctr">
              <a:defRPr/>
            </a:pPr>
            <a:r>
              <a:rPr lang="en-US" b="1">
                <a:solidFill>
                  <a:schemeClr val="bg1"/>
                </a:solidFill>
                <a:latin typeface="Vinque" pitchFamily="2" charset="0"/>
              </a:rPr>
              <a:t>Popular</a:t>
            </a:r>
          </a:p>
          <a:p>
            <a:pPr algn="ctr">
              <a:defRPr/>
            </a:pPr>
            <a:r>
              <a:rPr lang="en-US" b="1">
                <a:solidFill>
                  <a:schemeClr val="bg1"/>
                </a:solidFill>
                <a:latin typeface="Vinque" pitchFamily="2" charset="0"/>
              </a:rPr>
              <a:t>Front</a:t>
            </a:r>
            <a:br>
              <a:rPr lang="en-US" b="1">
                <a:solidFill>
                  <a:schemeClr val="bg1"/>
                </a:solidFill>
                <a:latin typeface="Vinque" pitchFamily="2" charset="0"/>
              </a:rPr>
            </a:br>
            <a:r>
              <a:rPr lang="en-US" sz="2000" b="1">
                <a:solidFill>
                  <a:schemeClr val="bg1"/>
                </a:solidFill>
                <a:latin typeface="Vinque" pitchFamily="2" charset="0"/>
              </a:rPr>
              <a:t>[Republicans]</a:t>
            </a:r>
          </a:p>
        </p:txBody>
      </p:sp>
      <p:sp>
        <p:nvSpPr>
          <p:cNvPr id="197638" name="Line 6"/>
          <p:cNvSpPr>
            <a:spLocks noChangeShapeType="1"/>
          </p:cNvSpPr>
          <p:nvPr/>
        </p:nvSpPr>
        <p:spPr bwMode="auto">
          <a:xfrm>
            <a:off x="3733800" y="2163763"/>
            <a:ext cx="457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97639" name="Line 7"/>
          <p:cNvSpPr>
            <a:spLocks noChangeShapeType="1"/>
          </p:cNvSpPr>
          <p:nvPr/>
        </p:nvSpPr>
        <p:spPr bwMode="auto">
          <a:xfrm flipH="1">
            <a:off x="5638800" y="2163763"/>
            <a:ext cx="457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97643" name="Picture 11" descr="cbr0tlrv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094">
            <a:off x="4114800" y="1477963"/>
            <a:ext cx="160020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644" name="Text Box 12"/>
          <p:cNvSpPr txBox="1">
            <a:spLocks noChangeArrowheads="1"/>
          </p:cNvSpPr>
          <p:nvPr/>
        </p:nvSpPr>
        <p:spPr bwMode="auto">
          <a:xfrm>
            <a:off x="1066800" y="227013"/>
            <a:ext cx="7924800" cy="11890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rgbClr val="D80000"/>
                </a:solidFill>
                <a:latin typeface="Comic Sans MS" pitchFamily="66" charset="0"/>
              </a:rPr>
              <a:t>The Spanish Civil War:</a:t>
            </a:r>
            <a:br>
              <a:rPr lang="en-US" sz="4000" b="1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3200" b="1">
                <a:solidFill>
                  <a:srgbClr val="D80000"/>
                </a:solidFill>
                <a:latin typeface="Comic Sans MS" pitchFamily="66" charset="0"/>
              </a:rPr>
              <a:t>1936 - 1939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7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7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7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7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97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7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85" decel="100000"/>
                                        <p:tgtEl>
                                          <p:spTgt spid="1976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85" decel="100000"/>
                                        <p:tgtEl>
                                          <p:spTgt spid="19764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9764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" dur="385" fill="hold"/>
                                        <p:tgtEl>
                                          <p:spTgt spid="197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97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385" fill="hold"/>
                                        <p:tgtEl>
                                          <p:spTgt spid="197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97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7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97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97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97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7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97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97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4" grpId="0"/>
      <p:bldP spid="197635" grpId="0"/>
      <p:bldP spid="197636" grpId="0" animBg="1"/>
      <p:bldP spid="197637" grpId="0" animBg="1"/>
      <p:bldP spid="197638" grpId="0" animBg="1"/>
      <p:bldP spid="1976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5" descr="spain-cw"/>
          <p:cNvPicPr>
            <a:picLocks noChangeAspect="1" noChangeArrowheads="1" noCrop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2057400" y="1143000"/>
            <a:ext cx="5715000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1066800" y="228600"/>
            <a:ext cx="79248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rgbClr val="D80000"/>
                </a:solidFill>
                <a:latin typeface="Comic Sans MS" pitchFamily="66" charset="0"/>
              </a:rPr>
              <a:t>The Spanish Civil War</a:t>
            </a:r>
          </a:p>
        </p:txBody>
      </p:sp>
      <p:pic>
        <p:nvPicPr>
          <p:cNvPr id="21508" name="Picture 18" descr="span2cw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</a:blip>
          <a:srcRect/>
          <a:stretch>
            <a:fillRect/>
          </a:stretch>
        </p:blipFill>
        <p:spPr bwMode="auto">
          <a:xfrm>
            <a:off x="4038600" y="5334000"/>
            <a:ext cx="18288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2"/>
          <p:cNvSpPr txBox="1">
            <a:spLocks noChangeArrowheads="1"/>
          </p:cNvSpPr>
          <p:nvPr/>
        </p:nvSpPr>
        <p:spPr bwMode="auto">
          <a:xfrm>
            <a:off x="1066800" y="228600"/>
            <a:ext cx="7924800" cy="595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00" b="1">
                <a:solidFill>
                  <a:srgbClr val="D80000"/>
                </a:solidFill>
                <a:latin typeface="Comic Sans MS" pitchFamily="66" charset="0"/>
              </a:rPr>
              <a:t>The Spanish Civil War: 1936 - 1939</a:t>
            </a:r>
          </a:p>
        </p:txBody>
      </p:sp>
      <p:pic>
        <p:nvPicPr>
          <p:cNvPr id="22531" name="Picture 3" descr="American Lincoln Brigade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1600200" y="1143000"/>
            <a:ext cx="7010400" cy="4679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6436" name="Rectangle 4"/>
          <p:cNvSpPr>
            <a:spLocks noChangeArrowheads="1"/>
          </p:cNvSpPr>
          <p:nvPr/>
        </p:nvSpPr>
        <p:spPr bwMode="auto">
          <a:xfrm>
            <a:off x="2286000" y="6019800"/>
            <a:ext cx="571500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latin typeface="Comic Sans MS" pitchFamily="66" charset="0"/>
              </a:rPr>
              <a:t>The American “Lincoln Brigade”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1066800" y="168275"/>
            <a:ext cx="7924800" cy="11906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rgbClr val="D80000"/>
                </a:solidFill>
                <a:latin typeface="Comic Sans MS" pitchFamily="66" charset="0"/>
              </a:rPr>
              <a:t>The Spanish Civil War:</a:t>
            </a:r>
            <a:br>
              <a:rPr lang="en-US" sz="3600" b="1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3600" b="1">
                <a:solidFill>
                  <a:srgbClr val="D80000"/>
                </a:solidFill>
                <a:latin typeface="Comic Sans MS" pitchFamily="66" charset="0"/>
              </a:rPr>
              <a:t>A Dress Rehearsal for WW II?</a:t>
            </a:r>
          </a:p>
        </p:txBody>
      </p:sp>
      <p:pic>
        <p:nvPicPr>
          <p:cNvPr id="24579" name="Picture 6" descr="poster-Spanish civil war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</a:blip>
          <a:srcRect l="2168" t="1419" r="2396" b="2127"/>
          <a:stretch>
            <a:fillRect/>
          </a:stretch>
        </p:blipFill>
        <p:spPr bwMode="auto">
          <a:xfrm>
            <a:off x="1371600" y="1524000"/>
            <a:ext cx="3106738" cy="48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80" name="Picture 7" descr="Italian soldiers in Spain-1939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4729163" y="2058988"/>
            <a:ext cx="4262437" cy="2862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0840" name="Rectangle 8"/>
          <p:cNvSpPr>
            <a:spLocks noChangeArrowheads="1"/>
          </p:cNvSpPr>
          <p:nvPr/>
        </p:nvSpPr>
        <p:spPr bwMode="auto">
          <a:xfrm>
            <a:off x="4724400" y="5073650"/>
            <a:ext cx="4267200" cy="946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>
                <a:latin typeface="Comic Sans MS" pitchFamily="66" charset="0"/>
              </a:rPr>
              <a:t>Italian troops in Madrid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2"/>
          <p:cNvSpPr txBox="1">
            <a:spLocks noChangeArrowheads="1"/>
          </p:cNvSpPr>
          <p:nvPr/>
        </p:nvSpPr>
        <p:spPr bwMode="auto">
          <a:xfrm>
            <a:off x="1066800" y="457200"/>
            <a:ext cx="7924800" cy="762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rgbClr val="D80000"/>
                </a:solidFill>
                <a:latin typeface="Comic Sans MS" pitchFamily="66" charset="0"/>
              </a:rPr>
              <a:t>“</a:t>
            </a:r>
            <a:r>
              <a:rPr lang="en-US" sz="4400" b="1">
                <a:solidFill>
                  <a:srgbClr val="D80000"/>
                </a:solidFill>
                <a:latin typeface="Comic Sans MS" pitchFamily="66" charset="0"/>
              </a:rPr>
              <a:t>Guernica” by Pablo Picasso</a:t>
            </a:r>
          </a:p>
        </p:txBody>
      </p:sp>
      <p:pic>
        <p:nvPicPr>
          <p:cNvPr id="25603" name="Picture 3" descr="guernica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 l="4726" t="11697" r="3545" b="9358"/>
          <a:stretch>
            <a:fillRect/>
          </a:stretch>
        </p:blipFill>
        <p:spPr bwMode="auto">
          <a:xfrm>
            <a:off x="1295400" y="1828800"/>
            <a:ext cx="7467600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2" descr="blood_dripping"/>
          <p:cNvSpPr>
            <a:spLocks noChangeArrowheads="1" noChangeShapeType="1" noTextEdit="1"/>
          </p:cNvSpPr>
          <p:nvPr/>
        </p:nvSpPr>
        <p:spPr bwMode="auto">
          <a:xfrm>
            <a:off x="2743200" y="685800"/>
            <a:ext cx="4572000" cy="548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kern="10">
                <a:ln w="19050">
                  <a:solidFill>
                    <a:srgbClr val="D80000"/>
                  </a:solidFill>
                  <a:round/>
                  <a:headEnd type="none" w="sm" len="sm"/>
                  <a:tailEnd type="none" w="sm" len="sm"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le and Wenches BB"/>
              </a:rPr>
              <a:t>The Road</a:t>
            </a:r>
          </a:p>
          <a:p>
            <a:pPr algn="ctr"/>
            <a:r>
              <a:rPr lang="en-US" sz="7200" kern="10">
                <a:ln w="19050">
                  <a:solidFill>
                    <a:srgbClr val="D80000"/>
                  </a:solidFill>
                  <a:round/>
                  <a:headEnd type="none" w="sm" len="sm"/>
                  <a:tailEnd type="none" w="sm" len="sm"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le and Wenches BB"/>
              </a:rPr>
              <a:t>to</a:t>
            </a:r>
          </a:p>
          <a:p>
            <a:pPr algn="ctr"/>
            <a:r>
              <a:rPr lang="en-US" sz="7200" kern="10">
                <a:ln w="19050">
                  <a:solidFill>
                    <a:srgbClr val="D80000"/>
                  </a:solidFill>
                  <a:round/>
                  <a:headEnd type="none" w="sm" len="sm"/>
                  <a:tailEnd type="none" w="sm" len="sm"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le and Wenches BB"/>
              </a:rPr>
              <a:t>War:</a:t>
            </a:r>
          </a:p>
          <a:p>
            <a:pPr algn="ctr"/>
            <a:r>
              <a:rPr lang="en-US" sz="7200" kern="10">
                <a:ln w="19050">
                  <a:solidFill>
                    <a:srgbClr val="D80000"/>
                  </a:solidFill>
                  <a:round/>
                  <a:headEnd type="none" w="sm" len="sm"/>
                  <a:tailEnd type="none" w="sm" len="sm"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le and Wenches BB"/>
              </a:rPr>
              <a:t>1919-1939</a:t>
            </a:r>
          </a:p>
        </p:txBody>
      </p:sp>
      <p:pic>
        <p:nvPicPr>
          <p:cNvPr id="3075" name="Picture 4" descr="DrippingBlood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400000">
            <a:off x="-2359818" y="3274218"/>
            <a:ext cx="685800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2"/>
          <p:cNvSpPr txBox="1">
            <a:spLocks noChangeArrowheads="1"/>
          </p:cNvSpPr>
          <p:nvPr/>
        </p:nvSpPr>
        <p:spPr bwMode="auto">
          <a:xfrm>
            <a:off x="1066800" y="228600"/>
            <a:ext cx="7924800" cy="6413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D80000"/>
                </a:solidFill>
                <a:latin typeface="Comic Sans MS" pitchFamily="66" charset="0"/>
              </a:rPr>
              <a:t>The Austrian </a:t>
            </a:r>
            <a:r>
              <a:rPr lang="en-US" sz="3600" b="1" i="1">
                <a:solidFill>
                  <a:srgbClr val="D80000"/>
                </a:solidFill>
                <a:latin typeface="Comic Sans MS" pitchFamily="66" charset="0"/>
              </a:rPr>
              <a:t>Anschluss</a:t>
            </a:r>
            <a:r>
              <a:rPr lang="en-US" sz="3600" b="1">
                <a:solidFill>
                  <a:srgbClr val="D80000"/>
                </a:solidFill>
                <a:latin typeface="Comic Sans MS" pitchFamily="66" charset="0"/>
              </a:rPr>
              <a:t>, 1938</a:t>
            </a:r>
          </a:p>
        </p:txBody>
      </p:sp>
      <p:pic>
        <p:nvPicPr>
          <p:cNvPr id="18436" name="Picture 3" descr="Anschluss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</a:blip>
          <a:srcRect/>
          <a:stretch>
            <a:fillRect/>
          </a:stretch>
        </p:blipFill>
        <p:spPr bwMode="auto">
          <a:xfrm>
            <a:off x="5334000" y="1066800"/>
            <a:ext cx="3352800" cy="2516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437" name="Picture 7" descr="anschluss1"/>
          <p:cNvPicPr>
            <a:picLocks noChangeAspect="1" noChangeArrowheads="1"/>
          </p:cNvPicPr>
          <p:nvPr/>
        </p:nvPicPr>
        <p:blipFill>
          <a:blip r:embed="rId3" cstate="print">
            <a:lum bright="6000" contrast="6000"/>
          </a:blip>
          <a:srcRect/>
          <a:stretch>
            <a:fillRect/>
          </a:stretch>
        </p:blipFill>
        <p:spPr bwMode="auto">
          <a:xfrm>
            <a:off x="1302895" y="4202243"/>
            <a:ext cx="3810000" cy="239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770258"/>
            <a:ext cx="3581400" cy="255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829" y="1131757"/>
            <a:ext cx="4164771" cy="275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2"/>
          <p:cNvSpPr txBox="1">
            <a:spLocks noChangeArrowheads="1"/>
          </p:cNvSpPr>
          <p:nvPr/>
        </p:nvSpPr>
        <p:spPr bwMode="auto">
          <a:xfrm>
            <a:off x="1066800" y="409575"/>
            <a:ext cx="7924800" cy="1311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rgbClr val="D80000"/>
                </a:solidFill>
                <a:latin typeface="Comic Sans MS" pitchFamily="66" charset="0"/>
              </a:rPr>
              <a:t>The “Problem” of the</a:t>
            </a:r>
            <a:br>
              <a:rPr lang="en-US" sz="4000" b="1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4000" b="1">
                <a:solidFill>
                  <a:srgbClr val="D80000"/>
                </a:solidFill>
                <a:latin typeface="Comic Sans MS" pitchFamily="66" charset="0"/>
              </a:rPr>
              <a:t>Sudetenland</a:t>
            </a:r>
          </a:p>
        </p:txBody>
      </p:sp>
      <p:pic>
        <p:nvPicPr>
          <p:cNvPr id="27651" name="Picture 8" descr="Map of Czechoslovakia Showing the Sudetenland"/>
          <p:cNvPicPr>
            <a:picLocks noChangeAspect="1" noChangeArrowheads="1"/>
          </p:cNvPicPr>
          <p:nvPr/>
        </p:nvPicPr>
        <p:blipFill>
          <a:blip r:embed="rId2" cstate="print">
            <a:lum bright="-6000" contrast="24000"/>
          </a:blip>
          <a:srcRect/>
          <a:stretch>
            <a:fillRect/>
          </a:stretch>
        </p:blipFill>
        <p:spPr bwMode="auto">
          <a:xfrm>
            <a:off x="1981200" y="2133600"/>
            <a:ext cx="6248400" cy="373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2"/>
          <p:cNvSpPr txBox="1">
            <a:spLocks noChangeArrowheads="1"/>
          </p:cNvSpPr>
          <p:nvPr/>
        </p:nvSpPr>
        <p:spPr bwMode="auto">
          <a:xfrm>
            <a:off x="1066800" y="180975"/>
            <a:ext cx="7924800" cy="11906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u="sng" dirty="0">
                <a:solidFill>
                  <a:srgbClr val="333399"/>
                </a:solidFill>
                <a:latin typeface="Comic Sans MS" pitchFamily="66" charset="0"/>
              </a:rPr>
              <a:t>Appeasement</a:t>
            </a:r>
            <a:r>
              <a:rPr lang="en-US" sz="3600" b="1" dirty="0">
                <a:solidFill>
                  <a:srgbClr val="D80000"/>
                </a:solidFill>
                <a:latin typeface="Comic Sans MS" pitchFamily="66" charset="0"/>
              </a:rPr>
              <a:t>:  The Munich Agreement, 1938</a:t>
            </a:r>
          </a:p>
        </p:txBody>
      </p:sp>
      <p:pic>
        <p:nvPicPr>
          <p:cNvPr id="28675" name="Picture 3" descr="Chamberlain-Munich-Hitler letter"/>
          <p:cNvPicPr>
            <a:picLocks noChangeAspect="1" noChangeArrowheads="1"/>
          </p:cNvPicPr>
          <p:nvPr/>
        </p:nvPicPr>
        <p:blipFill>
          <a:blip r:embed="rId3" cstate="print">
            <a:lum bright="6000" contrast="6000"/>
          </a:blip>
          <a:srcRect/>
          <a:stretch>
            <a:fillRect/>
          </a:stretch>
        </p:blipFill>
        <p:spPr bwMode="auto">
          <a:xfrm>
            <a:off x="3124200" y="1524000"/>
            <a:ext cx="3886200" cy="3592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1295400" y="5835650"/>
            <a:ext cx="7543800" cy="946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006200"/>
                </a:solidFill>
                <a:latin typeface="Comic Sans MS" pitchFamily="66" charset="0"/>
              </a:rPr>
              <a:t>Now we have </a:t>
            </a:r>
            <a:r>
              <a:rPr lang="en-US" sz="2800" b="1" i="1" u="sng">
                <a:solidFill>
                  <a:srgbClr val="006200"/>
                </a:solidFill>
                <a:latin typeface="Comic Sans MS" pitchFamily="66" charset="0"/>
              </a:rPr>
              <a:t>“peace in our time!”</a:t>
            </a:r>
            <a:r>
              <a:rPr lang="en-US" sz="2800" b="1" i="1">
                <a:solidFill>
                  <a:srgbClr val="006200"/>
                </a:solidFill>
                <a:latin typeface="Comic Sans MS" pitchFamily="66" charset="0"/>
              </a:rPr>
              <a:t> Herr Hitler is a man we can do business with.</a:t>
            </a:r>
          </a:p>
        </p:txBody>
      </p:sp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1981200" y="5181600"/>
            <a:ext cx="6019800" cy="4270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200" b="1">
                <a:latin typeface="Comic Sans MS" pitchFamily="66" charset="0"/>
              </a:rPr>
              <a:t>British Prime Minister Neville Chamberlain</a:t>
            </a:r>
          </a:p>
        </p:txBody>
      </p:sp>
    </p:spTree>
  </p:cSld>
  <p:clrMapOvr>
    <a:masterClrMapping/>
  </p:clrMapOvr>
  <p:transition>
    <p:sndAc>
      <p:stSnd>
        <p:snd r:embed="rId2" name="neville[1]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3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7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ext Box 2"/>
          <p:cNvSpPr txBox="1">
            <a:spLocks noChangeArrowheads="1"/>
          </p:cNvSpPr>
          <p:nvPr/>
        </p:nvSpPr>
        <p:spPr bwMode="auto">
          <a:xfrm>
            <a:off x="1066800" y="228600"/>
            <a:ext cx="7924800" cy="11906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rgbClr val="D80000"/>
                </a:solidFill>
                <a:latin typeface="Comic Sans MS" pitchFamily="66" charset="0"/>
              </a:rPr>
              <a:t>Czechoslovakia Becomes Part of the Third Reich:  1939</a:t>
            </a:r>
          </a:p>
        </p:txBody>
      </p:sp>
      <p:pic>
        <p:nvPicPr>
          <p:cNvPr id="29699" name="Picture 7" descr="Anschluss-1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</a:blip>
          <a:srcRect r="2702"/>
          <a:stretch>
            <a:fillRect/>
          </a:stretch>
        </p:blipFill>
        <p:spPr bwMode="auto">
          <a:xfrm>
            <a:off x="3276600" y="1905000"/>
            <a:ext cx="3394075" cy="441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2"/>
          <p:cNvSpPr txBox="1">
            <a:spLocks noChangeArrowheads="1"/>
          </p:cNvSpPr>
          <p:nvPr/>
        </p:nvSpPr>
        <p:spPr bwMode="auto">
          <a:xfrm>
            <a:off x="1066800" y="228600"/>
            <a:ext cx="7924800" cy="11906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rgbClr val="D80000"/>
                </a:solidFill>
                <a:latin typeface="Comic Sans MS" pitchFamily="66" charset="0"/>
              </a:rPr>
              <a:t>The Nazi-Soviet</a:t>
            </a:r>
            <a:br>
              <a:rPr lang="en-US" sz="3600" b="1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3600" b="1">
                <a:solidFill>
                  <a:srgbClr val="D80000"/>
                </a:solidFill>
                <a:latin typeface="Comic Sans MS" pitchFamily="66" charset="0"/>
              </a:rPr>
              <a:t>Non-Aggression Pact, 1939</a:t>
            </a:r>
          </a:p>
        </p:txBody>
      </p:sp>
      <p:pic>
        <p:nvPicPr>
          <p:cNvPr id="31747" name="Picture 3" descr="Non-Aggression Pact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</a:blip>
          <a:srcRect/>
          <a:stretch>
            <a:fillRect/>
          </a:stretch>
        </p:blipFill>
        <p:spPr bwMode="auto">
          <a:xfrm>
            <a:off x="1447800" y="1600200"/>
            <a:ext cx="3448050" cy="434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1295400" y="5943600"/>
            <a:ext cx="37338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Comic Sans MS" pitchFamily="66" charset="0"/>
              </a:rPr>
              <a:t>Foreign Ministers </a:t>
            </a:r>
            <a:br>
              <a:rPr lang="en-US" sz="2000" b="1">
                <a:latin typeface="Comic Sans MS" pitchFamily="66" charset="0"/>
              </a:rPr>
            </a:br>
            <a:r>
              <a:rPr lang="en-US" sz="2000" b="1">
                <a:latin typeface="Comic Sans MS" pitchFamily="66" charset="0"/>
              </a:rPr>
              <a:t>von Ribbentrop &amp; Molotov</a:t>
            </a:r>
          </a:p>
        </p:txBody>
      </p:sp>
      <p:pic>
        <p:nvPicPr>
          <p:cNvPr id="31749" name="Picture 5" descr="Map Showing Partition of Poland 1939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</a:blip>
          <a:srcRect/>
          <a:stretch>
            <a:fillRect/>
          </a:stretch>
        </p:blipFill>
        <p:spPr bwMode="auto">
          <a:xfrm>
            <a:off x="5257800" y="1981200"/>
            <a:ext cx="36639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WordArt 2" descr="blood_dripping"/>
          <p:cNvSpPr>
            <a:spLocks noChangeArrowheads="1" noChangeShapeType="1" noTextEdit="1"/>
          </p:cNvSpPr>
          <p:nvPr/>
        </p:nvSpPr>
        <p:spPr bwMode="auto">
          <a:xfrm>
            <a:off x="2590800" y="685800"/>
            <a:ext cx="4648200" cy="548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kern="10">
                <a:ln w="19050">
                  <a:solidFill>
                    <a:srgbClr val="D80000"/>
                  </a:solidFill>
                  <a:round/>
                  <a:headEnd type="none" w="sm" len="sm"/>
                  <a:tailEnd type="none" w="sm" len="sm"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le and Wenches BB"/>
              </a:rPr>
              <a:t>The</a:t>
            </a:r>
          </a:p>
          <a:p>
            <a:pPr algn="ctr"/>
            <a:r>
              <a:rPr lang="en-US" sz="7200" kern="10">
                <a:ln w="19050">
                  <a:solidFill>
                    <a:srgbClr val="D80000"/>
                  </a:solidFill>
                  <a:round/>
                  <a:headEnd type="none" w="sm" len="sm"/>
                  <a:tailEnd type="none" w="sm" len="sm"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le and Wenches BB"/>
              </a:rPr>
              <a:t>War</a:t>
            </a:r>
          </a:p>
          <a:p>
            <a:pPr algn="ctr"/>
            <a:r>
              <a:rPr lang="en-US" sz="7200" kern="10">
                <a:ln w="19050">
                  <a:solidFill>
                    <a:srgbClr val="D80000"/>
                  </a:solidFill>
                  <a:round/>
                  <a:headEnd type="none" w="sm" len="sm"/>
                  <a:tailEnd type="none" w="sm" len="sm"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le and Wenches BB"/>
              </a:rPr>
              <a:t>Begins!</a:t>
            </a:r>
          </a:p>
        </p:txBody>
      </p:sp>
      <p:pic>
        <p:nvPicPr>
          <p:cNvPr id="32771" name="Picture 3" descr="DrippingBlood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400000">
            <a:off x="-2359818" y="3274218"/>
            <a:ext cx="685800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2"/>
          <p:cNvSpPr txBox="1">
            <a:spLocks noChangeArrowheads="1"/>
          </p:cNvSpPr>
          <p:nvPr/>
        </p:nvSpPr>
        <p:spPr bwMode="auto">
          <a:xfrm>
            <a:off x="1066800" y="152400"/>
            <a:ext cx="7924800" cy="6413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rgbClr val="D80000"/>
                </a:solidFill>
                <a:latin typeface="Comic Sans MS" pitchFamily="66" charset="0"/>
              </a:rPr>
              <a:t>Poland Attacked: Sept. 1, 1939</a:t>
            </a:r>
          </a:p>
        </p:txBody>
      </p:sp>
      <p:pic>
        <p:nvPicPr>
          <p:cNvPr id="33795" name="Picture 3" descr="map-Poland Collapses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 bwMode="auto">
          <a:xfrm>
            <a:off x="2684463" y="1004888"/>
            <a:ext cx="4402137" cy="4949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8484" name="Rectangle 4"/>
          <p:cNvSpPr>
            <a:spLocks noChangeArrowheads="1"/>
          </p:cNvSpPr>
          <p:nvPr/>
        </p:nvSpPr>
        <p:spPr bwMode="auto">
          <a:xfrm>
            <a:off x="2133600" y="6110288"/>
            <a:ext cx="5486400" cy="519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333399"/>
                </a:solidFill>
                <a:latin typeface="Comic Sans MS" pitchFamily="66" charset="0"/>
              </a:rPr>
              <a:t>Blitzkrieg</a:t>
            </a:r>
            <a:r>
              <a:rPr lang="en-US" sz="2800" b="1">
                <a:latin typeface="Comic Sans MS" pitchFamily="66" charset="0"/>
              </a:rPr>
              <a:t> [“</a:t>
            </a:r>
            <a:r>
              <a:rPr lang="en-US" sz="2800" b="1" smtClean="0">
                <a:latin typeface="Comic Sans MS" pitchFamily="66" charset="0"/>
              </a:rPr>
              <a:t>Lightning  </a:t>
            </a:r>
            <a:r>
              <a:rPr lang="en-US" sz="2800" b="1">
                <a:latin typeface="Comic Sans MS" pitchFamily="66" charset="0"/>
              </a:rPr>
              <a:t>War”]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ext Box 2"/>
          <p:cNvSpPr txBox="1">
            <a:spLocks noChangeArrowheads="1"/>
          </p:cNvSpPr>
          <p:nvPr/>
        </p:nvSpPr>
        <p:spPr bwMode="auto">
          <a:xfrm>
            <a:off x="1066800" y="152400"/>
            <a:ext cx="7924800" cy="625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500" b="1">
                <a:solidFill>
                  <a:srgbClr val="D80000"/>
                </a:solidFill>
                <a:latin typeface="Comic Sans MS" pitchFamily="66" charset="0"/>
              </a:rPr>
              <a:t>German Troops March into Warsaw</a:t>
            </a:r>
          </a:p>
        </p:txBody>
      </p:sp>
      <p:pic>
        <p:nvPicPr>
          <p:cNvPr id="34819" name="Picture 5" descr="German troops march into Warsaw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</a:blip>
          <a:srcRect/>
          <a:stretch>
            <a:fillRect/>
          </a:stretch>
        </p:blipFill>
        <p:spPr bwMode="auto">
          <a:xfrm>
            <a:off x="1905000" y="914400"/>
            <a:ext cx="6324600" cy="5651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Text Box 2"/>
          <p:cNvSpPr txBox="1">
            <a:spLocks noChangeArrowheads="1"/>
          </p:cNvSpPr>
          <p:nvPr/>
        </p:nvSpPr>
        <p:spPr bwMode="auto">
          <a:xfrm>
            <a:off x="1143000" y="288925"/>
            <a:ext cx="79248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rgbClr val="D80000"/>
                </a:solidFill>
                <a:latin typeface="Comic Sans MS" pitchFamily="66" charset="0"/>
              </a:rPr>
              <a:t>Rome-Berlin-Tokyo </a:t>
            </a:r>
            <a:r>
              <a:rPr lang="en-US" sz="4000" b="1" i="1">
                <a:solidFill>
                  <a:srgbClr val="D80000"/>
                </a:solidFill>
                <a:latin typeface="Comic Sans MS" pitchFamily="66" charset="0"/>
              </a:rPr>
              <a:t>Axis</a:t>
            </a:r>
            <a:r>
              <a:rPr lang="en-US" sz="4000" b="1">
                <a:solidFill>
                  <a:srgbClr val="D80000"/>
                </a:solidFill>
                <a:latin typeface="Comic Sans MS" pitchFamily="66" charset="0"/>
              </a:rPr>
              <a:t>, </a:t>
            </a:r>
            <a:r>
              <a:rPr lang="en-US" sz="3600" b="1">
                <a:solidFill>
                  <a:srgbClr val="D80000"/>
                </a:solidFill>
                <a:latin typeface="Comic Sans MS" pitchFamily="66" charset="0"/>
              </a:rPr>
              <a:t>1940</a:t>
            </a:r>
          </a:p>
        </p:txBody>
      </p:sp>
      <p:sp>
        <p:nvSpPr>
          <p:cNvPr id="201732" name="Rectangle 4"/>
          <p:cNvSpPr>
            <a:spLocks noChangeArrowheads="1"/>
          </p:cNvSpPr>
          <p:nvPr/>
        </p:nvSpPr>
        <p:spPr bwMode="auto">
          <a:xfrm>
            <a:off x="3200400" y="6019800"/>
            <a:ext cx="373380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333399"/>
                </a:solidFill>
                <a:latin typeface="Comic Sans MS" pitchFamily="66" charset="0"/>
              </a:rPr>
              <a:t>The Tripartite Pact</a:t>
            </a:r>
          </a:p>
        </p:txBody>
      </p:sp>
      <p:pic>
        <p:nvPicPr>
          <p:cNvPr id="158726" name="Picture 6" descr="T304707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447800"/>
            <a:ext cx="6172200" cy="4284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WordArt 2" descr="blood_dripping"/>
          <p:cNvSpPr>
            <a:spLocks noChangeArrowheads="1" noChangeShapeType="1" noTextEdit="1"/>
          </p:cNvSpPr>
          <p:nvPr/>
        </p:nvSpPr>
        <p:spPr bwMode="auto">
          <a:xfrm>
            <a:off x="1752600" y="838200"/>
            <a:ext cx="6705600" cy="510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kern="10">
                <a:ln w="19050">
                  <a:solidFill>
                    <a:srgbClr val="D80000"/>
                  </a:solidFill>
                  <a:round/>
                  <a:headEnd type="none" w="sm" len="sm"/>
                  <a:tailEnd type="none" w="sm" len="sm"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le and Wenches BB"/>
              </a:rPr>
              <a:t>The European </a:t>
            </a:r>
          </a:p>
          <a:p>
            <a:pPr algn="ctr"/>
            <a:r>
              <a:rPr lang="en-US" sz="7200" kern="10">
                <a:ln w="19050">
                  <a:solidFill>
                    <a:srgbClr val="D80000"/>
                  </a:solidFill>
                  <a:round/>
                  <a:headEnd type="none" w="sm" len="sm"/>
                  <a:tailEnd type="none" w="sm" len="sm"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le and Wenches BB"/>
              </a:rPr>
              <a:t>&amp; North African</a:t>
            </a:r>
          </a:p>
          <a:p>
            <a:pPr algn="ctr"/>
            <a:r>
              <a:rPr lang="en-US" sz="7200" kern="10">
                <a:ln w="19050">
                  <a:solidFill>
                    <a:srgbClr val="D80000"/>
                  </a:solidFill>
                  <a:round/>
                  <a:headEnd type="none" w="sm" len="sm"/>
                  <a:tailEnd type="none" w="sm" len="sm"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le and Wenches BB"/>
              </a:rPr>
              <a:t>Theaters</a:t>
            </a:r>
          </a:p>
        </p:txBody>
      </p:sp>
      <p:pic>
        <p:nvPicPr>
          <p:cNvPr id="35843" name="Picture 3" descr="DrippingBlood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400000">
            <a:off x="-2359818" y="3274218"/>
            <a:ext cx="685800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1066800" y="152400"/>
            <a:ext cx="79248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rgbClr val="D80000"/>
                </a:solidFill>
                <a:latin typeface="Comic Sans MS" pitchFamily="66" charset="0"/>
              </a:rPr>
              <a:t>The Versailles Treaty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95192"/>
            <a:ext cx="80772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1066800" y="152400"/>
            <a:ext cx="7848600" cy="625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500" b="1">
                <a:solidFill>
                  <a:srgbClr val="D80000"/>
                </a:solidFill>
                <a:latin typeface="Comic Sans MS" pitchFamily="66" charset="0"/>
              </a:rPr>
              <a:t>European Theater of Operations</a:t>
            </a:r>
          </a:p>
        </p:txBody>
      </p:sp>
      <p:pic>
        <p:nvPicPr>
          <p:cNvPr id="36867" name="Picture 5" descr="ww2map02"/>
          <p:cNvPicPr>
            <a:picLocks noChangeAspect="1" noChangeArrowheads="1"/>
          </p:cNvPicPr>
          <p:nvPr/>
        </p:nvPicPr>
        <p:blipFill>
          <a:blip r:embed="rId2" cstate="print">
            <a:lum bright="-6000" contrast="18000"/>
          </a:blip>
          <a:srcRect/>
          <a:stretch>
            <a:fillRect/>
          </a:stretch>
        </p:blipFill>
        <p:spPr bwMode="auto">
          <a:xfrm>
            <a:off x="1524000" y="838200"/>
            <a:ext cx="7086600" cy="579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ext Box 2"/>
          <p:cNvSpPr txBox="1">
            <a:spLocks noChangeArrowheads="1"/>
          </p:cNvSpPr>
          <p:nvPr/>
        </p:nvSpPr>
        <p:spPr bwMode="auto">
          <a:xfrm>
            <a:off x="1524000" y="365125"/>
            <a:ext cx="7086600" cy="14319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>
                <a:solidFill>
                  <a:srgbClr val="D80000"/>
                </a:solidFill>
                <a:latin typeface="Comic Sans MS" pitchFamily="66" charset="0"/>
              </a:rPr>
              <a:t>The “Phoney War” Ends:</a:t>
            </a:r>
            <a:br>
              <a:rPr lang="en-US" sz="4400" b="1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4400" b="1">
                <a:solidFill>
                  <a:srgbClr val="D80000"/>
                </a:solidFill>
                <a:latin typeface="Comic Sans MS" pitchFamily="66" charset="0"/>
              </a:rPr>
              <a:t>Spring, 1940</a:t>
            </a:r>
          </a:p>
        </p:txBody>
      </p:sp>
      <p:pic>
        <p:nvPicPr>
          <p:cNvPr id="37891" name="Picture 4" descr="map-first year of the war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2971800" y="2208213"/>
            <a:ext cx="3962400" cy="3735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5410200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6867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883025"/>
            <a:ext cx="5410200" cy="2974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H="1">
            <a:off x="4152900" y="1143000"/>
            <a:ext cx="266700" cy="11430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accent6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4" name="Curved Connector 3"/>
          <p:cNvCxnSpPr/>
          <p:nvPr/>
        </p:nvCxnSpPr>
        <p:spPr bwMode="auto">
          <a:xfrm rot="16200000" flipV="1">
            <a:off x="2209800" y="762000"/>
            <a:ext cx="1828800" cy="1676400"/>
          </a:xfrm>
          <a:prstGeom prst="curvedConnector3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flipH="1" flipV="1">
            <a:off x="3124200" y="533400"/>
            <a:ext cx="1162050" cy="304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6"/>
            </a:solidFill>
            <a:prstDash val="solid"/>
            <a:round/>
            <a:headEnd type="none" w="sm" len="sm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39290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1066800" y="152400"/>
            <a:ext cx="7924800" cy="12509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>
                <a:solidFill>
                  <a:srgbClr val="D80000"/>
                </a:solidFill>
                <a:latin typeface="Comic Sans MS" pitchFamily="66" charset="0"/>
              </a:rPr>
              <a:t>Dunkirk Evacuated</a:t>
            </a:r>
            <a:br>
              <a:rPr lang="en-US" sz="3800" b="1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3800" b="1">
                <a:solidFill>
                  <a:srgbClr val="D80000"/>
                </a:solidFill>
                <a:latin typeface="Comic Sans MS" pitchFamily="66" charset="0"/>
              </a:rPr>
              <a:t>June 4, 1940</a:t>
            </a:r>
          </a:p>
        </p:txBody>
      </p:sp>
      <p:pic>
        <p:nvPicPr>
          <p:cNvPr id="38915" name="Picture 4" descr="Dunkirk evacuated-June 4 1940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</a:blip>
          <a:srcRect/>
          <a:stretch>
            <a:fillRect/>
          </a:stretch>
        </p:blipFill>
        <p:spPr bwMode="auto">
          <a:xfrm>
            <a:off x="2819400" y="1524000"/>
            <a:ext cx="4356100" cy="510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1371600" y="152400"/>
            <a:ext cx="7315200" cy="1311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rgbClr val="D80000"/>
                </a:solidFill>
                <a:latin typeface="Comic Sans MS" pitchFamily="66" charset="0"/>
              </a:rPr>
              <a:t>France Surrenders</a:t>
            </a:r>
            <a:br>
              <a:rPr lang="en-US" sz="4000" b="1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4000" b="1">
                <a:solidFill>
                  <a:srgbClr val="D80000"/>
                </a:solidFill>
                <a:latin typeface="Comic Sans MS" pitchFamily="66" charset="0"/>
              </a:rPr>
              <a:t>June, 1940</a:t>
            </a:r>
          </a:p>
        </p:txBody>
      </p:sp>
      <p:pic>
        <p:nvPicPr>
          <p:cNvPr id="61444" name="Picture 4" descr="Hitler in Paris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5181600" y="1828800"/>
            <a:ext cx="3762375" cy="48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445" name="Picture 5" descr="germany takes france1"/>
          <p:cNvPicPr>
            <a:picLocks noChangeAspect="1" noChangeArrowheads="1"/>
          </p:cNvPicPr>
          <p:nvPr/>
        </p:nvPicPr>
        <p:blipFill>
          <a:blip r:embed="rId3" cstate="print">
            <a:lum bright="6000" contrast="6000"/>
          </a:blip>
          <a:srcRect l="7500" r="3751"/>
          <a:stretch>
            <a:fillRect/>
          </a:stretch>
        </p:blipFill>
        <p:spPr bwMode="auto">
          <a:xfrm>
            <a:off x="1905000" y="4191000"/>
            <a:ext cx="2433638" cy="21590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1446" name="Picture 6" descr="nazis_par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1676400"/>
            <a:ext cx="3352800" cy="217963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2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2"/>
          <p:cNvSpPr txBox="1">
            <a:spLocks noChangeArrowheads="1"/>
          </p:cNvSpPr>
          <p:nvPr/>
        </p:nvSpPr>
        <p:spPr bwMode="auto">
          <a:xfrm>
            <a:off x="1371600" y="304800"/>
            <a:ext cx="7315200" cy="762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>
                <a:solidFill>
                  <a:srgbClr val="D80000"/>
                </a:solidFill>
                <a:latin typeface="Comic Sans MS" pitchFamily="66" charset="0"/>
              </a:rPr>
              <a:t>A Divided France</a:t>
            </a:r>
          </a:p>
        </p:txBody>
      </p:sp>
      <p:pic>
        <p:nvPicPr>
          <p:cNvPr id="40963" name="Picture 6" descr="vichy france"/>
          <p:cNvPicPr>
            <a:picLocks noChangeAspect="1" noChangeArrowheads="1"/>
          </p:cNvPicPr>
          <p:nvPr/>
        </p:nvPicPr>
        <p:blipFill>
          <a:blip r:embed="rId2" cstate="print">
            <a:lum bright="-12000" contrast="24000"/>
          </a:blip>
          <a:srcRect/>
          <a:stretch>
            <a:fillRect/>
          </a:stretch>
        </p:blipFill>
        <p:spPr bwMode="auto">
          <a:xfrm>
            <a:off x="1524000" y="1219200"/>
            <a:ext cx="3581400" cy="335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7" descr="Marshall Petain"/>
          <p:cNvPicPr>
            <a:picLocks noChangeAspect="1" noChangeArrowheads="1"/>
          </p:cNvPicPr>
          <p:nvPr/>
        </p:nvPicPr>
        <p:blipFill>
          <a:blip r:embed="rId3" cstate="print">
            <a:lum bright="6000" contrast="6000"/>
          </a:blip>
          <a:srcRect/>
          <a:stretch>
            <a:fillRect/>
          </a:stretch>
        </p:blipFill>
        <p:spPr bwMode="auto">
          <a:xfrm>
            <a:off x="5816600" y="2438400"/>
            <a:ext cx="3022600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0965" name="Line 8"/>
          <p:cNvSpPr>
            <a:spLocks noChangeShapeType="1"/>
          </p:cNvSpPr>
          <p:nvPr/>
        </p:nvSpPr>
        <p:spPr bwMode="auto">
          <a:xfrm>
            <a:off x="3962400" y="3657600"/>
            <a:ext cx="182880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3913" name="Rectangle 9"/>
          <p:cNvSpPr>
            <a:spLocks noChangeArrowheads="1"/>
          </p:cNvSpPr>
          <p:nvPr/>
        </p:nvSpPr>
        <p:spPr bwMode="auto">
          <a:xfrm>
            <a:off x="2743200" y="53340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r"/>
            <a:r>
              <a:rPr lang="en-US" b="1">
                <a:latin typeface="Comic Sans MS" pitchFamily="66" charset="0"/>
              </a:rPr>
              <a:t>Henri Petain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1066800" y="228600"/>
            <a:ext cx="79248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rgbClr val="D80000"/>
                </a:solidFill>
                <a:latin typeface="Comic Sans MS" pitchFamily="66" charset="0"/>
              </a:rPr>
              <a:t>The French Resistance</a:t>
            </a:r>
          </a:p>
        </p:txBody>
      </p:sp>
      <p:pic>
        <p:nvPicPr>
          <p:cNvPr id="41987" name="Picture 3" descr="Free French fla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143000"/>
            <a:ext cx="2895600" cy="193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1752600" y="31242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en-US" b="1">
                <a:latin typeface="Comic Sans MS" pitchFamily="66" charset="0"/>
              </a:rPr>
              <a:t>The Free French</a:t>
            </a:r>
          </a:p>
        </p:txBody>
      </p:sp>
      <p:pic>
        <p:nvPicPr>
          <p:cNvPr id="41989" name="Picture 5" descr="Charles DeGaul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8025" y="1143000"/>
            <a:ext cx="2517775" cy="441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8006" name="Rectangle 6"/>
          <p:cNvSpPr>
            <a:spLocks noChangeArrowheads="1"/>
          </p:cNvSpPr>
          <p:nvPr/>
        </p:nvSpPr>
        <p:spPr bwMode="auto">
          <a:xfrm>
            <a:off x="5334000" y="5638800"/>
            <a:ext cx="35052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en-US" b="1">
                <a:latin typeface="Comic Sans MS" pitchFamily="66" charset="0"/>
              </a:rPr>
              <a:t>General Charles DeGaulle</a:t>
            </a:r>
          </a:p>
        </p:txBody>
      </p:sp>
      <p:pic>
        <p:nvPicPr>
          <p:cNvPr id="41991" name="Picture 7" descr="French Resistance"/>
          <p:cNvPicPr>
            <a:picLocks noChangeAspect="1" noChangeArrowheads="1"/>
          </p:cNvPicPr>
          <p:nvPr/>
        </p:nvPicPr>
        <p:blipFill>
          <a:blip r:embed="rId4" cstate="print">
            <a:lum bright="12000" contrast="6000"/>
          </a:blip>
          <a:srcRect/>
          <a:stretch>
            <a:fillRect/>
          </a:stretch>
        </p:blipFill>
        <p:spPr bwMode="auto">
          <a:xfrm>
            <a:off x="1676400" y="3810000"/>
            <a:ext cx="3200400" cy="2317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8008" name="Rectangle 8"/>
          <p:cNvSpPr>
            <a:spLocks noChangeArrowheads="1"/>
          </p:cNvSpPr>
          <p:nvPr/>
        </p:nvSpPr>
        <p:spPr bwMode="auto">
          <a:xfrm>
            <a:off x="1828800" y="61722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en-US" b="1">
                <a:latin typeface="Comic Sans MS" pitchFamily="66" charset="0"/>
              </a:rPr>
              <a:t>The Maquis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Text Box 2"/>
          <p:cNvSpPr txBox="1">
            <a:spLocks noChangeArrowheads="1"/>
          </p:cNvSpPr>
          <p:nvPr/>
        </p:nvSpPr>
        <p:spPr bwMode="auto">
          <a:xfrm>
            <a:off x="1066800" y="228600"/>
            <a:ext cx="79248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rgbClr val="D80000"/>
                </a:solidFill>
                <a:latin typeface="Comic Sans MS" pitchFamily="66" charset="0"/>
              </a:rPr>
              <a:t>Now Britain Is All Alone!</a:t>
            </a:r>
          </a:p>
        </p:txBody>
      </p:sp>
      <p:pic>
        <p:nvPicPr>
          <p:cNvPr id="44035" name="Picture 9" descr="England-Holding the Line-Churchill the Bulldog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3081338" y="1066800"/>
            <a:ext cx="3548062" cy="548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 descr="Churchill &amp; His V"/>
          <p:cNvPicPr>
            <a:picLocks noChangeAspect="1" noChangeArrowheads="1"/>
          </p:cNvPicPr>
          <p:nvPr/>
        </p:nvPicPr>
        <p:blipFill>
          <a:blip r:embed="rId2" cstate="print">
            <a:lum bright="12000" contrast="6000"/>
          </a:blip>
          <a:srcRect/>
          <a:stretch>
            <a:fillRect/>
          </a:stretch>
        </p:blipFill>
        <p:spPr bwMode="auto">
          <a:xfrm>
            <a:off x="3200400" y="1828800"/>
            <a:ext cx="3465513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0054" name="Rectangle 6"/>
          <p:cNvSpPr>
            <a:spLocks noChangeArrowheads="1"/>
          </p:cNvSpPr>
          <p:nvPr/>
        </p:nvSpPr>
        <p:spPr bwMode="auto">
          <a:xfrm>
            <a:off x="1676400" y="304800"/>
            <a:ext cx="6477000" cy="1311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>
                <a:solidFill>
                  <a:srgbClr val="D82900"/>
                </a:solidFill>
                <a:latin typeface="Comic Sans MS" pitchFamily="66" charset="0"/>
              </a:rPr>
              <a:t>British Prime Minister Winston Churchill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2"/>
          <p:cNvSpPr txBox="1">
            <a:spLocks noChangeArrowheads="1"/>
          </p:cNvSpPr>
          <p:nvPr/>
        </p:nvSpPr>
        <p:spPr bwMode="auto">
          <a:xfrm>
            <a:off x="1371600" y="381000"/>
            <a:ext cx="7315200" cy="762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>
                <a:solidFill>
                  <a:srgbClr val="D80000"/>
                </a:solidFill>
                <a:latin typeface="Comic Sans MS" pitchFamily="66" charset="0"/>
              </a:rPr>
              <a:t>The Royal Air Force</a:t>
            </a:r>
          </a:p>
        </p:txBody>
      </p:sp>
      <p:pic>
        <p:nvPicPr>
          <p:cNvPr id="50179" name="Picture 4" descr="RAF Pilots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</a:blip>
          <a:srcRect/>
          <a:stretch>
            <a:fillRect/>
          </a:stretch>
        </p:blipFill>
        <p:spPr bwMode="auto">
          <a:xfrm>
            <a:off x="1752600" y="2133600"/>
            <a:ext cx="28575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5" descr="RAF badg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BF1"/>
              </a:clrFrom>
              <a:clrTo>
                <a:srgbClr val="FBFBF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0" y="4876800"/>
            <a:ext cx="35814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6" descr="battle of Britain"/>
          <p:cNvPicPr>
            <a:picLocks noChangeAspect="1" noChangeArrowheads="1"/>
          </p:cNvPicPr>
          <p:nvPr/>
        </p:nvPicPr>
        <p:blipFill>
          <a:blip r:embed="rId4" cstate="print">
            <a:lum bright="6000" contrast="6000"/>
          </a:blip>
          <a:srcRect/>
          <a:stretch>
            <a:fillRect/>
          </a:stretch>
        </p:blipFill>
        <p:spPr bwMode="auto">
          <a:xfrm>
            <a:off x="5257800" y="1447800"/>
            <a:ext cx="3505200" cy="278606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ext Box 2"/>
          <p:cNvSpPr txBox="1">
            <a:spLocks noChangeArrowheads="1"/>
          </p:cNvSpPr>
          <p:nvPr/>
        </p:nvSpPr>
        <p:spPr bwMode="auto">
          <a:xfrm>
            <a:off x="1066800" y="228600"/>
            <a:ext cx="7924800" cy="762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>
                <a:solidFill>
                  <a:srgbClr val="D80000"/>
                </a:solidFill>
                <a:latin typeface="Comic Sans MS" pitchFamily="66" charset="0"/>
              </a:rPr>
              <a:t>A Weak League of Nations</a:t>
            </a:r>
          </a:p>
        </p:txBody>
      </p:sp>
      <p:grpSp>
        <p:nvGrpSpPr>
          <p:cNvPr id="5123" name="Group 5"/>
          <p:cNvGrpSpPr>
            <a:grpSpLocks/>
          </p:cNvGrpSpPr>
          <p:nvPr/>
        </p:nvGrpSpPr>
        <p:grpSpPr bwMode="auto">
          <a:xfrm>
            <a:off x="2209800" y="1371600"/>
            <a:ext cx="6181725" cy="2714625"/>
            <a:chOff x="-834" y="29"/>
            <a:chExt cx="3894" cy="1710"/>
          </a:xfrm>
        </p:grpSpPr>
        <p:pic>
          <p:nvPicPr>
            <p:cNvPr id="5125" name="Picture 6" descr="legonat1"/>
            <p:cNvPicPr>
              <a:picLocks noChangeAspect="1" noChangeArrowheads="1"/>
            </p:cNvPicPr>
            <p:nvPr/>
          </p:nvPicPr>
          <p:blipFill>
            <a:blip r:embed="rId2" cstate="print">
              <a:lum bright="-6000" contrast="12000"/>
            </a:blip>
            <a:srcRect/>
            <a:stretch>
              <a:fillRect/>
            </a:stretch>
          </p:blipFill>
          <p:spPr bwMode="auto">
            <a:xfrm>
              <a:off x="-834" y="29"/>
              <a:ext cx="3600" cy="1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6" name="Freeform 7">
              <a:hlinkClick r:id="rId3" action="ppaction://hlinkfile"/>
            </p:cNvPr>
            <p:cNvSpPr>
              <a:spLocks/>
            </p:cNvSpPr>
            <p:nvPr/>
          </p:nvSpPr>
          <p:spPr bwMode="auto">
            <a:xfrm>
              <a:off x="2286" y="300"/>
              <a:ext cx="774" cy="474"/>
            </a:xfrm>
            <a:custGeom>
              <a:avLst/>
              <a:gdLst>
                <a:gd name="T0" fmla="*/ 336 w 774"/>
                <a:gd name="T1" fmla="*/ 354 h 474"/>
                <a:gd name="T2" fmla="*/ 0 w 774"/>
                <a:gd name="T3" fmla="*/ 204 h 474"/>
                <a:gd name="T4" fmla="*/ 126 w 774"/>
                <a:gd name="T5" fmla="*/ 30 h 474"/>
                <a:gd name="T6" fmla="*/ 600 w 774"/>
                <a:gd name="T7" fmla="*/ 0 h 474"/>
                <a:gd name="T8" fmla="*/ 774 w 774"/>
                <a:gd name="T9" fmla="*/ 204 h 474"/>
                <a:gd name="T10" fmla="*/ 492 w 774"/>
                <a:gd name="T11" fmla="*/ 474 h 474"/>
                <a:gd name="T12" fmla="*/ 336 w 774"/>
                <a:gd name="T13" fmla="*/ 354 h 4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74"/>
                <a:gd name="T22" fmla="*/ 0 h 474"/>
                <a:gd name="T23" fmla="*/ 774 w 774"/>
                <a:gd name="T24" fmla="*/ 474 h 47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74" h="474">
                  <a:moveTo>
                    <a:pt x="336" y="354"/>
                  </a:moveTo>
                  <a:lnTo>
                    <a:pt x="0" y="204"/>
                  </a:lnTo>
                  <a:lnTo>
                    <a:pt x="126" y="30"/>
                  </a:lnTo>
                  <a:lnTo>
                    <a:pt x="600" y="0"/>
                  </a:lnTo>
                  <a:lnTo>
                    <a:pt x="774" y="204"/>
                  </a:lnTo>
                  <a:lnTo>
                    <a:pt x="492" y="474"/>
                  </a:lnTo>
                  <a:lnTo>
                    <a:pt x="336" y="354"/>
                  </a:lnTo>
                  <a:close/>
                </a:path>
              </a:pathLst>
            </a:custGeom>
            <a:noFill/>
            <a:ln w="12700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7" name="Freeform 8">
              <a:hlinkClick r:id="rId4" action="ppaction://hlinkfile"/>
            </p:cNvPr>
            <p:cNvSpPr>
              <a:spLocks/>
            </p:cNvSpPr>
            <p:nvPr/>
          </p:nvSpPr>
          <p:spPr bwMode="auto">
            <a:xfrm>
              <a:off x="1302" y="522"/>
              <a:ext cx="810" cy="936"/>
            </a:xfrm>
            <a:custGeom>
              <a:avLst/>
              <a:gdLst>
                <a:gd name="T0" fmla="*/ 150 w 810"/>
                <a:gd name="T1" fmla="*/ 0 h 936"/>
                <a:gd name="T2" fmla="*/ 0 w 810"/>
                <a:gd name="T3" fmla="*/ 198 h 936"/>
                <a:gd name="T4" fmla="*/ 18 w 810"/>
                <a:gd name="T5" fmla="*/ 336 h 936"/>
                <a:gd name="T6" fmla="*/ 150 w 810"/>
                <a:gd name="T7" fmla="*/ 438 h 936"/>
                <a:gd name="T8" fmla="*/ 282 w 810"/>
                <a:gd name="T9" fmla="*/ 432 h 936"/>
                <a:gd name="T10" fmla="*/ 384 w 810"/>
                <a:gd name="T11" fmla="*/ 840 h 936"/>
                <a:gd name="T12" fmla="*/ 426 w 810"/>
                <a:gd name="T13" fmla="*/ 936 h 936"/>
                <a:gd name="T14" fmla="*/ 756 w 810"/>
                <a:gd name="T15" fmla="*/ 816 h 936"/>
                <a:gd name="T16" fmla="*/ 810 w 810"/>
                <a:gd name="T17" fmla="*/ 306 h 936"/>
                <a:gd name="T18" fmla="*/ 714 w 810"/>
                <a:gd name="T19" fmla="*/ 312 h 936"/>
                <a:gd name="T20" fmla="*/ 564 w 810"/>
                <a:gd name="T21" fmla="*/ 54 h 936"/>
                <a:gd name="T22" fmla="*/ 312 w 810"/>
                <a:gd name="T23" fmla="*/ 0 h 936"/>
                <a:gd name="T24" fmla="*/ 150 w 810"/>
                <a:gd name="T25" fmla="*/ 0 h 9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10"/>
                <a:gd name="T40" fmla="*/ 0 h 936"/>
                <a:gd name="T41" fmla="*/ 810 w 810"/>
                <a:gd name="T42" fmla="*/ 936 h 9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10" h="936">
                  <a:moveTo>
                    <a:pt x="150" y="0"/>
                  </a:moveTo>
                  <a:lnTo>
                    <a:pt x="0" y="198"/>
                  </a:lnTo>
                  <a:lnTo>
                    <a:pt x="18" y="336"/>
                  </a:lnTo>
                  <a:lnTo>
                    <a:pt x="150" y="438"/>
                  </a:lnTo>
                  <a:lnTo>
                    <a:pt x="282" y="432"/>
                  </a:lnTo>
                  <a:lnTo>
                    <a:pt x="384" y="840"/>
                  </a:lnTo>
                  <a:lnTo>
                    <a:pt x="426" y="936"/>
                  </a:lnTo>
                  <a:lnTo>
                    <a:pt x="756" y="816"/>
                  </a:lnTo>
                  <a:lnTo>
                    <a:pt x="810" y="306"/>
                  </a:lnTo>
                  <a:lnTo>
                    <a:pt x="714" y="312"/>
                  </a:lnTo>
                  <a:lnTo>
                    <a:pt x="564" y="54"/>
                  </a:lnTo>
                  <a:lnTo>
                    <a:pt x="312" y="0"/>
                  </a:lnTo>
                  <a:lnTo>
                    <a:pt x="150" y="0"/>
                  </a:lnTo>
                  <a:close/>
                </a:path>
              </a:pathLst>
            </a:custGeom>
            <a:noFill/>
            <a:ln w="12700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8" name="Rectangle 9">
              <a:hlinkClick r:id="rId5" action="ppaction://hlinkfile"/>
            </p:cNvPr>
            <p:cNvSpPr>
              <a:spLocks noChangeArrowheads="1"/>
            </p:cNvSpPr>
            <p:nvPr/>
          </p:nvSpPr>
          <p:spPr bwMode="auto">
            <a:xfrm>
              <a:off x="1416" y="192"/>
              <a:ext cx="498" cy="33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124" name="Picture 10" descr="legonat2"/>
          <p:cNvPicPr>
            <a:picLocks noChangeAspect="1" noChangeArrowheads="1"/>
          </p:cNvPicPr>
          <p:nvPr/>
        </p:nvPicPr>
        <p:blipFill>
          <a:blip r:embed="rId6" cstate="print">
            <a:lum bright="-6000" contrast="30000"/>
          </a:blip>
          <a:srcRect/>
          <a:stretch>
            <a:fillRect/>
          </a:stretch>
        </p:blipFill>
        <p:spPr bwMode="auto">
          <a:xfrm>
            <a:off x="3048000" y="4419600"/>
            <a:ext cx="37909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6" descr="air spotter-London"/>
          <p:cNvPicPr>
            <a:picLocks noChangeAspect="1" noChangeArrowheads="1"/>
          </p:cNvPicPr>
          <p:nvPr/>
        </p:nvPicPr>
        <p:blipFill>
          <a:blip r:embed="rId3" cstate="print">
            <a:lum bright="18000" contrast="6000"/>
          </a:blip>
          <a:srcRect/>
          <a:stretch>
            <a:fillRect/>
          </a:stretch>
        </p:blipFill>
        <p:spPr bwMode="auto">
          <a:xfrm>
            <a:off x="1219200" y="1298575"/>
            <a:ext cx="4114800" cy="304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7107" name="Picture 5" descr="London Firemen"/>
          <p:cNvPicPr>
            <a:picLocks noChangeAspect="1" noChangeArrowheads="1"/>
          </p:cNvPicPr>
          <p:nvPr/>
        </p:nvPicPr>
        <p:blipFill>
          <a:blip r:embed="rId4" cstate="print">
            <a:lum bright="18000" contrast="6000"/>
          </a:blip>
          <a:srcRect/>
          <a:stretch>
            <a:fillRect/>
          </a:stretch>
        </p:blipFill>
        <p:spPr bwMode="auto">
          <a:xfrm>
            <a:off x="4724400" y="3400425"/>
            <a:ext cx="4191000" cy="3228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3733800" y="304800"/>
            <a:ext cx="5029200" cy="14319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4400" b="1">
                <a:solidFill>
                  <a:srgbClr val="D80000"/>
                </a:solidFill>
                <a:latin typeface="Comic Sans MS" pitchFamily="66" charset="0"/>
              </a:rPr>
              <a:t>Battle of Britain:</a:t>
            </a:r>
            <a:br>
              <a:rPr lang="en-US" sz="4400" b="1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4400" b="1">
                <a:solidFill>
                  <a:srgbClr val="D80000"/>
                </a:solidFill>
                <a:latin typeface="Comic Sans MS" pitchFamily="66" charset="0"/>
              </a:rPr>
              <a:t>The “</a:t>
            </a:r>
            <a:r>
              <a:rPr lang="en-US" sz="4400" b="1" i="1">
                <a:solidFill>
                  <a:srgbClr val="D80000"/>
                </a:solidFill>
                <a:latin typeface="Comic Sans MS" pitchFamily="66" charset="0"/>
              </a:rPr>
              <a:t>Blitz</a:t>
            </a:r>
            <a:r>
              <a:rPr lang="en-US" sz="4400" b="1">
                <a:solidFill>
                  <a:srgbClr val="D80000"/>
                </a:solidFill>
                <a:latin typeface="Comic Sans MS" pitchFamily="66" charset="0"/>
              </a:rPr>
              <a:t>”</a:t>
            </a:r>
          </a:p>
        </p:txBody>
      </p:sp>
    </p:spTree>
  </p:cSld>
  <p:clrMapOvr>
    <a:masterClrMapping/>
  </p:clrMapOvr>
  <p:transition advClick="0" advTm="3000">
    <p:sndAc>
      <p:stSnd>
        <p:snd r:embed="rId2" name="Their Finest Hour.wav"/>
      </p:stSnd>
    </p:sndAc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1219200" y="320675"/>
            <a:ext cx="5029200" cy="14319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>
                <a:solidFill>
                  <a:srgbClr val="D80000"/>
                </a:solidFill>
                <a:latin typeface="Comic Sans MS" pitchFamily="66" charset="0"/>
              </a:rPr>
              <a:t>Battle of Britain:</a:t>
            </a:r>
            <a:br>
              <a:rPr lang="en-US" sz="4400" b="1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4400" b="1">
                <a:solidFill>
                  <a:srgbClr val="D80000"/>
                </a:solidFill>
                <a:latin typeface="Comic Sans MS" pitchFamily="66" charset="0"/>
              </a:rPr>
              <a:t>The “</a:t>
            </a:r>
            <a:r>
              <a:rPr lang="en-US" sz="4400" b="1" i="1">
                <a:solidFill>
                  <a:srgbClr val="D80000"/>
                </a:solidFill>
                <a:latin typeface="Comic Sans MS" pitchFamily="66" charset="0"/>
              </a:rPr>
              <a:t>Blitz</a:t>
            </a:r>
            <a:r>
              <a:rPr lang="en-US" sz="4400" b="1">
                <a:solidFill>
                  <a:srgbClr val="D80000"/>
                </a:solidFill>
                <a:latin typeface="Comic Sans MS" pitchFamily="66" charset="0"/>
              </a:rPr>
              <a:t>”</a:t>
            </a:r>
          </a:p>
        </p:txBody>
      </p:sp>
      <p:pic>
        <p:nvPicPr>
          <p:cNvPr id="48131" name="Picture 6" descr="Battle of Britain-St Paul's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</a:blip>
          <a:srcRect/>
          <a:stretch>
            <a:fillRect/>
          </a:stretch>
        </p:blipFill>
        <p:spPr bwMode="auto">
          <a:xfrm>
            <a:off x="4800600" y="1343025"/>
            <a:ext cx="4114800" cy="3152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132" name="Picture 7" descr="Battle of Britain-2 befuddled ladies"/>
          <p:cNvPicPr>
            <a:picLocks noChangeAspect="1" noChangeArrowheads="1"/>
          </p:cNvPicPr>
          <p:nvPr/>
        </p:nvPicPr>
        <p:blipFill>
          <a:blip r:embed="rId3" cstate="print">
            <a:lum bright="12000" contrast="6000"/>
          </a:blip>
          <a:srcRect/>
          <a:stretch>
            <a:fillRect/>
          </a:stretch>
        </p:blipFill>
        <p:spPr bwMode="auto">
          <a:xfrm>
            <a:off x="1295400" y="3435350"/>
            <a:ext cx="3733800" cy="294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ext Box 2"/>
          <p:cNvSpPr txBox="1">
            <a:spLocks noChangeArrowheads="1"/>
          </p:cNvSpPr>
          <p:nvPr/>
        </p:nvSpPr>
        <p:spPr bwMode="auto">
          <a:xfrm>
            <a:off x="1219200" y="228600"/>
            <a:ext cx="7696200" cy="11890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rgbClr val="D80000"/>
                </a:solidFill>
                <a:latin typeface="Comic Sans MS" pitchFamily="66" charset="0"/>
              </a:rPr>
              <a:t>The London “Tube”:</a:t>
            </a:r>
            <a:br>
              <a:rPr lang="en-US" sz="4000" b="1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3200" b="1">
                <a:solidFill>
                  <a:srgbClr val="D80000"/>
                </a:solidFill>
                <a:latin typeface="Comic Sans MS" pitchFamily="66" charset="0"/>
              </a:rPr>
              <a:t>Air Raid Shelters during the </a:t>
            </a:r>
            <a:r>
              <a:rPr lang="en-US" sz="3200" b="1" i="1">
                <a:solidFill>
                  <a:srgbClr val="D80000"/>
                </a:solidFill>
                <a:latin typeface="Comic Sans MS" pitchFamily="66" charset="0"/>
              </a:rPr>
              <a:t>Blitz</a:t>
            </a:r>
          </a:p>
        </p:txBody>
      </p:sp>
      <p:pic>
        <p:nvPicPr>
          <p:cNvPr id="49155" name="Picture 5" descr="London tube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</a:blip>
          <a:srcRect t="9929" r="5319" b="9219"/>
          <a:stretch>
            <a:fillRect/>
          </a:stretch>
        </p:blipFill>
        <p:spPr bwMode="auto">
          <a:xfrm>
            <a:off x="1447800" y="1716088"/>
            <a:ext cx="7315200" cy="4684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6" name="Picture 4" descr="Enfland-CHurchill-Let Us Go Forward Together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 bwMode="auto">
          <a:xfrm>
            <a:off x="5410200" y="1524000"/>
            <a:ext cx="3276600" cy="508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8357" name="Picture 5" descr="England-RAF-Never Was So Much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</a:blip>
          <a:srcRect/>
          <a:stretch>
            <a:fillRect/>
          </a:stretch>
        </p:blipFill>
        <p:spPr bwMode="auto">
          <a:xfrm>
            <a:off x="1676400" y="609600"/>
            <a:ext cx="3136900" cy="508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8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1000"/>
                                        <p:tgtEl>
                                          <p:spTgt spid="228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1219200" y="76200"/>
            <a:ext cx="7620000" cy="1311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D8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n-US" sz="4000" b="1" dirty="0">
                <a:solidFill>
                  <a:srgbClr val="D80000"/>
                </a:solidFill>
                <a:latin typeface="Comic Sans MS" pitchFamily="66" charset="0"/>
              </a:rPr>
              <a:t>The North Africa Campaign:  </a:t>
            </a:r>
            <a:br>
              <a:rPr lang="en-US" sz="4000" b="1" dirty="0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4000" b="1" dirty="0">
                <a:solidFill>
                  <a:srgbClr val="D80000"/>
                </a:solidFill>
                <a:latin typeface="Comic Sans MS" pitchFamily="66" charset="0"/>
              </a:rPr>
              <a:t>     </a:t>
            </a:r>
            <a:r>
              <a:rPr lang="en-US" sz="3200" b="1" dirty="0">
                <a:solidFill>
                  <a:srgbClr val="D80000"/>
                </a:solidFill>
                <a:latin typeface="Comic Sans MS" pitchFamily="66" charset="0"/>
              </a:rPr>
              <a:t>The Battle of El </a:t>
            </a:r>
            <a:r>
              <a:rPr lang="en-US" sz="3200" b="1" dirty="0" smtClean="0">
                <a:solidFill>
                  <a:srgbClr val="D80000"/>
                </a:solidFill>
                <a:latin typeface="Comic Sans MS" pitchFamily="66" charset="0"/>
              </a:rPr>
              <a:t>Alamein, 1942</a:t>
            </a:r>
            <a:endParaRPr lang="en-US" sz="3200" b="1" dirty="0">
              <a:solidFill>
                <a:srgbClr val="D80000"/>
              </a:solidFill>
              <a:latin typeface="Comic Sans MS" pitchFamily="66" charset="0"/>
            </a:endParaRPr>
          </a:p>
        </p:txBody>
      </p:sp>
      <p:pic>
        <p:nvPicPr>
          <p:cNvPr id="59395" name="Picture 6" descr="Rommel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</a:blip>
          <a:srcRect/>
          <a:stretch>
            <a:fillRect/>
          </a:stretch>
        </p:blipFill>
        <p:spPr bwMode="auto">
          <a:xfrm>
            <a:off x="3962400" y="3143250"/>
            <a:ext cx="4876800" cy="3409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6024" name="Rectangle 8"/>
          <p:cNvSpPr>
            <a:spLocks noChangeArrowheads="1"/>
          </p:cNvSpPr>
          <p:nvPr/>
        </p:nvSpPr>
        <p:spPr bwMode="auto">
          <a:xfrm>
            <a:off x="4876800" y="2101850"/>
            <a:ext cx="4038600" cy="946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>
                <a:latin typeface="Comic Sans MS" pitchFamily="66" charset="0"/>
              </a:rPr>
              <a:t>Gen. Ernst Rommel,</a:t>
            </a:r>
            <a:br>
              <a:rPr lang="en-US" sz="2800" b="1">
                <a:latin typeface="Comic Sans MS" pitchFamily="66" charset="0"/>
              </a:rPr>
            </a:br>
            <a:r>
              <a:rPr lang="en-US" sz="2800" b="1">
                <a:latin typeface="Comic Sans MS" pitchFamily="66" charset="0"/>
              </a:rPr>
              <a:t>The “Desert Fox”</a:t>
            </a:r>
          </a:p>
        </p:txBody>
      </p:sp>
      <p:sp>
        <p:nvSpPr>
          <p:cNvPr id="86025" name="Rectangle 9"/>
          <p:cNvSpPr>
            <a:spLocks noChangeArrowheads="1"/>
          </p:cNvSpPr>
          <p:nvPr/>
        </p:nvSpPr>
        <p:spPr bwMode="auto">
          <a:xfrm>
            <a:off x="914400" y="4295775"/>
            <a:ext cx="3200400" cy="18002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>
                <a:latin typeface="Comic Sans MS" pitchFamily="66" charset="0"/>
              </a:rPr>
              <a:t>Gen. Bernard Law</a:t>
            </a:r>
            <a:br>
              <a:rPr lang="en-US" sz="2800" b="1">
                <a:latin typeface="Comic Sans MS" pitchFamily="66" charset="0"/>
              </a:rPr>
            </a:br>
            <a:r>
              <a:rPr lang="en-US" sz="2800" b="1">
                <a:latin typeface="Comic Sans MS" pitchFamily="66" charset="0"/>
              </a:rPr>
              <a:t>Montgomery</a:t>
            </a:r>
            <a:br>
              <a:rPr lang="en-US" sz="2800" b="1">
                <a:latin typeface="Comic Sans MS" pitchFamily="66" charset="0"/>
              </a:rPr>
            </a:br>
            <a:r>
              <a:rPr lang="en-US" sz="2800" b="1">
                <a:latin typeface="Comic Sans MS" pitchFamily="66" charset="0"/>
              </a:rPr>
              <a:t>(“Monty”)</a:t>
            </a:r>
          </a:p>
        </p:txBody>
      </p:sp>
      <p:pic>
        <p:nvPicPr>
          <p:cNvPr id="59398" name="Picture 5" descr="General Montgomery"/>
          <p:cNvPicPr>
            <a:picLocks noChangeAspect="1" noChangeArrowheads="1"/>
          </p:cNvPicPr>
          <p:nvPr/>
        </p:nvPicPr>
        <p:blipFill>
          <a:blip r:embed="rId3" cstate="print">
            <a:lum bright="12000" contrast="6000"/>
          </a:blip>
          <a:srcRect/>
          <a:stretch>
            <a:fillRect/>
          </a:stretch>
        </p:blipFill>
        <p:spPr bwMode="auto">
          <a:xfrm>
            <a:off x="1143000" y="1447800"/>
            <a:ext cx="3657600" cy="2773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1371600" y="76200"/>
            <a:ext cx="7315200" cy="1311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rgbClr val="D80000"/>
                </a:solidFill>
                <a:latin typeface="Comic Sans MS" pitchFamily="66" charset="0"/>
              </a:rPr>
              <a:t>Operation Barbarossa:</a:t>
            </a:r>
            <a:br>
              <a:rPr lang="en-US" sz="4000" b="1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4000" b="1">
                <a:solidFill>
                  <a:srgbClr val="D80000"/>
                </a:solidFill>
                <a:latin typeface="Comic Sans MS" pitchFamily="66" charset="0"/>
              </a:rPr>
              <a:t>Hitler’s Biggest Mistake</a:t>
            </a:r>
          </a:p>
        </p:txBody>
      </p:sp>
      <p:pic>
        <p:nvPicPr>
          <p:cNvPr id="54275" name="Picture 6" descr="map-Operation Barbarossa"/>
          <p:cNvPicPr>
            <a:picLocks noChangeAspect="1" noChangeArrowheads="1"/>
          </p:cNvPicPr>
          <p:nvPr/>
        </p:nvPicPr>
        <p:blipFill>
          <a:blip r:embed="rId2" cstate="print">
            <a:lum bright="-6000" contrast="18000"/>
          </a:blip>
          <a:srcRect/>
          <a:stretch>
            <a:fillRect/>
          </a:stretch>
        </p:blipFill>
        <p:spPr bwMode="auto">
          <a:xfrm>
            <a:off x="1752600" y="1600200"/>
            <a:ext cx="6705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2"/>
          <p:cNvSpPr txBox="1">
            <a:spLocks noChangeArrowheads="1"/>
          </p:cNvSpPr>
          <p:nvPr/>
        </p:nvSpPr>
        <p:spPr bwMode="auto">
          <a:xfrm>
            <a:off x="1371600" y="258763"/>
            <a:ext cx="7315200" cy="11890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rgbClr val="D80000"/>
                </a:solidFill>
                <a:latin typeface="Comic Sans MS" pitchFamily="66" charset="0"/>
              </a:rPr>
              <a:t>Operation Barbarossa: </a:t>
            </a:r>
            <a:br>
              <a:rPr lang="en-US" sz="4000" b="1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3200" b="1">
                <a:solidFill>
                  <a:srgbClr val="D80000"/>
                </a:solidFill>
                <a:latin typeface="Comic Sans MS" pitchFamily="66" charset="0"/>
              </a:rPr>
              <a:t>June 22, 1941</a:t>
            </a:r>
          </a:p>
        </p:txBody>
      </p:sp>
      <p:sp>
        <p:nvSpPr>
          <p:cNvPr id="132099" name="Rectangle 3"/>
          <p:cNvSpPr>
            <a:spLocks noChangeArrowheads="1"/>
          </p:cNvSpPr>
          <p:nvPr/>
        </p:nvSpPr>
        <p:spPr bwMode="auto">
          <a:xfrm>
            <a:off x="2438400" y="5562600"/>
            <a:ext cx="5562600" cy="946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04813" indent="-404813">
              <a:buClr>
                <a:srgbClr val="D80000"/>
              </a:buClr>
              <a:buSzPct val="90000"/>
              <a:buFont typeface="Transport MT" pitchFamily="2" charset="2"/>
              <a:buChar char="y"/>
            </a:pPr>
            <a:r>
              <a:rPr lang="en-US" sz="2800" b="1">
                <a:latin typeface="Comic Sans MS" pitchFamily="66" charset="0"/>
              </a:rPr>
              <a:t>3,000,000 German soldiers.</a:t>
            </a:r>
          </a:p>
          <a:p>
            <a:pPr marL="404813" indent="-404813">
              <a:buClr>
                <a:srgbClr val="D80000"/>
              </a:buClr>
              <a:buSzPct val="90000"/>
              <a:buFont typeface="Transport MT" pitchFamily="2" charset="2"/>
              <a:buChar char="y"/>
            </a:pPr>
            <a:r>
              <a:rPr lang="en-US" sz="2800" b="1">
                <a:latin typeface="Comic Sans MS" pitchFamily="66" charset="0"/>
              </a:rPr>
              <a:t>3,400 tanks.</a:t>
            </a:r>
            <a:endParaRPr lang="en-US" sz="2800" b="1"/>
          </a:p>
        </p:txBody>
      </p:sp>
      <p:pic>
        <p:nvPicPr>
          <p:cNvPr id="55300" name="Picture 5" descr="Barbarossa-German tanks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 l="1086" t="3770" r="4347" b="5734"/>
          <a:stretch>
            <a:fillRect/>
          </a:stretch>
        </p:blipFill>
        <p:spPr bwMode="auto">
          <a:xfrm>
            <a:off x="1676400" y="1600200"/>
            <a:ext cx="6629400" cy="365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2"/>
          <p:cNvSpPr txBox="1">
            <a:spLocks noChangeArrowheads="1"/>
          </p:cNvSpPr>
          <p:nvPr/>
        </p:nvSpPr>
        <p:spPr bwMode="auto">
          <a:xfrm>
            <a:off x="1371600" y="304800"/>
            <a:ext cx="7315200" cy="762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>
                <a:solidFill>
                  <a:srgbClr val="D80000"/>
                </a:solidFill>
                <a:latin typeface="Comic Sans MS" pitchFamily="66" charset="0"/>
              </a:rPr>
              <a:t>Axis Powers in 1942</a:t>
            </a:r>
          </a:p>
        </p:txBody>
      </p:sp>
      <p:pic>
        <p:nvPicPr>
          <p:cNvPr id="57347" name="Picture 4" descr="map-Axis Powers in 1942"/>
          <p:cNvPicPr>
            <a:picLocks noChangeAspect="1" noChangeArrowheads="1"/>
          </p:cNvPicPr>
          <p:nvPr/>
        </p:nvPicPr>
        <p:blipFill>
          <a:blip r:embed="rId2" cstate="print">
            <a:lum bright="-6000" contrast="12000"/>
          </a:blip>
          <a:srcRect l="1149" t="1634" r="1149" b="1941"/>
          <a:stretch>
            <a:fillRect/>
          </a:stretch>
        </p:blipFill>
        <p:spPr bwMode="auto">
          <a:xfrm>
            <a:off x="1600200" y="1404938"/>
            <a:ext cx="7086600" cy="4919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1371600" y="228600"/>
            <a:ext cx="7315200" cy="12493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200" b="1">
                <a:solidFill>
                  <a:srgbClr val="D80000"/>
                </a:solidFill>
                <a:latin typeface="Comic Sans MS" pitchFamily="66" charset="0"/>
              </a:rPr>
              <a:t>Battle of Stalingrad:</a:t>
            </a:r>
            <a:br>
              <a:rPr lang="en-US" sz="4200" b="1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3400" b="1">
                <a:solidFill>
                  <a:srgbClr val="D80000"/>
                </a:solidFill>
                <a:latin typeface="Comic Sans MS" pitchFamily="66" charset="0"/>
              </a:rPr>
              <a:t>Winter of 1942-1943</a:t>
            </a:r>
          </a:p>
        </p:txBody>
      </p:sp>
      <p:pic>
        <p:nvPicPr>
          <p:cNvPr id="58371" name="Picture 6" descr="Germans at Stalingrad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</a:blip>
          <a:srcRect b="4469"/>
          <a:stretch>
            <a:fillRect/>
          </a:stretch>
        </p:blipFill>
        <p:spPr bwMode="auto">
          <a:xfrm>
            <a:off x="6296025" y="1981200"/>
            <a:ext cx="2619375" cy="3581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2" name="Picture 7" descr="Stalingrad-2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1524000" y="1676400"/>
            <a:ext cx="4191000" cy="2627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95345" name="Group 113"/>
          <p:cNvGraphicFramePr>
            <a:graphicFrameLocks noGrp="1"/>
          </p:cNvGraphicFramePr>
          <p:nvPr/>
        </p:nvGraphicFramePr>
        <p:xfrm>
          <a:off x="1371600" y="4633913"/>
          <a:ext cx="4648200" cy="1752918"/>
        </p:xfrm>
        <a:graphic>
          <a:graphicData uri="http://schemas.openxmlformats.org/drawingml/2006/table">
            <a:tbl>
              <a:tblPr/>
              <a:tblGrid>
                <a:gridCol w="2328863"/>
                <a:gridCol w="2319337"/>
              </a:tblGrid>
              <a:tr h="301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200"/>
                          </a:solidFill>
                          <a:effectLst/>
                          <a:latin typeface="Comic Sans MS" pitchFamily="66" charset="0"/>
                        </a:rPr>
                        <a:t>German Army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D82900"/>
                          </a:solidFill>
                          <a:effectLst/>
                          <a:latin typeface="Comic Sans MS" pitchFamily="66" charset="0"/>
                        </a:rPr>
                        <a:t>Russian Army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1,011,500 men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1,000,500 men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10,290 artillery guns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13,541 artillery guns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675 tanks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894 tanks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1,216 planes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1,115 planes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1752600" y="365125"/>
            <a:ext cx="6705600" cy="823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>
                <a:solidFill>
                  <a:srgbClr val="D80000"/>
                </a:solidFill>
                <a:latin typeface="Comic Sans MS" pitchFamily="66" charset="0"/>
              </a:rPr>
              <a:t>Lend-Lease</a:t>
            </a:r>
          </a:p>
        </p:txBody>
      </p:sp>
      <p:pic>
        <p:nvPicPr>
          <p:cNvPr id="46083" name="Picture 5" descr="chart-Lend-Lease-Newsweek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 bwMode="auto">
          <a:xfrm>
            <a:off x="1524000" y="1828800"/>
            <a:ext cx="7239000" cy="3330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1066800" y="228600"/>
            <a:ext cx="7924800" cy="1311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rgbClr val="D80000"/>
                </a:solidFill>
                <a:latin typeface="Comic Sans MS" pitchFamily="66" charset="0"/>
              </a:rPr>
              <a:t>The Ineffectiveness of the League of Nations</a:t>
            </a:r>
          </a:p>
        </p:txBody>
      </p:sp>
      <p:pic>
        <p:nvPicPr>
          <p:cNvPr id="6147" name="Picture 4" descr="Opening session of League of Nati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828800"/>
            <a:ext cx="4991100" cy="3333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0901" name="Rectangle 5"/>
          <p:cNvSpPr>
            <a:spLocks noChangeArrowheads="1"/>
          </p:cNvSpPr>
          <p:nvPr/>
        </p:nvSpPr>
        <p:spPr bwMode="auto">
          <a:xfrm>
            <a:off x="990600" y="5257800"/>
            <a:ext cx="8229600" cy="95410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buClr>
                <a:srgbClr val="D80000"/>
              </a:buClr>
              <a:buFont typeface="Transport MT" pitchFamily="2" charset="2"/>
              <a:buChar char="y"/>
            </a:pPr>
            <a:r>
              <a:rPr lang="en-US" sz="2800" b="1" dirty="0">
                <a:solidFill>
                  <a:srgbClr val="333399"/>
                </a:solidFill>
                <a:latin typeface="Comic Sans MS" pitchFamily="66" charset="0"/>
              </a:rPr>
              <a:t> </a:t>
            </a:r>
            <a:r>
              <a:rPr lang="en-US" sz="2800" b="1" dirty="0" smtClean="0">
                <a:latin typeface="Comic Sans MS" pitchFamily="66" charset="0"/>
              </a:rPr>
              <a:t>Economic embargoes were a waste of time.</a:t>
            </a:r>
          </a:p>
          <a:p>
            <a:pPr>
              <a:buClr>
                <a:srgbClr val="D80000"/>
              </a:buClr>
              <a:buFont typeface="Transport MT" pitchFamily="2" charset="2"/>
              <a:buChar char="y"/>
            </a:pPr>
            <a:r>
              <a:rPr lang="en-US" sz="2800" b="1" dirty="0">
                <a:latin typeface="Comic Sans MS" pitchFamily="66" charset="0"/>
              </a:rPr>
              <a:t> </a:t>
            </a:r>
            <a:r>
              <a:rPr lang="en-US" sz="2800" b="1" dirty="0" smtClean="0">
                <a:latin typeface="Comic Sans MS" pitchFamily="66" charset="0"/>
              </a:rPr>
              <a:t>No effective military force</a:t>
            </a:r>
            <a:r>
              <a:rPr lang="en-US" sz="2800" b="1" dirty="0">
                <a:latin typeface="Comic Sans MS" pitchFamily="66" charset="0"/>
              </a:rPr>
              <a:t>.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1447800" y="2303463"/>
            <a:ext cx="7391400" cy="33797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/>
          <a:p>
            <a:r>
              <a:rPr lang="en-US" b="1">
                <a:solidFill>
                  <a:schemeClr val="tx2"/>
                </a:solidFill>
                <a:latin typeface="Comic Sans MS" pitchFamily="66" charset="0"/>
              </a:rPr>
              <a:t>Great Britain.........................$31 billion</a:t>
            </a:r>
            <a:br>
              <a:rPr lang="en-US" b="1">
                <a:solidFill>
                  <a:schemeClr val="tx2"/>
                </a:solidFill>
                <a:latin typeface="Comic Sans MS" pitchFamily="66" charset="0"/>
              </a:rPr>
            </a:br>
            <a:r>
              <a:rPr lang="en-US" b="1">
                <a:solidFill>
                  <a:schemeClr val="tx2"/>
                </a:solidFill>
                <a:latin typeface="Comic Sans MS" pitchFamily="66" charset="0"/>
              </a:rPr>
              <a:t>Soviet Union..........................$11 billion</a:t>
            </a:r>
            <a:br>
              <a:rPr lang="en-US" b="1">
                <a:solidFill>
                  <a:schemeClr val="tx2"/>
                </a:solidFill>
                <a:latin typeface="Comic Sans MS" pitchFamily="66" charset="0"/>
              </a:rPr>
            </a:br>
            <a:r>
              <a:rPr lang="en-US" b="1">
                <a:solidFill>
                  <a:schemeClr val="tx2"/>
                </a:solidFill>
                <a:latin typeface="Comic Sans MS" pitchFamily="66" charset="0"/>
              </a:rPr>
              <a:t>France..................................$3 billion</a:t>
            </a:r>
            <a:br>
              <a:rPr lang="en-US" b="1">
                <a:solidFill>
                  <a:schemeClr val="tx2"/>
                </a:solidFill>
                <a:latin typeface="Comic Sans MS" pitchFamily="66" charset="0"/>
              </a:rPr>
            </a:br>
            <a:r>
              <a:rPr lang="en-US" b="1">
                <a:solidFill>
                  <a:schemeClr val="tx2"/>
                </a:solidFill>
                <a:latin typeface="Comic Sans MS" pitchFamily="66" charset="0"/>
              </a:rPr>
              <a:t>China..................................$1.5 billion</a:t>
            </a:r>
            <a:br>
              <a:rPr lang="en-US" b="1">
                <a:solidFill>
                  <a:schemeClr val="tx2"/>
                </a:solidFill>
                <a:latin typeface="Comic Sans MS" pitchFamily="66" charset="0"/>
              </a:rPr>
            </a:br>
            <a:r>
              <a:rPr lang="en-US" b="1">
                <a:solidFill>
                  <a:schemeClr val="tx2"/>
                </a:solidFill>
                <a:latin typeface="Comic Sans MS" pitchFamily="66" charset="0"/>
              </a:rPr>
              <a:t>Other European......................$500 million</a:t>
            </a:r>
            <a:br>
              <a:rPr lang="en-US" b="1">
                <a:solidFill>
                  <a:schemeClr val="tx2"/>
                </a:solidFill>
                <a:latin typeface="Comic Sans MS" pitchFamily="66" charset="0"/>
              </a:rPr>
            </a:br>
            <a:r>
              <a:rPr lang="en-US" b="1">
                <a:solidFill>
                  <a:schemeClr val="tx2"/>
                </a:solidFill>
                <a:latin typeface="Comic Sans MS" pitchFamily="66" charset="0"/>
              </a:rPr>
              <a:t>South America.......................$400 million</a:t>
            </a:r>
            <a:br>
              <a:rPr lang="en-US" b="1">
                <a:solidFill>
                  <a:schemeClr val="tx2"/>
                </a:solidFill>
                <a:latin typeface="Comic Sans MS" pitchFamily="66" charset="0"/>
              </a:rPr>
            </a:br>
            <a:r>
              <a:rPr lang="en-US" b="1">
                <a:solidFill>
                  <a:schemeClr val="tx2"/>
                </a:solidFill>
                <a:latin typeface="Comic Sans MS" pitchFamily="66" charset="0"/>
              </a:rPr>
              <a:t/>
            </a:r>
            <a:br>
              <a:rPr lang="en-US" b="1">
                <a:solidFill>
                  <a:schemeClr val="tx2"/>
                </a:solidFill>
                <a:latin typeface="Comic Sans MS" pitchFamily="66" charset="0"/>
              </a:rPr>
            </a:br>
            <a:r>
              <a:rPr lang="en-US" b="1">
                <a:solidFill>
                  <a:schemeClr val="tx2"/>
                </a:solidFill>
                <a:latin typeface="Comic Sans MS" pitchFamily="66" charset="0"/>
              </a:rPr>
              <a:t>     </a:t>
            </a:r>
            <a:r>
              <a:rPr lang="en-US" sz="2800" b="1">
                <a:solidFill>
                  <a:schemeClr val="tx2"/>
                </a:solidFill>
                <a:latin typeface="Comic Sans MS" pitchFamily="66" charset="0"/>
              </a:rPr>
              <a:t>The amount totaled: </a:t>
            </a:r>
            <a:r>
              <a:rPr lang="en-US" b="1" u="sng">
                <a:solidFill>
                  <a:srgbClr val="333399"/>
                </a:solidFill>
                <a:latin typeface="Comic Sans MS" pitchFamily="66" charset="0"/>
              </a:rPr>
              <a:t>$48,601,365,000</a:t>
            </a:r>
            <a:r>
              <a:rPr lang="en-US" sz="2000" b="1">
                <a:solidFill>
                  <a:schemeClr val="tx2"/>
                </a:solidFill>
                <a:latin typeface="Comic Sans MS" pitchFamily="66" charset="0"/>
              </a:rPr>
              <a:t/>
            </a:r>
            <a:br>
              <a:rPr lang="en-US" sz="2000" b="1">
                <a:solidFill>
                  <a:schemeClr val="tx2"/>
                </a:solidFill>
                <a:latin typeface="Comic Sans MS" pitchFamily="66" charset="0"/>
              </a:rPr>
            </a:br>
            <a:endParaRPr lang="en-US" sz="2000" b="1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1143000" y="381000"/>
            <a:ext cx="7772400" cy="1311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rgbClr val="D80000"/>
                </a:solidFill>
                <a:latin typeface="Comic Sans MS" pitchFamily="66" charset="0"/>
              </a:rPr>
              <a:t>U. S. Lend-Lease Act,</a:t>
            </a:r>
            <a:br>
              <a:rPr lang="en-US" sz="4000" b="1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4000" b="1">
                <a:solidFill>
                  <a:srgbClr val="D80000"/>
                </a:solidFill>
                <a:latin typeface="Comic Sans MS" pitchFamily="66" charset="0"/>
              </a:rPr>
              <a:t>1941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ext Box 2"/>
          <p:cNvSpPr txBox="1">
            <a:spLocks noChangeArrowheads="1"/>
          </p:cNvSpPr>
          <p:nvPr/>
        </p:nvSpPr>
        <p:spPr bwMode="auto">
          <a:xfrm>
            <a:off x="990600" y="76200"/>
            <a:ext cx="8077200" cy="15541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rgbClr val="D80000"/>
                </a:solidFill>
                <a:latin typeface="Comic Sans MS" pitchFamily="66" charset="0"/>
              </a:rPr>
              <a:t>The Italian Campaign </a:t>
            </a:r>
            <a:br>
              <a:rPr lang="en-US" sz="3200" b="1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3200" b="1">
                <a:solidFill>
                  <a:srgbClr val="D82900"/>
                </a:solidFill>
                <a:latin typeface="Comic Sans MS" pitchFamily="66" charset="0"/>
              </a:rPr>
              <a:t>[</a:t>
            </a:r>
            <a:r>
              <a:rPr lang="en-US" sz="3200" b="1">
                <a:solidFill>
                  <a:srgbClr val="333399"/>
                </a:solidFill>
                <a:latin typeface="Comic Sans MS" pitchFamily="66" charset="0"/>
              </a:rPr>
              <a:t>“Operation Torch”</a:t>
            </a:r>
            <a:r>
              <a:rPr lang="en-US" sz="3200" b="1">
                <a:solidFill>
                  <a:srgbClr val="D82900"/>
                </a:solidFill>
                <a:latin typeface="Comic Sans MS" pitchFamily="66" charset="0"/>
              </a:rPr>
              <a:t>]</a:t>
            </a:r>
            <a:r>
              <a:rPr lang="en-US" sz="3200" b="1">
                <a:latin typeface="Comic Sans MS" pitchFamily="66" charset="0"/>
              </a:rPr>
              <a:t> </a:t>
            </a:r>
            <a:r>
              <a:rPr lang="en-US" sz="3200" b="1">
                <a:solidFill>
                  <a:srgbClr val="D80000"/>
                </a:solidFill>
                <a:latin typeface="Comic Sans MS" pitchFamily="66" charset="0"/>
              </a:rPr>
              <a:t>:</a:t>
            </a:r>
            <a:br>
              <a:rPr lang="en-US" sz="3200" b="1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3200" b="1">
                <a:solidFill>
                  <a:srgbClr val="D80000"/>
                </a:solidFill>
                <a:latin typeface="Comic Sans MS" pitchFamily="66" charset="0"/>
              </a:rPr>
              <a:t>Europe’s “Soft Underbelly”</a:t>
            </a:r>
          </a:p>
        </p:txBody>
      </p:sp>
      <p:sp>
        <p:nvSpPr>
          <p:cNvPr id="160771" name="Rectangle 3"/>
          <p:cNvSpPr>
            <a:spLocks noChangeArrowheads="1"/>
          </p:cNvSpPr>
          <p:nvPr/>
        </p:nvSpPr>
        <p:spPr bwMode="auto">
          <a:xfrm>
            <a:off x="1143000" y="1828800"/>
            <a:ext cx="2971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D80000"/>
              </a:buClr>
              <a:buSzPct val="90000"/>
              <a:buFont typeface="Transport MT" pitchFamily="2" charset="2"/>
              <a:buChar char="y"/>
            </a:pPr>
            <a:r>
              <a:rPr lang="en-US" b="1">
                <a:latin typeface="Comic Sans MS" pitchFamily="66" charset="0"/>
              </a:rPr>
              <a:t>Allies plan assault on weakest Axis area - North Africa - Nov. 1942-May 1943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D80000"/>
              </a:buClr>
              <a:buSzPct val="90000"/>
              <a:buFont typeface="Transport MT" pitchFamily="2" charset="2"/>
              <a:buChar char="y"/>
            </a:pPr>
            <a:r>
              <a:rPr lang="en-US" b="1">
                <a:solidFill>
                  <a:srgbClr val="333399"/>
                </a:solidFill>
                <a:latin typeface="Comic Sans MS" pitchFamily="66" charset="0"/>
              </a:rPr>
              <a:t>George S. Patton</a:t>
            </a:r>
            <a:r>
              <a:rPr lang="en-US" b="1">
                <a:latin typeface="Comic Sans MS" pitchFamily="66" charset="0"/>
              </a:rPr>
              <a:t> leads American troops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D80000"/>
              </a:buClr>
              <a:buSzPct val="90000"/>
              <a:buFont typeface="Transport MT" pitchFamily="2" charset="2"/>
              <a:buChar char="y"/>
            </a:pPr>
            <a:r>
              <a:rPr lang="en-US" b="1">
                <a:latin typeface="Comic Sans MS" pitchFamily="66" charset="0"/>
              </a:rPr>
              <a:t>Germans trapped in Tunisia - surrender over 275,000 troops.</a:t>
            </a:r>
          </a:p>
        </p:txBody>
      </p:sp>
      <p:pic>
        <p:nvPicPr>
          <p:cNvPr id="60420" name="Picture 4" descr="map-WW2 in Italy"/>
          <p:cNvPicPr>
            <a:picLocks noChangeAspect="1" noChangeArrowheads="1"/>
          </p:cNvPicPr>
          <p:nvPr/>
        </p:nvPicPr>
        <p:blipFill>
          <a:blip r:embed="rId2" cstate="print">
            <a:lum bright="-6000" contrast="18000"/>
          </a:blip>
          <a:srcRect/>
          <a:stretch>
            <a:fillRect/>
          </a:stretch>
        </p:blipFill>
        <p:spPr bwMode="auto">
          <a:xfrm>
            <a:off x="4419600" y="1828800"/>
            <a:ext cx="4449763" cy="464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ext Box 2"/>
          <p:cNvSpPr txBox="1">
            <a:spLocks noChangeArrowheads="1"/>
          </p:cNvSpPr>
          <p:nvPr/>
        </p:nvSpPr>
        <p:spPr bwMode="auto">
          <a:xfrm>
            <a:off x="990600" y="273050"/>
            <a:ext cx="8077200" cy="14319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>
                <a:solidFill>
                  <a:srgbClr val="D8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    </a:t>
            </a:r>
            <a:r>
              <a:rPr lang="en-US" sz="4400" b="1">
                <a:solidFill>
                  <a:srgbClr val="D80000"/>
                </a:solidFill>
                <a:latin typeface="Comic Sans MS" pitchFamily="66" charset="0"/>
              </a:rPr>
              <a:t> The Battle for Sicily:</a:t>
            </a:r>
            <a:br>
              <a:rPr lang="en-US" sz="4400" b="1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4400" b="1">
                <a:solidFill>
                  <a:srgbClr val="D80000"/>
                </a:solidFill>
                <a:latin typeface="Comic Sans MS" pitchFamily="66" charset="0"/>
              </a:rPr>
              <a:t>                  </a:t>
            </a:r>
            <a:r>
              <a:rPr lang="en-US" sz="4000" b="1">
                <a:solidFill>
                  <a:srgbClr val="D80000"/>
                </a:solidFill>
                <a:latin typeface="Comic Sans MS" pitchFamily="66" charset="0"/>
              </a:rPr>
              <a:t>June, 1943</a:t>
            </a:r>
          </a:p>
        </p:txBody>
      </p:sp>
      <p:pic>
        <p:nvPicPr>
          <p:cNvPr id="61443" name="Picture 6" descr="Patton in Sicily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</a:blip>
          <a:srcRect t="3969" b="10318"/>
          <a:stretch>
            <a:fillRect/>
          </a:stretch>
        </p:blipFill>
        <p:spPr bwMode="auto">
          <a:xfrm>
            <a:off x="1447800" y="1524000"/>
            <a:ext cx="3063875" cy="403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444" name="Picture 7" descr="map-Sicily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</a:blip>
          <a:srcRect/>
          <a:stretch>
            <a:fillRect/>
          </a:stretch>
        </p:blipFill>
        <p:spPr bwMode="auto">
          <a:xfrm>
            <a:off x="4953000" y="2133600"/>
            <a:ext cx="3886200" cy="3240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1800" name="Text Box 8"/>
          <p:cNvSpPr txBox="1">
            <a:spLocks noChangeArrowheads="1"/>
          </p:cNvSpPr>
          <p:nvPr/>
        </p:nvSpPr>
        <p:spPr bwMode="auto">
          <a:xfrm>
            <a:off x="1371600" y="5638800"/>
            <a:ext cx="32004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omic Sans MS" pitchFamily="66" charset="0"/>
              </a:rPr>
              <a:t>General </a:t>
            </a:r>
            <a:br>
              <a:rPr lang="en-US" b="1">
                <a:latin typeface="Comic Sans MS" pitchFamily="66" charset="0"/>
              </a:rPr>
            </a:br>
            <a:r>
              <a:rPr lang="en-US" b="1">
                <a:latin typeface="Comic Sans MS" pitchFamily="66" charset="0"/>
              </a:rPr>
              <a:t>George S. Patton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ext Box 2"/>
          <p:cNvSpPr txBox="1">
            <a:spLocks noChangeArrowheads="1"/>
          </p:cNvSpPr>
          <p:nvPr/>
        </p:nvSpPr>
        <p:spPr bwMode="auto">
          <a:xfrm>
            <a:off x="990600" y="152400"/>
            <a:ext cx="8077200" cy="11906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rgbClr val="D80000"/>
                </a:solidFill>
                <a:latin typeface="Comic Sans MS" pitchFamily="66" charset="0"/>
              </a:rPr>
              <a:t>The Battle of Monte Casino:</a:t>
            </a:r>
            <a:br>
              <a:rPr lang="en-US" sz="3600" b="1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3600" b="1">
                <a:solidFill>
                  <a:srgbClr val="D80000"/>
                </a:solidFill>
                <a:latin typeface="Comic Sans MS" pitchFamily="66" charset="0"/>
              </a:rPr>
              <a:t>February, 1944</a:t>
            </a:r>
          </a:p>
        </p:txBody>
      </p:sp>
      <p:pic>
        <p:nvPicPr>
          <p:cNvPr id="63491" name="Picture 3" descr="montecasino1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</a:blip>
          <a:srcRect l="16304" r="3261" b="12941"/>
          <a:stretch>
            <a:fillRect/>
          </a:stretch>
        </p:blipFill>
        <p:spPr bwMode="auto">
          <a:xfrm>
            <a:off x="1219200" y="1371600"/>
            <a:ext cx="480060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3492" name="Picture 4" descr="Monte Cassino"/>
          <p:cNvPicPr>
            <a:picLocks noChangeAspect="1" noChangeArrowheads="1"/>
          </p:cNvPicPr>
          <p:nvPr/>
        </p:nvPicPr>
        <p:blipFill>
          <a:blip r:embed="rId3" cstate="print">
            <a:lum bright="-12000" contrast="12000"/>
          </a:blip>
          <a:srcRect/>
          <a:stretch>
            <a:fillRect/>
          </a:stretch>
        </p:blipFill>
        <p:spPr bwMode="auto">
          <a:xfrm>
            <a:off x="3581400" y="4724400"/>
            <a:ext cx="4648200" cy="179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371600"/>
            <a:ext cx="6324600" cy="537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2"/>
          <p:cNvSpPr txBox="1">
            <a:spLocks noChangeArrowheads="1"/>
          </p:cNvSpPr>
          <p:nvPr/>
        </p:nvSpPr>
        <p:spPr bwMode="auto">
          <a:xfrm>
            <a:off x="990600" y="76200"/>
            <a:ext cx="8077200" cy="11906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rgbClr val="D80000"/>
                </a:solidFill>
                <a:latin typeface="Comic Sans MS" pitchFamily="66" charset="0"/>
              </a:rPr>
              <a:t>The Allies Liberate Rome:</a:t>
            </a:r>
            <a:br>
              <a:rPr lang="en-US" sz="3600" b="1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3600" b="1">
                <a:solidFill>
                  <a:srgbClr val="D80000"/>
                </a:solidFill>
                <a:latin typeface="Comic Sans MS" pitchFamily="66" charset="0"/>
              </a:rPr>
              <a:t>June 5, 1944</a:t>
            </a:r>
          </a:p>
        </p:txBody>
      </p:sp>
      <p:pic>
        <p:nvPicPr>
          <p:cNvPr id="166915" name="Picture 3" descr="Allies in Italy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</a:blip>
          <a:srcRect/>
          <a:stretch>
            <a:fillRect/>
          </a:stretch>
        </p:blipFill>
        <p:spPr bwMode="auto">
          <a:xfrm>
            <a:off x="5562600" y="4419600"/>
            <a:ext cx="2743200" cy="2162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6916" name="Picture 4" descr="liberation of Rome-1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5257800" y="1371600"/>
            <a:ext cx="3429000" cy="276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6917" name="Picture 5" descr="liberation of Rome-2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</a:blip>
          <a:srcRect t="13846"/>
          <a:stretch>
            <a:fillRect/>
          </a:stretch>
        </p:blipFill>
        <p:spPr bwMode="auto">
          <a:xfrm>
            <a:off x="1295400" y="1371600"/>
            <a:ext cx="3706813" cy="5046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6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166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166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ext Box 2"/>
          <p:cNvSpPr txBox="1">
            <a:spLocks noChangeArrowheads="1"/>
          </p:cNvSpPr>
          <p:nvPr/>
        </p:nvSpPr>
        <p:spPr bwMode="auto">
          <a:xfrm>
            <a:off x="990600" y="152400"/>
            <a:ext cx="8077200" cy="11906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rgbClr val="D80000"/>
                </a:solidFill>
                <a:latin typeface="Comic Sans MS" pitchFamily="66" charset="0"/>
              </a:rPr>
              <a:t>Gen. Eisenhower Gives the Orders for D-Day </a:t>
            </a:r>
            <a:r>
              <a:rPr lang="en-US" sz="3600" b="1">
                <a:solidFill>
                  <a:srgbClr val="D82900"/>
                </a:solidFill>
                <a:latin typeface="Comic Sans MS" pitchFamily="66" charset="0"/>
              </a:rPr>
              <a:t>[</a:t>
            </a:r>
            <a:r>
              <a:rPr lang="en-US" sz="3600" b="1">
                <a:solidFill>
                  <a:srgbClr val="333399"/>
                </a:solidFill>
                <a:latin typeface="Comic Sans MS" pitchFamily="66" charset="0"/>
              </a:rPr>
              <a:t>“Operation Overlord”</a:t>
            </a:r>
            <a:r>
              <a:rPr lang="en-US" sz="3600" b="1">
                <a:solidFill>
                  <a:srgbClr val="D82900"/>
                </a:solidFill>
                <a:latin typeface="Comic Sans MS" pitchFamily="66" charset="0"/>
              </a:rPr>
              <a:t>]</a:t>
            </a:r>
          </a:p>
        </p:txBody>
      </p:sp>
      <p:pic>
        <p:nvPicPr>
          <p:cNvPr id="65539" name="Picture 3" descr="Eisenhower gives orders for D-Day"/>
          <p:cNvPicPr>
            <a:picLocks noChangeAspect="1" noChangeArrowheads="1"/>
          </p:cNvPicPr>
          <p:nvPr/>
        </p:nvPicPr>
        <p:blipFill>
          <a:blip r:embed="rId2" cstate="print">
            <a:lum bright="12000" contrast="6000"/>
          </a:blip>
          <a:srcRect/>
          <a:stretch>
            <a:fillRect/>
          </a:stretch>
        </p:blipFill>
        <p:spPr bwMode="auto">
          <a:xfrm>
            <a:off x="1905000" y="1447800"/>
            <a:ext cx="6477000" cy="5167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1295400" y="152400"/>
            <a:ext cx="73914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rgbClr val="D80000"/>
                </a:solidFill>
                <a:latin typeface="Comic Sans MS" pitchFamily="66" charset="0"/>
              </a:rPr>
              <a:t>D-Day (June 6, 1944)</a:t>
            </a:r>
          </a:p>
        </p:txBody>
      </p:sp>
      <p:pic>
        <p:nvPicPr>
          <p:cNvPr id="66563" name="Picture 8" descr="map-D-Day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 bwMode="auto">
          <a:xfrm>
            <a:off x="2365375" y="1066800"/>
            <a:ext cx="5330825" cy="5386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8" descr="D-Day-German prisoners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1295400" y="4678363"/>
            <a:ext cx="3581400" cy="2027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1524000" y="152400"/>
            <a:ext cx="7391400" cy="1311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rgbClr val="E8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         </a:t>
            </a:r>
            <a:r>
              <a:rPr lang="en-US" sz="4000" b="1">
                <a:solidFill>
                  <a:srgbClr val="E80000"/>
                </a:solidFill>
                <a:latin typeface="Comic Sans MS" pitchFamily="66" charset="0"/>
              </a:rPr>
              <a:t> </a:t>
            </a:r>
            <a:r>
              <a:rPr lang="en-US" sz="4000" b="1">
                <a:solidFill>
                  <a:srgbClr val="D80000"/>
                </a:solidFill>
                <a:latin typeface="Comic Sans MS" pitchFamily="66" charset="0"/>
              </a:rPr>
              <a:t>Normandy Landing </a:t>
            </a:r>
            <a:br>
              <a:rPr lang="en-US" sz="4000" b="1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4000" b="1">
                <a:solidFill>
                  <a:srgbClr val="D80000"/>
                </a:solidFill>
                <a:latin typeface="Comic Sans MS" pitchFamily="66" charset="0"/>
              </a:rPr>
              <a:t>               </a:t>
            </a:r>
            <a:r>
              <a:rPr lang="en-US" sz="3600" b="1">
                <a:solidFill>
                  <a:srgbClr val="D80000"/>
                </a:solidFill>
                <a:latin typeface="Comic Sans MS" pitchFamily="66" charset="0"/>
              </a:rPr>
              <a:t>(June 6, 1944</a:t>
            </a:r>
            <a:r>
              <a:rPr lang="en-US" sz="3200" b="1">
                <a:solidFill>
                  <a:srgbClr val="D80000"/>
                </a:solidFill>
                <a:latin typeface="Comic Sans MS" pitchFamily="66" charset="0"/>
              </a:rPr>
              <a:t>)</a:t>
            </a:r>
          </a:p>
        </p:txBody>
      </p:sp>
      <p:pic>
        <p:nvPicPr>
          <p:cNvPr id="67588" name="Picture 5" descr="Omaha Beach -US infantrymen"/>
          <p:cNvPicPr>
            <a:picLocks noChangeAspect="1" noChangeArrowheads="1"/>
          </p:cNvPicPr>
          <p:nvPr/>
        </p:nvPicPr>
        <p:blipFill>
          <a:blip r:embed="rId3" cstate="print">
            <a:lum bright="6000" contrast="6000"/>
          </a:blip>
          <a:srcRect/>
          <a:stretch>
            <a:fillRect/>
          </a:stretch>
        </p:blipFill>
        <p:spPr bwMode="auto">
          <a:xfrm>
            <a:off x="4343400" y="2209800"/>
            <a:ext cx="4610100" cy="2711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5334000" y="4953000"/>
            <a:ext cx="35814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Comic Sans MS" pitchFamily="66" charset="0"/>
              </a:rPr>
              <a:t>Higgins Landing Crafts</a:t>
            </a:r>
          </a:p>
        </p:txBody>
      </p:sp>
      <p:pic>
        <p:nvPicPr>
          <p:cNvPr id="67590" name="Picture 4" descr="Normandy BeachHead"/>
          <p:cNvPicPr>
            <a:picLocks noChangeAspect="1" noChangeArrowheads="1"/>
          </p:cNvPicPr>
          <p:nvPr/>
        </p:nvPicPr>
        <p:blipFill>
          <a:blip r:embed="rId4" cstate="print">
            <a:lum bright="6000" contrast="6000"/>
          </a:blip>
          <a:srcRect/>
          <a:stretch>
            <a:fillRect/>
          </a:stretch>
        </p:blipFill>
        <p:spPr bwMode="auto">
          <a:xfrm>
            <a:off x="1371600" y="990600"/>
            <a:ext cx="3429000" cy="2611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1143000" y="41910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omic Sans MS" pitchFamily="66" charset="0"/>
              </a:rPr>
              <a:t>German Prisoners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1371600" y="395288"/>
            <a:ext cx="7315200" cy="11287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D8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T</a:t>
            </a:r>
            <a:r>
              <a:rPr lang="en-US" sz="4000" b="1">
                <a:solidFill>
                  <a:srgbClr val="D80000"/>
                </a:solidFill>
                <a:latin typeface="Comic Sans MS" pitchFamily="66" charset="0"/>
              </a:rPr>
              <a:t>he Liberation of Paris:</a:t>
            </a:r>
            <a:br>
              <a:rPr lang="en-US" sz="4000" b="1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2800" b="1">
                <a:solidFill>
                  <a:srgbClr val="D80000"/>
                </a:solidFill>
                <a:latin typeface="Comic Sans MS" pitchFamily="66" charset="0"/>
              </a:rPr>
              <a:t>August 25, 1944</a:t>
            </a:r>
          </a:p>
        </p:txBody>
      </p:sp>
      <p:pic>
        <p:nvPicPr>
          <p:cNvPr id="70659" name="Picture 7" descr="Liberation of Paris"/>
          <p:cNvPicPr>
            <a:picLocks noChangeAspect="1" noChangeArrowheads="1"/>
          </p:cNvPicPr>
          <p:nvPr/>
        </p:nvPicPr>
        <p:blipFill>
          <a:blip r:embed="rId3" cstate="print">
            <a:lum bright="12000" contrast="6000"/>
          </a:blip>
          <a:srcRect l="3510" r="8772"/>
          <a:stretch>
            <a:fillRect/>
          </a:stretch>
        </p:blipFill>
        <p:spPr bwMode="auto">
          <a:xfrm>
            <a:off x="5029200" y="1295400"/>
            <a:ext cx="3810000" cy="2663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0660" name="Picture 8" descr="DeGaulle in Triumph"/>
          <p:cNvPicPr>
            <a:picLocks noChangeAspect="1" noChangeArrowheads="1"/>
          </p:cNvPicPr>
          <p:nvPr/>
        </p:nvPicPr>
        <p:blipFill>
          <a:blip r:embed="rId4" cstate="print">
            <a:lum bright="12000" contrast="6000"/>
          </a:blip>
          <a:srcRect/>
          <a:stretch>
            <a:fillRect/>
          </a:stretch>
        </p:blipFill>
        <p:spPr bwMode="auto">
          <a:xfrm>
            <a:off x="1219200" y="4071938"/>
            <a:ext cx="5257800" cy="2633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1981200" y="3124200"/>
            <a:ext cx="31242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en-US" b="1">
                <a:latin typeface="Comic Sans MS" pitchFamily="66" charset="0"/>
              </a:rPr>
              <a:t>De Gaulle in Triumph!</a:t>
            </a:r>
          </a:p>
        </p:txBody>
      </p:sp>
    </p:spTree>
  </p:cSld>
  <p:clrMapOvr>
    <a:masterClrMapping/>
  </p:clrMapOvr>
  <p:transition>
    <p:sndAc>
      <p:stSnd>
        <p:snd r:embed="rId2" name="Cheering.wav"/>
      </p:stSnd>
    </p:sndAc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US troops in Paris-1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</a:blip>
          <a:srcRect l="6667" t="7324" r="9334" b="16808"/>
          <a:stretch>
            <a:fillRect/>
          </a:stretch>
        </p:blipFill>
        <p:spPr bwMode="auto">
          <a:xfrm>
            <a:off x="1371600" y="1371600"/>
            <a:ext cx="4495800" cy="3228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2755" name="Text Box 3"/>
          <p:cNvSpPr txBox="1">
            <a:spLocks noChangeArrowheads="1"/>
          </p:cNvSpPr>
          <p:nvPr/>
        </p:nvSpPr>
        <p:spPr bwMode="auto">
          <a:xfrm>
            <a:off x="1371600" y="228600"/>
            <a:ext cx="73152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rgbClr val="D80000"/>
                </a:solidFill>
                <a:latin typeface="Comic Sans MS" pitchFamily="66" charset="0"/>
              </a:rPr>
              <a:t>U. S. Troops in Paris, 1944</a:t>
            </a:r>
          </a:p>
        </p:txBody>
      </p:sp>
      <p:pic>
        <p:nvPicPr>
          <p:cNvPr id="71684" name="Picture 4" descr="US troops in Paris"/>
          <p:cNvPicPr>
            <a:picLocks noChangeAspect="1" noChangeArrowheads="1"/>
          </p:cNvPicPr>
          <p:nvPr/>
        </p:nvPicPr>
        <p:blipFill>
          <a:blip r:embed="rId3" cstate="print">
            <a:lum bright="6000" contrast="6000"/>
          </a:blip>
          <a:srcRect/>
          <a:stretch>
            <a:fillRect/>
          </a:stretch>
        </p:blipFill>
        <p:spPr bwMode="auto">
          <a:xfrm>
            <a:off x="6076950" y="2743200"/>
            <a:ext cx="2914650" cy="3629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ext Box 2"/>
          <p:cNvSpPr txBox="1">
            <a:spLocks noChangeArrowheads="1"/>
          </p:cNvSpPr>
          <p:nvPr/>
        </p:nvSpPr>
        <p:spPr bwMode="auto">
          <a:xfrm>
            <a:off x="1066800" y="228600"/>
            <a:ext cx="7924800" cy="595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00" b="1">
                <a:solidFill>
                  <a:srgbClr val="D80000"/>
                </a:solidFill>
                <a:latin typeface="Comic Sans MS" pitchFamily="66" charset="0"/>
              </a:rPr>
              <a:t>The “Stab-In-The-Back” Theory</a:t>
            </a:r>
          </a:p>
        </p:txBody>
      </p:sp>
      <p:sp>
        <p:nvSpPr>
          <p:cNvPr id="203780" name="Rectangle 4"/>
          <p:cNvSpPr>
            <a:spLocks noChangeArrowheads="1"/>
          </p:cNvSpPr>
          <p:nvPr/>
        </p:nvSpPr>
        <p:spPr bwMode="auto">
          <a:xfrm>
            <a:off x="1600200" y="5957888"/>
            <a:ext cx="6324600" cy="519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buClr>
                <a:srgbClr val="D80000"/>
              </a:buClr>
              <a:buFont typeface="Wingdings" pitchFamily="2" charset="2"/>
              <a:buNone/>
            </a:pPr>
            <a:r>
              <a:rPr lang="en-US" sz="2800" b="1">
                <a:solidFill>
                  <a:srgbClr val="3333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n-US" sz="2800" b="1">
                <a:latin typeface="Comic Sans MS" pitchFamily="66" charset="0"/>
              </a:rPr>
              <a:t>German soldiers are dissatisfied.</a:t>
            </a:r>
            <a:endParaRPr lang="en-US" sz="2800" b="1"/>
          </a:p>
        </p:txBody>
      </p:sp>
      <p:pic>
        <p:nvPicPr>
          <p:cNvPr id="7172" name="Picture 5" descr="Hitler in WW1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</a:blip>
          <a:srcRect/>
          <a:stretch>
            <a:fillRect/>
          </a:stretch>
        </p:blipFill>
        <p:spPr bwMode="auto">
          <a:xfrm>
            <a:off x="1524000" y="1066800"/>
            <a:ext cx="6629400" cy="4662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173" name="Oval 6"/>
          <p:cNvSpPr>
            <a:spLocks noChangeArrowheads="1"/>
          </p:cNvSpPr>
          <p:nvPr/>
        </p:nvSpPr>
        <p:spPr bwMode="auto">
          <a:xfrm>
            <a:off x="2133600" y="2133600"/>
            <a:ext cx="1143000" cy="1219200"/>
          </a:xfrm>
          <a:prstGeom prst="ellipse">
            <a:avLst/>
          </a:prstGeom>
          <a:noFill/>
          <a:ln w="38100">
            <a:solidFill>
              <a:srgbClr val="D829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1371600" y="152400"/>
            <a:ext cx="7315200" cy="6715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>
                <a:solidFill>
                  <a:srgbClr val="D80000"/>
                </a:solidFill>
                <a:latin typeface="Comic Sans MS" pitchFamily="66" charset="0"/>
              </a:rPr>
              <a:t>French Female Collaborators</a:t>
            </a:r>
          </a:p>
        </p:txBody>
      </p:sp>
      <p:pic>
        <p:nvPicPr>
          <p:cNvPr id="72707" name="Picture 4" descr="French female collaborators"/>
          <p:cNvPicPr>
            <a:picLocks noChangeAspect="1" noChangeArrowheads="1"/>
          </p:cNvPicPr>
          <p:nvPr/>
        </p:nvPicPr>
        <p:blipFill>
          <a:blip r:embed="rId2" cstate="print">
            <a:lum bright="12000" contrast="6000"/>
          </a:blip>
          <a:srcRect/>
          <a:stretch>
            <a:fillRect/>
          </a:stretch>
        </p:blipFill>
        <p:spPr bwMode="auto">
          <a:xfrm>
            <a:off x="2616200" y="914400"/>
            <a:ext cx="4622800" cy="571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ext Box 2"/>
          <p:cNvSpPr txBox="1">
            <a:spLocks noChangeArrowheads="1"/>
          </p:cNvSpPr>
          <p:nvPr/>
        </p:nvSpPr>
        <p:spPr bwMode="auto">
          <a:xfrm>
            <a:off x="1371600" y="152400"/>
            <a:ext cx="7391400" cy="10683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rgbClr val="D80000"/>
                </a:solidFill>
                <a:latin typeface="Comic Sans MS" pitchFamily="66" charset="0"/>
              </a:rPr>
              <a:t>The Battle of the Bulge:</a:t>
            </a:r>
            <a:br>
              <a:rPr lang="en-US" sz="3600" b="1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2800" b="1">
                <a:solidFill>
                  <a:srgbClr val="D80000"/>
                </a:solidFill>
                <a:latin typeface="Comic Sans MS" pitchFamily="66" charset="0"/>
              </a:rPr>
              <a:t>Hitler’s Last Offensive</a:t>
            </a:r>
            <a:endParaRPr lang="en-US" sz="2000" b="1">
              <a:solidFill>
                <a:srgbClr val="D80000"/>
              </a:solidFill>
              <a:latin typeface="Comic Sans MS" pitchFamily="66" charset="0"/>
            </a:endParaRPr>
          </a:p>
        </p:txBody>
      </p:sp>
      <p:pic>
        <p:nvPicPr>
          <p:cNvPr id="73731" name="Picture 3" descr="Battle of the Bulge-1"/>
          <p:cNvPicPr>
            <a:picLocks noChangeAspect="1" noChangeArrowheads="1"/>
          </p:cNvPicPr>
          <p:nvPr/>
        </p:nvPicPr>
        <p:blipFill>
          <a:blip r:embed="rId2" cstate="print">
            <a:lum bright="-18000" contrast="18000"/>
          </a:blip>
          <a:srcRect/>
          <a:stretch>
            <a:fillRect/>
          </a:stretch>
        </p:blipFill>
        <p:spPr bwMode="auto">
          <a:xfrm>
            <a:off x="6248400" y="4572000"/>
            <a:ext cx="2667000" cy="2041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3732" name="Picture 5" descr="map-Battle of the Bulge"/>
          <p:cNvPicPr>
            <a:picLocks noChangeAspect="1" noChangeArrowheads="1"/>
          </p:cNvPicPr>
          <p:nvPr/>
        </p:nvPicPr>
        <p:blipFill>
          <a:blip r:embed="rId3" cstate="print">
            <a:lum bright="-12000" contrast="24000"/>
          </a:blip>
          <a:srcRect/>
          <a:stretch>
            <a:fillRect/>
          </a:stretch>
        </p:blipFill>
        <p:spPr bwMode="auto">
          <a:xfrm>
            <a:off x="2514600" y="1295400"/>
            <a:ext cx="5105400" cy="3651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3733" name="Picture 4" descr="Battle of the Bulge-2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</a:blip>
          <a:srcRect/>
          <a:stretch>
            <a:fillRect/>
          </a:stretch>
        </p:blipFill>
        <p:spPr bwMode="auto">
          <a:xfrm>
            <a:off x="1295400" y="4643438"/>
            <a:ext cx="2667000" cy="2062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0534" name="Text Box 6"/>
          <p:cNvSpPr txBox="1">
            <a:spLocks noChangeArrowheads="1"/>
          </p:cNvSpPr>
          <p:nvPr/>
        </p:nvSpPr>
        <p:spPr bwMode="auto">
          <a:xfrm>
            <a:off x="3886200" y="5365750"/>
            <a:ext cx="2438400" cy="9588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900" b="1">
                <a:latin typeface="Comic Sans MS" pitchFamily="66" charset="0"/>
              </a:rPr>
              <a:t>Dec. 16, 1944</a:t>
            </a:r>
            <a:br>
              <a:rPr lang="en-US" sz="1900" b="1">
                <a:latin typeface="Comic Sans MS" pitchFamily="66" charset="0"/>
              </a:rPr>
            </a:br>
            <a:r>
              <a:rPr lang="en-US" sz="1900" b="1">
                <a:latin typeface="Comic Sans MS" pitchFamily="66" charset="0"/>
              </a:rPr>
              <a:t>to</a:t>
            </a:r>
            <a:br>
              <a:rPr lang="en-US" sz="1900" b="1">
                <a:latin typeface="Comic Sans MS" pitchFamily="66" charset="0"/>
              </a:rPr>
            </a:br>
            <a:r>
              <a:rPr lang="en-US" sz="1900" b="1">
                <a:latin typeface="Comic Sans MS" pitchFamily="66" charset="0"/>
              </a:rPr>
              <a:t>Jan. 28, 1945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1371600" y="258763"/>
            <a:ext cx="7315200" cy="7318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200" b="1">
                <a:solidFill>
                  <a:srgbClr val="D80000"/>
                </a:solidFill>
                <a:latin typeface="Comic Sans MS" pitchFamily="66" charset="0"/>
              </a:rPr>
              <a:t>Yalta:  February, 1945</a:t>
            </a:r>
          </a:p>
        </p:txBody>
      </p:sp>
      <p:sp>
        <p:nvSpPr>
          <p:cNvPr id="105475" name="Rectangle 3"/>
          <p:cNvSpPr>
            <a:spLocks noChangeArrowheads="1"/>
          </p:cNvSpPr>
          <p:nvPr/>
        </p:nvSpPr>
        <p:spPr bwMode="auto">
          <a:xfrm>
            <a:off x="1371600" y="1295400"/>
            <a:ext cx="7543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65138" indent="-465138">
              <a:spcBef>
                <a:spcPct val="20000"/>
              </a:spcBef>
              <a:buClr>
                <a:srgbClr val="D82900"/>
              </a:buClr>
              <a:buSzPct val="90000"/>
              <a:buFont typeface="Transport MT" pitchFamily="2" charset="2"/>
              <a:buChar char="y"/>
            </a:pPr>
            <a:r>
              <a:rPr lang="en-US" sz="2600" b="1">
                <a:latin typeface="Comic Sans MS" pitchFamily="66" charset="0"/>
              </a:rPr>
              <a:t>FDR wants quick Soviet entry into Pacific war.</a:t>
            </a:r>
          </a:p>
          <a:p>
            <a:pPr marL="465138" indent="-465138">
              <a:spcBef>
                <a:spcPct val="20000"/>
              </a:spcBef>
              <a:buClr>
                <a:srgbClr val="D82900"/>
              </a:buClr>
              <a:buSzPct val="90000"/>
              <a:buFont typeface="Transport MT" pitchFamily="2" charset="2"/>
              <a:buChar char="y"/>
            </a:pPr>
            <a:r>
              <a:rPr lang="en-US" sz="2600" b="1">
                <a:latin typeface="Comic Sans MS" pitchFamily="66" charset="0"/>
              </a:rPr>
              <a:t>FDR &amp; Churchill concede Stalin needs buffer, FDR &amp; Stalin want spheres of influence and a weak Germany.</a:t>
            </a:r>
          </a:p>
          <a:p>
            <a:pPr marL="465138" indent="-465138">
              <a:spcBef>
                <a:spcPct val="20000"/>
              </a:spcBef>
              <a:buClr>
                <a:srgbClr val="D82900"/>
              </a:buClr>
              <a:buSzPct val="90000"/>
              <a:buFont typeface="Transport MT" pitchFamily="2" charset="2"/>
              <a:buChar char="y"/>
            </a:pPr>
            <a:r>
              <a:rPr lang="en-US" sz="2600" b="1">
                <a:latin typeface="Comic Sans MS" pitchFamily="66" charset="0"/>
              </a:rPr>
              <a:t>Churchill wants                                                 strong Germany                                                      as buffer</a:t>
            </a:r>
            <a:br>
              <a:rPr lang="en-US" sz="2600" b="1">
                <a:latin typeface="Comic Sans MS" pitchFamily="66" charset="0"/>
              </a:rPr>
            </a:br>
            <a:r>
              <a:rPr lang="en-US" sz="2600" b="1">
                <a:latin typeface="Comic Sans MS" pitchFamily="66" charset="0"/>
              </a:rPr>
              <a:t>against Stalin.</a:t>
            </a:r>
          </a:p>
          <a:p>
            <a:pPr marL="465138" indent="-465138">
              <a:spcBef>
                <a:spcPct val="20000"/>
              </a:spcBef>
              <a:buClr>
                <a:srgbClr val="D82900"/>
              </a:buClr>
              <a:buSzPct val="90000"/>
              <a:buFont typeface="Transport MT" pitchFamily="2" charset="2"/>
              <a:buChar char="y"/>
            </a:pPr>
            <a:r>
              <a:rPr lang="en-US" sz="2600" b="1">
                <a:latin typeface="Comic Sans MS" pitchFamily="66" charset="0"/>
              </a:rPr>
              <a:t>FDR argues </a:t>
            </a:r>
            <a:br>
              <a:rPr lang="en-US" sz="2600" b="1">
                <a:latin typeface="Comic Sans MS" pitchFamily="66" charset="0"/>
              </a:rPr>
            </a:br>
            <a:r>
              <a:rPr lang="en-US" sz="2600" b="1">
                <a:latin typeface="Comic Sans MS" pitchFamily="66" charset="0"/>
              </a:rPr>
              <a:t>for a ‘United </a:t>
            </a:r>
            <a:br>
              <a:rPr lang="en-US" sz="2600" b="1">
                <a:latin typeface="Comic Sans MS" pitchFamily="66" charset="0"/>
              </a:rPr>
            </a:br>
            <a:r>
              <a:rPr lang="en-US" sz="2600" b="1">
                <a:latin typeface="Comic Sans MS" pitchFamily="66" charset="0"/>
              </a:rPr>
              <a:t>Nations’.</a:t>
            </a:r>
          </a:p>
        </p:txBody>
      </p:sp>
      <p:pic>
        <p:nvPicPr>
          <p:cNvPr id="74756" name="Picture 4" descr="yalta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</a:blip>
          <a:srcRect b="12631"/>
          <a:stretch>
            <a:fillRect/>
          </a:stretch>
        </p:blipFill>
        <p:spPr bwMode="auto">
          <a:xfrm>
            <a:off x="4648200" y="3863975"/>
            <a:ext cx="4114800" cy="2155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257800" y="60960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The “Big Three”</a:t>
            </a:r>
            <a:endParaRPr lang="en-US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ext Box 2"/>
          <p:cNvSpPr txBox="1">
            <a:spLocks noChangeArrowheads="1"/>
          </p:cNvSpPr>
          <p:nvPr/>
        </p:nvSpPr>
        <p:spPr bwMode="auto">
          <a:xfrm>
            <a:off x="5257800" y="1828800"/>
            <a:ext cx="3733800" cy="3387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D80000"/>
                </a:solidFill>
                <a:latin typeface="Comic Sans MS" pitchFamily="66" charset="0"/>
              </a:rPr>
              <a:t>Mussolini &amp; </a:t>
            </a:r>
            <a:br>
              <a:rPr lang="en-US" sz="3600" b="1" dirty="0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3600" b="1" dirty="0">
                <a:solidFill>
                  <a:srgbClr val="D80000"/>
                </a:solidFill>
                <a:latin typeface="Comic Sans MS" pitchFamily="66" charset="0"/>
              </a:rPr>
              <a:t>His Mistress,</a:t>
            </a:r>
            <a:br>
              <a:rPr lang="en-US" sz="3600" b="1" dirty="0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3600" b="1" dirty="0" err="1">
                <a:solidFill>
                  <a:srgbClr val="D80000"/>
                </a:solidFill>
                <a:latin typeface="Comic Sans MS" pitchFamily="66" charset="0"/>
              </a:rPr>
              <a:t>Claretta</a:t>
            </a:r>
            <a:r>
              <a:rPr lang="en-US" sz="3600" b="1" dirty="0">
                <a:solidFill>
                  <a:srgbClr val="D80000"/>
                </a:solidFill>
                <a:latin typeface="Comic Sans MS" pitchFamily="66" charset="0"/>
              </a:rPr>
              <a:t> </a:t>
            </a:r>
            <a:r>
              <a:rPr lang="en-US" sz="3600" b="1" dirty="0" err="1">
                <a:solidFill>
                  <a:srgbClr val="D80000"/>
                </a:solidFill>
                <a:latin typeface="Comic Sans MS" pitchFamily="66" charset="0"/>
              </a:rPr>
              <a:t>Petacci</a:t>
            </a:r>
            <a:r>
              <a:rPr lang="en-US" sz="3600" b="1" dirty="0">
                <a:solidFill>
                  <a:srgbClr val="D80000"/>
                </a:solidFill>
                <a:latin typeface="Comic Sans MS" pitchFamily="66" charset="0"/>
              </a:rPr>
              <a:t> </a:t>
            </a:r>
            <a:br>
              <a:rPr lang="en-US" sz="3600" b="1" dirty="0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3600" b="1" dirty="0" smtClean="0">
                <a:solidFill>
                  <a:srgbClr val="D80000"/>
                </a:solidFill>
                <a:latin typeface="Comic Sans MS" pitchFamily="66" charset="0"/>
              </a:rPr>
              <a:t>are hanged </a:t>
            </a:r>
            <a:r>
              <a:rPr lang="en-US" sz="3600" b="1" dirty="0">
                <a:solidFill>
                  <a:srgbClr val="D80000"/>
                </a:solidFill>
                <a:latin typeface="Comic Sans MS" pitchFamily="66" charset="0"/>
              </a:rPr>
              <a:t>in Milan, 1945</a:t>
            </a:r>
          </a:p>
        </p:txBody>
      </p:sp>
      <p:pic>
        <p:nvPicPr>
          <p:cNvPr id="75779" name="Picture 6" descr="other1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 l="6667" t="4099" r="8333" b="4099"/>
          <a:stretch>
            <a:fillRect/>
          </a:stretch>
        </p:blipFill>
        <p:spPr bwMode="auto">
          <a:xfrm>
            <a:off x="1481138" y="457200"/>
            <a:ext cx="3700462" cy="609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1295400" y="228600"/>
            <a:ext cx="7391400" cy="1219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700" b="1">
                <a:solidFill>
                  <a:srgbClr val="D80000"/>
                </a:solidFill>
                <a:latin typeface="Comic Sans MS" pitchFamily="66" charset="0"/>
              </a:rPr>
              <a:t>US &amp; Russian Soldiers Meet at the Elbe River:  </a:t>
            </a:r>
            <a:r>
              <a:rPr lang="en-US" sz="2900" b="1">
                <a:solidFill>
                  <a:srgbClr val="D80000"/>
                </a:solidFill>
                <a:latin typeface="Comic Sans MS" pitchFamily="66" charset="0"/>
              </a:rPr>
              <a:t>April 25, 1945</a:t>
            </a:r>
          </a:p>
        </p:txBody>
      </p:sp>
      <p:pic>
        <p:nvPicPr>
          <p:cNvPr id="76803" name="Picture 5" descr="photo-US &amp; Russia soldiers meet at Elbe River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 bwMode="auto">
          <a:xfrm>
            <a:off x="2959100" y="1752600"/>
            <a:ext cx="4051300" cy="4648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5" descr="map-Concentration Camps and Extermination Sites in Europe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 bwMode="auto">
          <a:xfrm>
            <a:off x="2514600" y="939800"/>
            <a:ext cx="5168900" cy="568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7094" name="Text Box 6"/>
          <p:cNvSpPr txBox="1">
            <a:spLocks noChangeArrowheads="1"/>
          </p:cNvSpPr>
          <p:nvPr/>
        </p:nvSpPr>
        <p:spPr bwMode="auto">
          <a:xfrm>
            <a:off x="1066800" y="152400"/>
            <a:ext cx="8001000" cy="747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300" b="1" i="1">
                <a:solidFill>
                  <a:srgbClr val="D80000"/>
                </a:solidFill>
                <a:latin typeface="Nosferatu" pitchFamily="2" charset="0"/>
              </a:rPr>
              <a:t>Horrors</a:t>
            </a:r>
            <a:r>
              <a:rPr lang="en-US" sz="3500" b="1">
                <a:solidFill>
                  <a:srgbClr val="D80000"/>
                </a:solidFill>
                <a:latin typeface="Comic Sans MS" pitchFamily="66" charset="0"/>
              </a:rPr>
              <a:t> of the Holocaust Exposed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ovens at Majdanek"/>
          <p:cNvPicPr>
            <a:picLocks noChangeAspect="1" noChangeArrowheads="1"/>
          </p:cNvPicPr>
          <p:nvPr/>
        </p:nvPicPr>
        <p:blipFill>
          <a:blip r:embed="rId2" cstate="print">
            <a:lum bright="-6000" contrast="12000"/>
          </a:blip>
          <a:srcRect/>
          <a:stretch>
            <a:fillRect/>
          </a:stretch>
        </p:blipFill>
        <p:spPr bwMode="auto">
          <a:xfrm>
            <a:off x="1295400" y="1047750"/>
            <a:ext cx="4340225" cy="3170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8117" name="Text Box 5"/>
          <p:cNvSpPr txBox="1">
            <a:spLocks noChangeArrowheads="1"/>
          </p:cNvSpPr>
          <p:nvPr/>
        </p:nvSpPr>
        <p:spPr bwMode="auto">
          <a:xfrm>
            <a:off x="1295400" y="4267200"/>
            <a:ext cx="1981200" cy="11874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omic Sans MS" pitchFamily="66" charset="0"/>
              </a:rPr>
              <a:t>Crematoria at Majdanek</a:t>
            </a:r>
          </a:p>
        </p:txBody>
      </p:sp>
      <p:pic>
        <p:nvPicPr>
          <p:cNvPr id="78852" name="Picture 7" descr="Arbet Macht Frei"/>
          <p:cNvPicPr>
            <a:picLocks noChangeAspect="1" noChangeArrowheads="1"/>
          </p:cNvPicPr>
          <p:nvPr/>
        </p:nvPicPr>
        <p:blipFill>
          <a:blip r:embed="rId3" cstate="print">
            <a:lum bright="12000" contrast="6000"/>
          </a:blip>
          <a:srcRect/>
          <a:stretch>
            <a:fillRect/>
          </a:stretch>
        </p:blipFill>
        <p:spPr bwMode="auto">
          <a:xfrm>
            <a:off x="4191000" y="3638550"/>
            <a:ext cx="4627563" cy="2914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8120" name="Text Box 8"/>
          <p:cNvSpPr txBox="1">
            <a:spLocks noChangeArrowheads="1"/>
          </p:cNvSpPr>
          <p:nvPr/>
        </p:nvSpPr>
        <p:spPr bwMode="auto">
          <a:xfrm>
            <a:off x="5943600" y="2133600"/>
            <a:ext cx="2895600" cy="15525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omic Sans MS" pitchFamily="66" charset="0"/>
              </a:rPr>
              <a:t>Entrance to Auschwitz:</a:t>
            </a:r>
            <a:br>
              <a:rPr lang="en-US" b="1">
                <a:latin typeface="Comic Sans MS" pitchFamily="66" charset="0"/>
              </a:rPr>
            </a:br>
            <a:r>
              <a:rPr lang="en-US" b="1" i="1">
                <a:latin typeface="Comic Sans MS" pitchFamily="66" charset="0"/>
              </a:rPr>
              <a:t>Work Makes You Free</a:t>
            </a:r>
          </a:p>
        </p:txBody>
      </p:sp>
      <p:sp>
        <p:nvSpPr>
          <p:cNvPr id="218121" name="Text Box 9"/>
          <p:cNvSpPr txBox="1">
            <a:spLocks noChangeArrowheads="1"/>
          </p:cNvSpPr>
          <p:nvPr/>
        </p:nvSpPr>
        <p:spPr bwMode="auto">
          <a:xfrm>
            <a:off x="1066800" y="152400"/>
            <a:ext cx="8001000" cy="747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300" b="1" i="1">
                <a:solidFill>
                  <a:srgbClr val="D80000"/>
                </a:solidFill>
                <a:latin typeface="Nosferatu" pitchFamily="2" charset="0"/>
              </a:rPr>
              <a:t>Horrors</a:t>
            </a:r>
            <a:r>
              <a:rPr lang="en-US" sz="3500" b="1">
                <a:solidFill>
                  <a:srgbClr val="D80000"/>
                </a:solidFill>
                <a:latin typeface="Comic Sans MS" pitchFamily="66" charset="0"/>
              </a:rPr>
              <a:t> of the Holocaust Exposed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2"/>
          <p:cNvSpPr txBox="1">
            <a:spLocks noChangeArrowheads="1"/>
          </p:cNvSpPr>
          <p:nvPr/>
        </p:nvSpPr>
        <p:spPr bwMode="auto">
          <a:xfrm>
            <a:off x="1066800" y="288925"/>
            <a:ext cx="8001000" cy="747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300" b="1" i="1">
                <a:solidFill>
                  <a:srgbClr val="D80000"/>
                </a:solidFill>
                <a:latin typeface="Nosferatu" pitchFamily="2" charset="0"/>
              </a:rPr>
              <a:t>Horrors</a:t>
            </a:r>
            <a:r>
              <a:rPr lang="en-US" sz="3500" b="1">
                <a:solidFill>
                  <a:srgbClr val="D80000"/>
                </a:solidFill>
                <a:latin typeface="Comic Sans MS" pitchFamily="66" charset="0"/>
              </a:rPr>
              <a:t> of the Holocaust Exposed</a:t>
            </a:r>
          </a:p>
        </p:txBody>
      </p:sp>
      <p:sp>
        <p:nvSpPr>
          <p:cNvPr id="219140" name="Text Box 4"/>
          <p:cNvSpPr txBox="1">
            <a:spLocks noChangeArrowheads="1"/>
          </p:cNvSpPr>
          <p:nvPr/>
        </p:nvSpPr>
        <p:spPr bwMode="auto">
          <a:xfrm>
            <a:off x="1905000" y="6096000"/>
            <a:ext cx="624840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Comic Sans MS" pitchFamily="66" charset="0"/>
              </a:rPr>
              <a:t>Slave Labor at Buchenwald</a:t>
            </a:r>
          </a:p>
        </p:txBody>
      </p:sp>
      <p:pic>
        <p:nvPicPr>
          <p:cNvPr id="79876" name="Picture 5" descr="Slave labor at Buchenwald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1981200" y="1143000"/>
            <a:ext cx="5791200" cy="464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9878" name="Oval 6"/>
          <p:cNvSpPr>
            <a:spLocks noChangeArrowheads="1"/>
          </p:cNvSpPr>
          <p:nvPr/>
        </p:nvSpPr>
        <p:spPr bwMode="auto">
          <a:xfrm>
            <a:off x="5334000" y="3276600"/>
            <a:ext cx="457200" cy="457200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9" name="Line 7"/>
          <p:cNvSpPr>
            <a:spLocks noChangeShapeType="1"/>
          </p:cNvSpPr>
          <p:nvPr/>
        </p:nvSpPr>
        <p:spPr bwMode="auto">
          <a:xfrm rot="10800000" flipV="1">
            <a:off x="5562600" y="1524000"/>
            <a:ext cx="1066800" cy="1752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triangle" w="sm" len="sm"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5257800" y="1143000"/>
            <a:ext cx="32766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latin typeface="Comic Sans MS" pitchFamily="66" charset="0"/>
              </a:rPr>
              <a:t>Eli Wiesel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Text Box 2"/>
          <p:cNvSpPr txBox="1">
            <a:spLocks noChangeArrowheads="1"/>
          </p:cNvSpPr>
          <p:nvPr/>
        </p:nvSpPr>
        <p:spPr bwMode="auto">
          <a:xfrm>
            <a:off x="1143000" y="212725"/>
            <a:ext cx="8001000" cy="625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500" b="1">
                <a:solidFill>
                  <a:srgbClr val="D80000"/>
                </a:solidFill>
                <a:latin typeface="Comic Sans MS" pitchFamily="66" charset="0"/>
              </a:rPr>
              <a:t>Horrors of the Holocaust Exposed</a:t>
            </a:r>
          </a:p>
        </p:txBody>
      </p:sp>
      <p:sp>
        <p:nvSpPr>
          <p:cNvPr id="220163" name="Text Box 3"/>
          <p:cNvSpPr txBox="1">
            <a:spLocks noChangeArrowheads="1"/>
          </p:cNvSpPr>
          <p:nvPr/>
        </p:nvSpPr>
        <p:spPr bwMode="auto">
          <a:xfrm>
            <a:off x="1905000" y="6019800"/>
            <a:ext cx="601980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Comic Sans MS" pitchFamily="66" charset="0"/>
              </a:rPr>
              <a:t>Mass Graves at Bergen-Belsen</a:t>
            </a:r>
          </a:p>
        </p:txBody>
      </p:sp>
      <p:pic>
        <p:nvPicPr>
          <p:cNvPr id="80900" name="Picture 7" descr="mass grave at Bergen-Selsen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 bwMode="auto">
          <a:xfrm>
            <a:off x="2438400" y="1066800"/>
            <a:ext cx="5181600" cy="4846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ext Box 2"/>
          <p:cNvSpPr txBox="1">
            <a:spLocks noChangeArrowheads="1"/>
          </p:cNvSpPr>
          <p:nvPr/>
        </p:nvSpPr>
        <p:spPr bwMode="auto">
          <a:xfrm>
            <a:off x="1371600" y="152400"/>
            <a:ext cx="7315200" cy="1128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>
                <a:solidFill>
                  <a:srgbClr val="D80000"/>
                </a:solidFill>
                <a:latin typeface="Comic Sans MS" pitchFamily="66" charset="0"/>
              </a:rPr>
              <a:t>Hitler’s “Secret Weapons”:</a:t>
            </a:r>
            <a:br>
              <a:rPr lang="en-US" sz="3800" b="1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3000" b="1">
                <a:solidFill>
                  <a:srgbClr val="D80000"/>
                </a:solidFill>
                <a:latin typeface="Comic Sans MS" pitchFamily="66" charset="0"/>
              </a:rPr>
              <a:t>Too Little, Too Late!</a:t>
            </a:r>
            <a:endParaRPr lang="en-US" sz="2200" b="1">
              <a:solidFill>
                <a:srgbClr val="D80000"/>
              </a:solidFill>
              <a:latin typeface="Comic Sans MS" pitchFamily="66" charset="0"/>
            </a:endParaRPr>
          </a:p>
        </p:txBody>
      </p:sp>
      <p:pic>
        <p:nvPicPr>
          <p:cNvPr id="176131" name="Picture 3" descr="V-1 Rocket"/>
          <p:cNvPicPr>
            <a:picLocks noChangeAspect="1" noChangeArrowheads="1"/>
          </p:cNvPicPr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1676400" y="1585913"/>
            <a:ext cx="4114800" cy="1233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6132" name="Rectangle 4"/>
          <p:cNvSpPr>
            <a:spLocks noChangeArrowheads="1"/>
          </p:cNvSpPr>
          <p:nvPr/>
        </p:nvSpPr>
        <p:spPr bwMode="auto">
          <a:xfrm>
            <a:off x="5715000" y="1752600"/>
            <a:ext cx="2286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en-US" b="1">
                <a:latin typeface="Comic Sans MS" pitchFamily="66" charset="0"/>
              </a:rPr>
              <a:t>V-1 Rocket:</a:t>
            </a:r>
            <a:br>
              <a:rPr lang="en-US" b="1">
                <a:latin typeface="Comic Sans MS" pitchFamily="66" charset="0"/>
              </a:rPr>
            </a:br>
            <a:r>
              <a:rPr lang="en-US" b="1">
                <a:latin typeface="Comic Sans MS" pitchFamily="66" charset="0"/>
              </a:rPr>
              <a:t>“Buzz Bomb”</a:t>
            </a:r>
          </a:p>
        </p:txBody>
      </p:sp>
      <p:pic>
        <p:nvPicPr>
          <p:cNvPr id="176133" name="Picture 5" descr="V-2 Rocket"/>
          <p:cNvPicPr>
            <a:picLocks noChangeAspect="1" noChangeArrowheads="1"/>
          </p:cNvPicPr>
          <p:nvPr/>
        </p:nvPicPr>
        <p:blipFill>
          <a:blip r:embed="rId5" cstate="print">
            <a:lum contrast="6000"/>
          </a:blip>
          <a:srcRect/>
          <a:stretch>
            <a:fillRect/>
          </a:stretch>
        </p:blipFill>
        <p:spPr bwMode="auto">
          <a:xfrm>
            <a:off x="2484438" y="3276600"/>
            <a:ext cx="1554162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6134" name="Rectangle 6"/>
          <p:cNvSpPr>
            <a:spLocks noChangeArrowheads="1"/>
          </p:cNvSpPr>
          <p:nvPr/>
        </p:nvSpPr>
        <p:spPr bwMode="auto">
          <a:xfrm>
            <a:off x="2286000" y="6019800"/>
            <a:ext cx="19812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en-US" b="1">
                <a:latin typeface="Comic Sans MS" pitchFamily="66" charset="0"/>
              </a:rPr>
              <a:t>V-2 Rocket</a:t>
            </a:r>
          </a:p>
        </p:txBody>
      </p:sp>
      <p:sp>
        <p:nvSpPr>
          <p:cNvPr id="176135" name="Rectangle 7"/>
          <p:cNvSpPr>
            <a:spLocks noChangeArrowheads="1"/>
          </p:cNvSpPr>
          <p:nvPr/>
        </p:nvSpPr>
        <p:spPr bwMode="auto">
          <a:xfrm>
            <a:off x="5791200" y="6019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en-US" b="1">
                <a:latin typeface="Comic Sans MS" pitchFamily="66" charset="0"/>
              </a:rPr>
              <a:t>Werner von Braun</a:t>
            </a:r>
          </a:p>
        </p:txBody>
      </p:sp>
      <p:pic>
        <p:nvPicPr>
          <p:cNvPr id="176136" name="Picture 8" descr="Werner von Braun"/>
          <p:cNvPicPr>
            <a:picLocks noChangeAspect="1" noChangeArrowheads="1"/>
          </p:cNvPicPr>
          <p:nvPr/>
        </p:nvPicPr>
        <p:blipFill>
          <a:blip r:embed="rId6" cstate="print">
            <a:lum contrast="6000"/>
          </a:blip>
          <a:srcRect/>
          <a:stretch>
            <a:fillRect/>
          </a:stretch>
        </p:blipFill>
        <p:spPr bwMode="auto">
          <a:xfrm>
            <a:off x="6172200" y="2895600"/>
            <a:ext cx="2241550" cy="3155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w1_bipl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s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76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76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76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76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2" grpId="0"/>
      <p:bldP spid="176134" grpId="0"/>
      <p:bldP spid="1761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1219200" y="136525"/>
            <a:ext cx="7924800" cy="625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500" b="1">
                <a:solidFill>
                  <a:srgbClr val="D80000"/>
                </a:solidFill>
                <a:latin typeface="Comic Sans MS" pitchFamily="66" charset="0"/>
              </a:rPr>
              <a:t>France – False Sense of Security?</a:t>
            </a:r>
          </a:p>
        </p:txBody>
      </p:sp>
      <p:sp>
        <p:nvSpPr>
          <p:cNvPr id="110596" name="Text Box 4"/>
          <p:cNvSpPr txBox="1">
            <a:spLocks noChangeArrowheads="1"/>
          </p:cNvSpPr>
          <p:nvPr/>
        </p:nvSpPr>
        <p:spPr bwMode="auto">
          <a:xfrm>
            <a:off x="1524000" y="4587875"/>
            <a:ext cx="3200400" cy="974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9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The Maginot</a:t>
            </a:r>
            <a:br>
              <a:rPr lang="en-US" sz="29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</a:br>
            <a:r>
              <a:rPr lang="en-US" sz="29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Line</a:t>
            </a:r>
          </a:p>
        </p:txBody>
      </p:sp>
      <p:pic>
        <p:nvPicPr>
          <p:cNvPr id="9220" name="Picture 5" descr="Maginot LIne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 bwMode="auto">
          <a:xfrm>
            <a:off x="1276350" y="914400"/>
            <a:ext cx="53530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6" descr="Maginot Bunker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</a:blip>
          <a:srcRect r="11111" b="12346"/>
          <a:stretch>
            <a:fillRect/>
          </a:stretch>
        </p:blipFill>
        <p:spPr bwMode="auto">
          <a:xfrm>
            <a:off x="5181600" y="3962400"/>
            <a:ext cx="3657600" cy="2705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2"/>
          <p:cNvSpPr txBox="1">
            <a:spLocks noChangeArrowheads="1"/>
          </p:cNvSpPr>
          <p:nvPr/>
        </p:nvSpPr>
        <p:spPr bwMode="auto">
          <a:xfrm>
            <a:off x="1371600" y="76200"/>
            <a:ext cx="7315200" cy="11890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rgbClr val="D80000"/>
                </a:solidFill>
                <a:latin typeface="Comic Sans MS" pitchFamily="66" charset="0"/>
              </a:rPr>
              <a:t>Hitler Commits Suicide </a:t>
            </a:r>
            <a:br>
              <a:rPr lang="en-US" sz="4000" b="1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3200" b="1">
                <a:solidFill>
                  <a:srgbClr val="D80000"/>
                </a:solidFill>
                <a:latin typeface="Comic Sans MS" pitchFamily="66" charset="0"/>
              </a:rPr>
              <a:t>April 30, 1945</a:t>
            </a:r>
          </a:p>
        </p:txBody>
      </p:sp>
      <p:sp>
        <p:nvSpPr>
          <p:cNvPr id="163846" name="Text Box 6"/>
          <p:cNvSpPr txBox="1">
            <a:spLocks noChangeArrowheads="1"/>
          </p:cNvSpPr>
          <p:nvPr/>
        </p:nvSpPr>
        <p:spPr bwMode="auto">
          <a:xfrm>
            <a:off x="1695450" y="3810000"/>
            <a:ext cx="31242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>
                <a:latin typeface="Comic Sans MS" pitchFamily="66" charset="0"/>
              </a:rPr>
              <a:t>The F</a:t>
            </a:r>
            <a:r>
              <a:rPr lang="en-US" sz="2200" b="1">
                <a:latin typeface="Arial" charset="0"/>
                <a:cs typeface="Arial" charset="0"/>
              </a:rPr>
              <a:t>ü</a:t>
            </a:r>
            <a:r>
              <a:rPr lang="en-US" sz="2200" b="1">
                <a:latin typeface="Comic Sans MS" pitchFamily="66" charset="0"/>
              </a:rPr>
              <a:t>hrer’s Bunker</a:t>
            </a:r>
            <a:r>
              <a:rPr lang="en-US" b="1">
                <a:latin typeface="Comic Sans MS" pitchFamily="66" charset="0"/>
              </a:rPr>
              <a:t>   </a:t>
            </a:r>
          </a:p>
        </p:txBody>
      </p:sp>
      <p:pic>
        <p:nvPicPr>
          <p:cNvPr id="163847" name="Picture 7" descr="Hitler's Bunk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1447800"/>
            <a:ext cx="33337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8" name="Text Box 8"/>
          <p:cNvSpPr txBox="1">
            <a:spLocks noChangeArrowheads="1"/>
          </p:cNvSpPr>
          <p:nvPr/>
        </p:nvSpPr>
        <p:spPr bwMode="auto">
          <a:xfrm>
            <a:off x="5638800" y="1524000"/>
            <a:ext cx="3124200" cy="4270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>
                <a:latin typeface="Comic Sans MS" pitchFamily="66" charset="0"/>
              </a:rPr>
              <a:t>Cyanide &amp; Pistols</a:t>
            </a:r>
            <a:endParaRPr lang="en-US" b="1">
              <a:latin typeface="Comic Sans MS" pitchFamily="66" charset="0"/>
            </a:endParaRPr>
          </a:p>
        </p:txBody>
      </p:sp>
      <p:sp>
        <p:nvSpPr>
          <p:cNvPr id="163849" name="Text Box 9"/>
          <p:cNvSpPr txBox="1">
            <a:spLocks noChangeArrowheads="1"/>
          </p:cNvSpPr>
          <p:nvPr/>
        </p:nvSpPr>
        <p:spPr bwMode="auto">
          <a:xfrm>
            <a:off x="5257800" y="6172200"/>
            <a:ext cx="31242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>
                <a:latin typeface="Comic Sans MS" pitchFamily="66" charset="0"/>
              </a:rPr>
              <a:t>Mr. &amp; Mrs. Hitler</a:t>
            </a:r>
            <a:r>
              <a:rPr lang="en-US" b="1">
                <a:latin typeface="Comic Sans MS" pitchFamily="66" charset="0"/>
              </a:rPr>
              <a:t>   </a:t>
            </a:r>
          </a:p>
        </p:txBody>
      </p:sp>
      <p:pic>
        <p:nvPicPr>
          <p:cNvPr id="163850" name="Picture 10" descr="HItler&amp;EvaBraun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2438400" y="4484688"/>
            <a:ext cx="3048000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51" name="Picture 11" descr="Hitler's Bunker-cyanide &amp; pistols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</a:blip>
          <a:srcRect/>
          <a:stretch>
            <a:fillRect/>
          </a:stretch>
        </p:blipFill>
        <p:spPr bwMode="auto">
          <a:xfrm>
            <a:off x="6019800" y="2133600"/>
            <a:ext cx="23812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3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3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3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3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63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163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000"/>
                                        <p:tgtEl>
                                          <p:spTgt spid="163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163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6" grpId="0"/>
      <p:bldP spid="163848" grpId="0"/>
      <p:bldP spid="16384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Text Box 2"/>
          <p:cNvSpPr txBox="1">
            <a:spLocks noChangeArrowheads="1"/>
          </p:cNvSpPr>
          <p:nvPr/>
        </p:nvSpPr>
        <p:spPr bwMode="auto">
          <a:xfrm>
            <a:off x="1371600" y="228600"/>
            <a:ext cx="73152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rgbClr val="D80000"/>
                </a:solidFill>
                <a:latin typeface="Comic Sans MS" pitchFamily="66" charset="0"/>
              </a:rPr>
              <a:t>V-E Day (May 8, 1945)</a:t>
            </a:r>
          </a:p>
        </p:txBody>
      </p:sp>
      <p:pic>
        <p:nvPicPr>
          <p:cNvPr id="83971" name="Picture 3" descr="Germany Surrenders-newspaper headline"/>
          <p:cNvPicPr>
            <a:picLocks noChangeAspect="1" noChangeArrowheads="1"/>
          </p:cNvPicPr>
          <p:nvPr/>
        </p:nvPicPr>
        <p:blipFill>
          <a:blip r:embed="rId2" cstate="print">
            <a:lum bright="-6000" contrast="18000"/>
          </a:blip>
          <a:srcRect/>
          <a:stretch>
            <a:fillRect/>
          </a:stretch>
        </p:blipFill>
        <p:spPr bwMode="auto">
          <a:xfrm>
            <a:off x="1447800" y="1143000"/>
            <a:ext cx="4800600" cy="3325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3972" name="Picture 4" descr="germanysurrenders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</a:blip>
          <a:srcRect/>
          <a:stretch>
            <a:fillRect/>
          </a:stretch>
        </p:blipFill>
        <p:spPr bwMode="auto">
          <a:xfrm>
            <a:off x="5181600" y="3886200"/>
            <a:ext cx="3581400" cy="2673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1429" name="Text Box 5"/>
          <p:cNvSpPr txBox="1">
            <a:spLocks noChangeArrowheads="1"/>
          </p:cNvSpPr>
          <p:nvPr/>
        </p:nvSpPr>
        <p:spPr bwMode="auto">
          <a:xfrm>
            <a:off x="2286000" y="5334000"/>
            <a:ext cx="28194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b="1">
                <a:latin typeface="Comic Sans MS" pitchFamily="66" charset="0"/>
              </a:rPr>
              <a:t>General Keitel</a:t>
            </a: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ext Box 2"/>
          <p:cNvSpPr txBox="1">
            <a:spLocks noChangeArrowheads="1"/>
          </p:cNvSpPr>
          <p:nvPr/>
        </p:nvSpPr>
        <p:spPr bwMode="auto">
          <a:xfrm>
            <a:off x="1371600" y="228600"/>
            <a:ext cx="73152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rgbClr val="D80000"/>
                </a:solidFill>
                <a:latin typeface="Comic Sans MS" pitchFamily="66" charset="0"/>
              </a:rPr>
              <a:t>V-E Day (May 8, 1945)</a:t>
            </a:r>
          </a:p>
        </p:txBody>
      </p:sp>
      <p:pic>
        <p:nvPicPr>
          <p:cNvPr id="84995" name="Picture 3" descr="London Times-War is Over-VE Day front page"/>
          <p:cNvPicPr>
            <a:picLocks noChangeAspect="1" noChangeArrowheads="1"/>
          </p:cNvPicPr>
          <p:nvPr/>
        </p:nvPicPr>
        <p:blipFill>
          <a:blip r:embed="rId3" cstate="print">
            <a:lum bright="-6000" contrast="18000"/>
          </a:blip>
          <a:srcRect/>
          <a:stretch>
            <a:fillRect/>
          </a:stretch>
        </p:blipFill>
        <p:spPr bwMode="auto">
          <a:xfrm>
            <a:off x="2854325" y="1135063"/>
            <a:ext cx="4079875" cy="5494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heering.wav"/>
      </p:stSnd>
    </p:sndAc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WordArt 2" descr="blood_dripping"/>
          <p:cNvSpPr>
            <a:spLocks noChangeArrowheads="1" noChangeShapeType="1" noTextEdit="1"/>
          </p:cNvSpPr>
          <p:nvPr/>
        </p:nvSpPr>
        <p:spPr bwMode="auto">
          <a:xfrm>
            <a:off x="2438400" y="685800"/>
            <a:ext cx="4876800" cy="548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kern="10">
                <a:ln w="19050">
                  <a:solidFill>
                    <a:srgbClr val="D80000"/>
                  </a:solidFill>
                  <a:round/>
                  <a:headEnd type="none" w="sm" len="sm"/>
                  <a:tailEnd type="none" w="sm" len="sm"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le and Wenches BB"/>
              </a:rPr>
              <a:t>The</a:t>
            </a:r>
          </a:p>
          <a:p>
            <a:pPr algn="ctr"/>
            <a:r>
              <a:rPr lang="en-US" sz="7200" kern="10">
                <a:ln w="19050">
                  <a:solidFill>
                    <a:srgbClr val="D80000"/>
                  </a:solidFill>
                  <a:round/>
                  <a:headEnd type="none" w="sm" len="sm"/>
                  <a:tailEnd type="none" w="sm" len="sm"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le and Wenches BB"/>
              </a:rPr>
              <a:t>Pacific</a:t>
            </a:r>
          </a:p>
          <a:p>
            <a:pPr algn="ctr"/>
            <a:r>
              <a:rPr lang="en-US" sz="7200" kern="10">
                <a:ln w="19050">
                  <a:solidFill>
                    <a:srgbClr val="D80000"/>
                  </a:solidFill>
                  <a:round/>
                  <a:headEnd type="none" w="sm" len="sm"/>
                  <a:tailEnd type="none" w="sm" len="sm"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le and Wenches BB"/>
              </a:rPr>
              <a:t>Theater</a:t>
            </a:r>
          </a:p>
        </p:txBody>
      </p:sp>
      <p:pic>
        <p:nvPicPr>
          <p:cNvPr id="87043" name="Picture 3" descr="DrippingBlood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400000">
            <a:off x="-2359818" y="3274218"/>
            <a:ext cx="685800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1447800" y="212725"/>
            <a:ext cx="72390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rgbClr val="D80000"/>
                </a:solidFill>
                <a:latin typeface="Comic Sans MS" pitchFamily="66" charset="0"/>
              </a:rPr>
              <a:t>Pearl Harbor</a:t>
            </a:r>
            <a:endParaRPr lang="en-US" sz="4000" b="1" i="1">
              <a:solidFill>
                <a:srgbClr val="D80000"/>
              </a:solidFill>
              <a:latin typeface="Comic Sans MS" pitchFamily="66" charset="0"/>
            </a:endParaRPr>
          </a:p>
        </p:txBody>
      </p:sp>
      <p:pic>
        <p:nvPicPr>
          <p:cNvPr id="88067" name="Picture 5" descr="map-Pearl harbor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</a:blip>
          <a:srcRect r="3488"/>
          <a:stretch>
            <a:fillRect/>
          </a:stretch>
        </p:blipFill>
        <p:spPr bwMode="auto">
          <a:xfrm>
            <a:off x="1905000" y="990600"/>
            <a:ext cx="6324600" cy="5514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5000">
    <p:sndAc>
      <p:stSnd>
        <p:snd r:embed="rId2" name="CBSPearl[1].wav"/>
      </p:stSnd>
    </p:sndAc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ext Box 2"/>
          <p:cNvSpPr txBox="1">
            <a:spLocks noChangeArrowheads="1"/>
          </p:cNvSpPr>
          <p:nvPr/>
        </p:nvSpPr>
        <p:spPr bwMode="auto">
          <a:xfrm>
            <a:off x="1447800" y="212725"/>
            <a:ext cx="72390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rgbClr val="D80000"/>
                </a:solidFill>
                <a:latin typeface="Comic Sans MS" pitchFamily="66" charset="0"/>
              </a:rPr>
              <a:t>Admiral Isoroku Yamamoto</a:t>
            </a:r>
            <a:endParaRPr lang="en-US" sz="4000" b="1" i="1">
              <a:solidFill>
                <a:srgbClr val="D80000"/>
              </a:solidFill>
              <a:latin typeface="Comic Sans MS" pitchFamily="66" charset="0"/>
            </a:endParaRPr>
          </a:p>
        </p:txBody>
      </p:sp>
      <p:pic>
        <p:nvPicPr>
          <p:cNvPr id="89091" name="Picture 4" descr="Admiral Yamamoto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 bwMode="auto">
          <a:xfrm>
            <a:off x="3124200" y="1219200"/>
            <a:ext cx="3848100" cy="518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2"/>
          <p:cNvSpPr txBox="1">
            <a:spLocks noChangeArrowheads="1"/>
          </p:cNvSpPr>
          <p:nvPr/>
        </p:nvSpPr>
        <p:spPr bwMode="auto">
          <a:xfrm>
            <a:off x="1447800" y="76200"/>
            <a:ext cx="7239000" cy="11906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rgbClr val="D80000"/>
                </a:solidFill>
                <a:latin typeface="Comic Sans MS" pitchFamily="66" charset="0"/>
              </a:rPr>
              <a:t>Pearl Harbor from the Cockpit of a Japanese Pilot</a:t>
            </a:r>
            <a:endParaRPr lang="en-US" sz="3600" b="1" i="1">
              <a:solidFill>
                <a:srgbClr val="D80000"/>
              </a:solidFill>
              <a:latin typeface="Comic Sans MS" pitchFamily="66" charset="0"/>
            </a:endParaRPr>
          </a:p>
        </p:txBody>
      </p:sp>
      <p:pic>
        <p:nvPicPr>
          <p:cNvPr id="90115" name="Picture 3" descr="Pearl harbor from a Jap plane"/>
          <p:cNvPicPr>
            <a:picLocks noChangeAspect="1" noChangeArrowheads="1"/>
          </p:cNvPicPr>
          <p:nvPr/>
        </p:nvPicPr>
        <p:blipFill>
          <a:blip r:embed="rId2" cstate="print">
            <a:lum bright="12000" contrast="6000"/>
          </a:blip>
          <a:srcRect/>
          <a:stretch>
            <a:fillRect/>
          </a:stretch>
        </p:blipFill>
        <p:spPr bwMode="auto">
          <a:xfrm>
            <a:off x="1371600" y="1447800"/>
            <a:ext cx="7315200" cy="5149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1066800" y="349250"/>
            <a:ext cx="7924800" cy="6715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>
                <a:solidFill>
                  <a:srgbClr val="D80000"/>
                </a:solidFill>
                <a:latin typeface="Comic Sans MS" pitchFamily="66" charset="0"/>
              </a:rPr>
              <a:t>Pearl Harbor - Dec. 7, 1941</a:t>
            </a:r>
            <a:endParaRPr lang="en-US" sz="3800" b="1" i="1">
              <a:solidFill>
                <a:srgbClr val="006200"/>
              </a:solidFill>
              <a:latin typeface="Comic Sans MS" pitchFamily="66" charset="0"/>
            </a:endParaRPr>
          </a:p>
        </p:txBody>
      </p:sp>
      <p:pic>
        <p:nvPicPr>
          <p:cNvPr id="91139" name="Picture 4" descr="Pearl Harbor-color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</a:blip>
          <a:srcRect/>
          <a:stretch>
            <a:fillRect/>
          </a:stretch>
        </p:blipFill>
        <p:spPr bwMode="auto">
          <a:xfrm>
            <a:off x="1600200" y="1219200"/>
            <a:ext cx="6858000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1981200" y="6019800"/>
            <a:ext cx="617220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>
                <a:solidFill>
                  <a:srgbClr val="006200"/>
                </a:solidFill>
                <a:latin typeface="Comic Sans MS" pitchFamily="66" charset="0"/>
              </a:rPr>
              <a:t>A date which will live in infamy!</a:t>
            </a:r>
          </a:p>
        </p:txBody>
      </p:sp>
    </p:spTree>
  </p:cSld>
  <p:clrMapOvr>
    <a:masterClrMapping/>
  </p:clrMapOvr>
  <p:transition advClick="0" advTm="15000">
    <p:sndAc>
      <p:stSnd>
        <p:snd r:embed="rId2" name="infamy_radio_address[1]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74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7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1066800" y="152400"/>
            <a:ext cx="7924800" cy="12509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>
                <a:solidFill>
                  <a:srgbClr val="D80000"/>
                </a:solidFill>
                <a:latin typeface="Comic Sans MS" pitchFamily="66" charset="0"/>
              </a:rPr>
              <a:t>President Roosevelt Signs the US Declaration of War</a:t>
            </a:r>
            <a:endParaRPr lang="en-US" sz="3800" b="1" i="1">
              <a:solidFill>
                <a:srgbClr val="006200"/>
              </a:solidFill>
              <a:latin typeface="Comic Sans MS" pitchFamily="66" charset="0"/>
            </a:endParaRPr>
          </a:p>
        </p:txBody>
      </p:sp>
      <p:pic>
        <p:nvPicPr>
          <p:cNvPr id="92163" name="Picture 4" descr="fdr_signing_declaration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 l="3854" t="3076" r="1726" b="1538"/>
          <a:stretch>
            <a:fillRect/>
          </a:stretch>
        </p:blipFill>
        <p:spPr bwMode="auto">
          <a:xfrm>
            <a:off x="3048000" y="1676400"/>
            <a:ext cx="3733800" cy="472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1371600" y="152400"/>
            <a:ext cx="7315200" cy="6715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>
                <a:solidFill>
                  <a:srgbClr val="D80000"/>
                </a:solidFill>
                <a:latin typeface="Comic Sans MS" pitchFamily="66" charset="0"/>
              </a:rPr>
              <a:t>USS Arizona, Pearl Harbor</a:t>
            </a:r>
          </a:p>
        </p:txBody>
      </p:sp>
      <p:pic>
        <p:nvPicPr>
          <p:cNvPr id="93187" name="Picture 4" descr="`USS Arizona"/>
          <p:cNvPicPr>
            <a:picLocks noChangeAspect="1" noChangeArrowheads="1"/>
          </p:cNvPicPr>
          <p:nvPr/>
        </p:nvPicPr>
        <p:blipFill>
          <a:blip r:embed="rId2" cstate="print">
            <a:lum bright="12000" contrast="6000"/>
          </a:blip>
          <a:srcRect/>
          <a:stretch>
            <a:fillRect/>
          </a:stretch>
        </p:blipFill>
        <p:spPr bwMode="auto">
          <a:xfrm>
            <a:off x="1371600" y="946150"/>
            <a:ext cx="7315200" cy="560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11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2"/>
          <p:cNvSpPr txBox="1">
            <a:spLocks noChangeArrowheads="1"/>
          </p:cNvSpPr>
          <p:nvPr/>
        </p:nvSpPr>
        <p:spPr bwMode="auto">
          <a:xfrm>
            <a:off x="1066800" y="228600"/>
            <a:ext cx="7924800" cy="762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>
                <a:solidFill>
                  <a:srgbClr val="D80000"/>
                </a:solidFill>
                <a:latin typeface="Comic Sans MS" pitchFamily="66" charset="0"/>
              </a:rPr>
              <a:t>The Great Depression</a:t>
            </a:r>
          </a:p>
        </p:txBody>
      </p:sp>
      <p:pic>
        <p:nvPicPr>
          <p:cNvPr id="11267" name="Picture 3" descr="Unemployed in Food Line in Paris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 l="2174" t="1450" r="2130" b="4347"/>
          <a:stretch>
            <a:fillRect/>
          </a:stretch>
        </p:blipFill>
        <p:spPr bwMode="auto">
          <a:xfrm>
            <a:off x="1524000" y="1143000"/>
            <a:ext cx="3352800" cy="495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268" name="Picture 4" descr="Depression in Germany"/>
          <p:cNvPicPr>
            <a:picLocks noChangeAspect="1" noChangeArrowheads="1"/>
          </p:cNvPicPr>
          <p:nvPr/>
        </p:nvPicPr>
        <p:blipFill>
          <a:blip r:embed="rId3" cstate="print">
            <a:lum bright="12000" contrast="6000"/>
          </a:blip>
          <a:srcRect l="5217" t="4416" r="5217" b="4416"/>
          <a:stretch>
            <a:fillRect/>
          </a:stretch>
        </p:blipFill>
        <p:spPr bwMode="auto">
          <a:xfrm>
            <a:off x="5257800" y="2057400"/>
            <a:ext cx="3352800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2"/>
          <p:cNvSpPr txBox="1">
            <a:spLocks noChangeArrowheads="1"/>
          </p:cNvSpPr>
          <p:nvPr/>
        </p:nvSpPr>
        <p:spPr bwMode="auto">
          <a:xfrm>
            <a:off x="1371600" y="152400"/>
            <a:ext cx="7315200" cy="6715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>
                <a:solidFill>
                  <a:srgbClr val="D80000"/>
                </a:solidFill>
                <a:latin typeface="Comic Sans MS" pitchFamily="66" charset="0"/>
              </a:rPr>
              <a:t>Pearl Harbor Memorial</a:t>
            </a:r>
          </a:p>
        </p:txBody>
      </p:sp>
      <p:pic>
        <p:nvPicPr>
          <p:cNvPr id="94211" name="Picture 4" descr="USS Arizona Memorial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</a:blip>
          <a:srcRect/>
          <a:stretch>
            <a:fillRect/>
          </a:stretch>
        </p:blipFill>
        <p:spPr bwMode="auto">
          <a:xfrm>
            <a:off x="1524000" y="1143000"/>
            <a:ext cx="7239000" cy="4776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2743200" y="6096000"/>
            <a:ext cx="480060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Comic Sans MS" pitchFamily="66" charset="0"/>
              </a:rPr>
              <a:t>2,887 Americans Dead!</a:t>
            </a:r>
          </a:p>
        </p:txBody>
      </p:sp>
    </p:spTree>
  </p:cSld>
  <p:clrMapOvr>
    <a:masterClrMapping/>
  </p:clrMapOvr>
  <p:transition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ext Box 2"/>
          <p:cNvSpPr txBox="1">
            <a:spLocks noChangeArrowheads="1"/>
          </p:cNvSpPr>
          <p:nvPr/>
        </p:nvSpPr>
        <p:spPr bwMode="auto">
          <a:xfrm>
            <a:off x="1371600" y="76200"/>
            <a:ext cx="7315200" cy="1128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>
                <a:solidFill>
                  <a:srgbClr val="D80000"/>
                </a:solidFill>
                <a:latin typeface="Comic Sans MS" pitchFamily="66" charset="0"/>
              </a:rPr>
              <a:t>Singapore Surrenders</a:t>
            </a:r>
            <a:br>
              <a:rPr lang="en-US" sz="3800" b="1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3000" b="1">
                <a:solidFill>
                  <a:srgbClr val="D80000"/>
                </a:solidFill>
                <a:latin typeface="Comic Sans MS" pitchFamily="66" charset="0"/>
              </a:rPr>
              <a:t>[February, 1942]</a:t>
            </a:r>
            <a:endParaRPr lang="en-US" sz="2200" b="1">
              <a:solidFill>
                <a:srgbClr val="D80000"/>
              </a:solidFill>
              <a:latin typeface="Comic Sans MS" pitchFamily="66" charset="0"/>
            </a:endParaRPr>
          </a:p>
        </p:txBody>
      </p:sp>
      <p:pic>
        <p:nvPicPr>
          <p:cNvPr id="101379" name="Picture 7" descr="Singapore surrender-1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 t="2441" r="15254"/>
          <a:stretch>
            <a:fillRect/>
          </a:stretch>
        </p:blipFill>
        <p:spPr bwMode="auto">
          <a:xfrm>
            <a:off x="1295400" y="1450975"/>
            <a:ext cx="3810000" cy="304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0232" name="Picture 8" descr="Singapore surrender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</a:blip>
          <a:srcRect/>
          <a:stretch>
            <a:fillRect/>
          </a:stretch>
        </p:blipFill>
        <p:spPr bwMode="auto">
          <a:xfrm>
            <a:off x="4876800" y="3322638"/>
            <a:ext cx="3962400" cy="3078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1371600" y="152400"/>
            <a:ext cx="7467600" cy="11906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rgbClr val="D80000"/>
                </a:solidFill>
                <a:latin typeface="Comic Sans MS" pitchFamily="66" charset="0"/>
              </a:rPr>
              <a:t>U.S. Surrenders at Corregidor,</a:t>
            </a:r>
            <a:br>
              <a:rPr lang="en-US" sz="3600" b="1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3600" b="1">
                <a:solidFill>
                  <a:srgbClr val="D80000"/>
                </a:solidFill>
                <a:latin typeface="Comic Sans MS" pitchFamily="66" charset="0"/>
              </a:rPr>
              <a:t>the Philippines </a:t>
            </a:r>
            <a:r>
              <a:rPr lang="en-US" sz="2800" b="1">
                <a:solidFill>
                  <a:srgbClr val="D80000"/>
                </a:solidFill>
                <a:latin typeface="Comic Sans MS" pitchFamily="66" charset="0"/>
              </a:rPr>
              <a:t>[March, 1942]</a:t>
            </a:r>
          </a:p>
        </p:txBody>
      </p:sp>
      <p:pic>
        <p:nvPicPr>
          <p:cNvPr id="102403" name="Picture 4" descr="US troops surrender at Corregidor-Philippines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2209800" y="1592263"/>
            <a:ext cx="5638800" cy="4808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2"/>
          <p:cNvSpPr txBox="1">
            <a:spLocks noChangeArrowheads="1"/>
          </p:cNvSpPr>
          <p:nvPr/>
        </p:nvSpPr>
        <p:spPr bwMode="auto">
          <a:xfrm>
            <a:off x="1219200" y="152400"/>
            <a:ext cx="7620000" cy="6413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rgbClr val="D80000"/>
                </a:solidFill>
                <a:latin typeface="Comic Sans MS" pitchFamily="66" charset="0"/>
              </a:rPr>
              <a:t>Bataan Death March</a:t>
            </a:r>
            <a:r>
              <a:rPr lang="en-US" sz="3200" b="1">
                <a:solidFill>
                  <a:srgbClr val="D80000"/>
                </a:solidFill>
                <a:latin typeface="Comic Sans MS" pitchFamily="66" charset="0"/>
              </a:rPr>
              <a:t>: April, 1942</a:t>
            </a:r>
            <a:endParaRPr lang="en-US" sz="5400" b="1">
              <a:solidFill>
                <a:srgbClr val="D80000"/>
              </a:solidFill>
              <a:latin typeface="Comic Sans MS" pitchFamily="66" charset="0"/>
            </a:endParaRPr>
          </a:p>
        </p:txBody>
      </p:sp>
      <p:pic>
        <p:nvPicPr>
          <p:cNvPr id="103427" name="Picture 3" descr="Bataan Death March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</a:blip>
          <a:srcRect/>
          <a:stretch>
            <a:fillRect/>
          </a:stretch>
        </p:blipFill>
        <p:spPr bwMode="auto">
          <a:xfrm>
            <a:off x="1828800" y="914400"/>
            <a:ext cx="6477000" cy="4554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1316" name="Rectangle 4"/>
          <p:cNvSpPr>
            <a:spLocks noChangeArrowheads="1"/>
          </p:cNvSpPr>
          <p:nvPr/>
        </p:nvSpPr>
        <p:spPr bwMode="auto">
          <a:xfrm>
            <a:off x="1828800" y="5532438"/>
            <a:ext cx="6553200" cy="10969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>
                <a:latin typeface="Comic Sans MS" pitchFamily="66" charset="0"/>
              </a:rPr>
              <a:t>76,000 prisoners [12,000 Americans] Marched 60 miles in the blazing heat to POW camps in the Philippines.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295400" y="288925"/>
            <a:ext cx="75438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rgbClr val="D80000"/>
                </a:solidFill>
                <a:latin typeface="Comic Sans MS" pitchFamily="66" charset="0"/>
              </a:rPr>
              <a:t>Bataan: British Soldiers</a:t>
            </a:r>
            <a:endParaRPr lang="en-US" sz="3200" b="1">
              <a:solidFill>
                <a:srgbClr val="D80000"/>
              </a:solidFill>
              <a:latin typeface="Comic Sans MS" pitchFamily="66" charset="0"/>
            </a:endParaRPr>
          </a:p>
        </p:txBody>
      </p:sp>
      <p:pic>
        <p:nvPicPr>
          <p:cNvPr id="104451" name="Picture 4" descr="Bataan Death March-1"/>
          <p:cNvPicPr>
            <a:picLocks noChangeAspect="1" noChangeArrowheads="1"/>
          </p:cNvPicPr>
          <p:nvPr/>
        </p:nvPicPr>
        <p:blipFill>
          <a:blip r:embed="rId2" cstate="print">
            <a:lum bright="12000" contrast="6000"/>
          </a:blip>
          <a:srcRect l="13252"/>
          <a:stretch>
            <a:fillRect/>
          </a:stretch>
        </p:blipFill>
        <p:spPr bwMode="auto">
          <a:xfrm>
            <a:off x="1447800" y="1219200"/>
            <a:ext cx="5486400" cy="5011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7045" name="Picture 5" descr="Singapore POW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</a:blip>
          <a:srcRect l="9514" t="8000" r="9613" b="8000"/>
          <a:stretch>
            <a:fillRect/>
          </a:stretch>
        </p:blipFill>
        <p:spPr bwMode="auto">
          <a:xfrm>
            <a:off x="7281863" y="2133600"/>
            <a:ext cx="1481137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7391400" y="3962400"/>
            <a:ext cx="1295400" cy="11906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A Liberated British POW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87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Text Box 2"/>
          <p:cNvSpPr txBox="1">
            <a:spLocks noChangeArrowheads="1"/>
          </p:cNvSpPr>
          <p:nvPr/>
        </p:nvSpPr>
        <p:spPr bwMode="auto">
          <a:xfrm>
            <a:off x="1371600" y="76200"/>
            <a:ext cx="7467600" cy="12509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>
                <a:solidFill>
                  <a:srgbClr val="D80000"/>
                </a:solidFill>
                <a:latin typeface="Comic Sans MS" pitchFamily="66" charset="0"/>
              </a:rPr>
              <a:t>Farthest Extent </a:t>
            </a:r>
            <a:br>
              <a:rPr lang="en-US" sz="3800" b="1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3800" b="1">
                <a:solidFill>
                  <a:srgbClr val="D80000"/>
                </a:solidFill>
                <a:latin typeface="Comic Sans MS" pitchFamily="66" charset="0"/>
              </a:rPr>
              <a:t>of Japanese Conquests</a:t>
            </a:r>
            <a:endParaRPr lang="en-US" sz="3800" b="1">
              <a:solidFill>
                <a:srgbClr val="D82900"/>
              </a:solidFill>
              <a:latin typeface="Comic Sans MS" pitchFamily="66" charset="0"/>
            </a:endParaRPr>
          </a:p>
        </p:txBody>
      </p:sp>
      <p:pic>
        <p:nvPicPr>
          <p:cNvPr id="108547" name="Picture 5" descr="map-farthest limits of Jap conquest"/>
          <p:cNvPicPr>
            <a:picLocks noChangeAspect="1" noChangeArrowheads="1"/>
          </p:cNvPicPr>
          <p:nvPr/>
        </p:nvPicPr>
        <p:blipFill>
          <a:blip r:embed="rId2" cstate="print">
            <a:lum bright="-6000" contrast="12000"/>
          </a:blip>
          <a:srcRect/>
          <a:stretch>
            <a:fillRect/>
          </a:stretch>
        </p:blipFill>
        <p:spPr bwMode="auto">
          <a:xfrm>
            <a:off x="1200150" y="1524000"/>
            <a:ext cx="7791450" cy="5048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Text Box 2"/>
          <p:cNvSpPr txBox="1">
            <a:spLocks noChangeArrowheads="1"/>
          </p:cNvSpPr>
          <p:nvPr/>
        </p:nvSpPr>
        <p:spPr bwMode="auto">
          <a:xfrm>
            <a:off x="1371600" y="152400"/>
            <a:ext cx="7315200" cy="1128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>
                <a:solidFill>
                  <a:srgbClr val="D80000"/>
                </a:solidFill>
                <a:latin typeface="Comic Sans MS" pitchFamily="66" charset="0"/>
              </a:rPr>
              <a:t>Lt. Col. Jimmy Doolittle:</a:t>
            </a:r>
            <a:br>
              <a:rPr lang="en-US" sz="3800" b="1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3000" b="1">
                <a:solidFill>
                  <a:srgbClr val="D80000"/>
                </a:solidFill>
                <a:latin typeface="Comic Sans MS" pitchFamily="66" charset="0"/>
              </a:rPr>
              <a:t>First U. S. Raids on Tokyo, 1942</a:t>
            </a:r>
            <a:endParaRPr lang="en-US" sz="2200" b="1">
              <a:solidFill>
                <a:srgbClr val="D80000"/>
              </a:solidFill>
              <a:latin typeface="Comic Sans MS" pitchFamily="66" charset="0"/>
            </a:endParaRPr>
          </a:p>
        </p:txBody>
      </p:sp>
      <p:pic>
        <p:nvPicPr>
          <p:cNvPr id="109571" name="Picture 3" descr="Lt Col Jimmy Doolittle"/>
          <p:cNvPicPr>
            <a:picLocks noChangeAspect="1" noChangeArrowheads="1"/>
          </p:cNvPicPr>
          <p:nvPr/>
        </p:nvPicPr>
        <p:blipFill>
          <a:blip r:embed="rId2" cstate="print"/>
          <a:srcRect t="3719"/>
          <a:stretch>
            <a:fillRect/>
          </a:stretch>
        </p:blipFill>
        <p:spPr bwMode="auto">
          <a:xfrm>
            <a:off x="1828800" y="1447800"/>
            <a:ext cx="6629400" cy="5219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1219200" y="152400"/>
            <a:ext cx="7543800" cy="6715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>
                <a:solidFill>
                  <a:srgbClr val="D80000"/>
                </a:solidFill>
                <a:latin typeface="Comic Sans MS" pitchFamily="66" charset="0"/>
              </a:rPr>
              <a:t>Pacific Theater of Operations</a:t>
            </a:r>
          </a:p>
        </p:txBody>
      </p:sp>
      <p:pic>
        <p:nvPicPr>
          <p:cNvPr id="95235" name="Picture 4" descr="Map-WW2-Pacific Theater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 bwMode="auto">
          <a:xfrm>
            <a:off x="1676400" y="914400"/>
            <a:ext cx="6934200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Text Box 2"/>
          <p:cNvSpPr txBox="1">
            <a:spLocks noChangeArrowheads="1"/>
          </p:cNvSpPr>
          <p:nvPr/>
        </p:nvSpPr>
        <p:spPr bwMode="auto">
          <a:xfrm>
            <a:off x="1371600" y="152400"/>
            <a:ext cx="7315200" cy="1128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>
                <a:solidFill>
                  <a:srgbClr val="D80000"/>
                </a:solidFill>
                <a:latin typeface="Comic Sans MS" pitchFamily="66" charset="0"/>
              </a:rPr>
              <a:t>Battle of the Coral Sea:</a:t>
            </a:r>
            <a:br>
              <a:rPr lang="en-US" sz="3800" b="1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3000" b="1">
                <a:solidFill>
                  <a:srgbClr val="D80000"/>
                </a:solidFill>
                <a:latin typeface="Comic Sans MS" pitchFamily="66" charset="0"/>
              </a:rPr>
              <a:t>May 7-8, 1942</a:t>
            </a:r>
          </a:p>
        </p:txBody>
      </p:sp>
      <p:pic>
        <p:nvPicPr>
          <p:cNvPr id="110595" name="Picture 3" descr="map-Coral Sea"/>
          <p:cNvPicPr>
            <a:picLocks noChangeAspect="1" noChangeArrowheads="1"/>
          </p:cNvPicPr>
          <p:nvPr/>
        </p:nvPicPr>
        <p:blipFill>
          <a:blip r:embed="rId2" cstate="print">
            <a:lum bright="6000" contrast="18000"/>
          </a:blip>
          <a:srcRect/>
          <a:stretch>
            <a:fillRect/>
          </a:stretch>
        </p:blipFill>
        <p:spPr bwMode="auto">
          <a:xfrm>
            <a:off x="1676400" y="1423988"/>
            <a:ext cx="6781800" cy="5053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1371600" y="152400"/>
            <a:ext cx="7315200" cy="1128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>
                <a:solidFill>
                  <a:srgbClr val="D80000"/>
                </a:solidFill>
                <a:latin typeface="Comic Sans MS" pitchFamily="66" charset="0"/>
              </a:rPr>
              <a:t>Battle of Midway Island:</a:t>
            </a:r>
            <a:br>
              <a:rPr lang="en-US" sz="3800" b="1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3000" b="1">
                <a:solidFill>
                  <a:srgbClr val="D80000"/>
                </a:solidFill>
                <a:latin typeface="Comic Sans MS" pitchFamily="66" charset="0"/>
              </a:rPr>
              <a:t>June 4-6, 1942</a:t>
            </a:r>
          </a:p>
        </p:txBody>
      </p:sp>
      <p:pic>
        <p:nvPicPr>
          <p:cNvPr id="111619" name="Picture 6" descr="map-Midway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2133600" y="1295400"/>
            <a:ext cx="5562600" cy="528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0" name="Oval 7"/>
          <p:cNvSpPr>
            <a:spLocks noChangeArrowheads="1"/>
          </p:cNvSpPr>
          <p:nvPr/>
        </p:nvSpPr>
        <p:spPr bwMode="auto">
          <a:xfrm>
            <a:off x="5562600" y="5181600"/>
            <a:ext cx="1295400" cy="7620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1066800" y="441325"/>
            <a:ext cx="7924800" cy="7318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200" b="1">
                <a:solidFill>
                  <a:srgbClr val="D80000"/>
                </a:solidFill>
                <a:latin typeface="Comic Sans MS" pitchFamily="66" charset="0"/>
              </a:rPr>
              <a:t>The Manchurian Crisis, 1931</a:t>
            </a:r>
          </a:p>
        </p:txBody>
      </p:sp>
      <p:pic>
        <p:nvPicPr>
          <p:cNvPr id="12291" name="Picture 3" descr="Japanese Invasion of Manchuria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2057400" y="1524000"/>
            <a:ext cx="6019800" cy="4603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2"/>
          <p:cNvSpPr txBox="1">
            <a:spLocks noChangeArrowheads="1"/>
          </p:cNvSpPr>
          <p:nvPr/>
        </p:nvSpPr>
        <p:spPr bwMode="auto">
          <a:xfrm>
            <a:off x="1371600" y="76200"/>
            <a:ext cx="7467600" cy="12509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>
                <a:solidFill>
                  <a:srgbClr val="D80000"/>
                </a:solidFill>
                <a:latin typeface="Comic Sans MS" pitchFamily="66" charset="0"/>
              </a:rPr>
              <a:t>Allied Counter-Offensive:</a:t>
            </a:r>
            <a:br>
              <a:rPr lang="en-US" sz="3800" b="1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3800" b="1">
                <a:solidFill>
                  <a:srgbClr val="D80000"/>
                </a:solidFill>
                <a:latin typeface="Comic Sans MS" pitchFamily="66" charset="0"/>
              </a:rPr>
              <a:t>“</a:t>
            </a:r>
            <a:r>
              <a:rPr lang="en-US" sz="3800" b="1">
                <a:solidFill>
                  <a:srgbClr val="333399"/>
                </a:solidFill>
                <a:latin typeface="Comic Sans MS" pitchFamily="66" charset="0"/>
              </a:rPr>
              <a:t>Island-Hopping</a:t>
            </a:r>
            <a:r>
              <a:rPr lang="en-US" sz="3800" b="1">
                <a:solidFill>
                  <a:srgbClr val="D82900"/>
                </a:solidFill>
                <a:latin typeface="Comic Sans MS" pitchFamily="66" charset="0"/>
              </a:rPr>
              <a:t>”</a:t>
            </a:r>
          </a:p>
        </p:txBody>
      </p:sp>
      <p:pic>
        <p:nvPicPr>
          <p:cNvPr id="106499" name="Picture 5" descr="map-Chambers-Pacific Theater-WW2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</a:blip>
          <a:srcRect l="1099" t="2014" r="2197" b="10315"/>
          <a:stretch>
            <a:fillRect/>
          </a:stretch>
        </p:blipFill>
        <p:spPr bwMode="auto">
          <a:xfrm>
            <a:off x="1752600" y="1447800"/>
            <a:ext cx="6705600" cy="518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ext Box 2"/>
          <p:cNvSpPr txBox="1">
            <a:spLocks noChangeArrowheads="1"/>
          </p:cNvSpPr>
          <p:nvPr/>
        </p:nvSpPr>
        <p:spPr bwMode="auto">
          <a:xfrm>
            <a:off x="1371600" y="152400"/>
            <a:ext cx="7315200" cy="11890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>
                <a:solidFill>
                  <a:srgbClr val="D80000"/>
                </a:solidFill>
                <a:latin typeface="Comic Sans MS" pitchFamily="66" charset="0"/>
              </a:rPr>
              <a:t>Japanese </a:t>
            </a:r>
            <a:r>
              <a:rPr lang="en-US" sz="3800" b="1">
                <a:solidFill>
                  <a:srgbClr val="282878"/>
                </a:solidFill>
                <a:latin typeface="Comic Sans MS" pitchFamily="66" charset="0"/>
              </a:rPr>
              <a:t>Kamikaze</a:t>
            </a:r>
            <a:r>
              <a:rPr lang="en-US" sz="3800" b="1">
                <a:solidFill>
                  <a:srgbClr val="D80000"/>
                </a:solidFill>
                <a:latin typeface="Comic Sans MS" pitchFamily="66" charset="0"/>
              </a:rPr>
              <a:t> Planes:</a:t>
            </a:r>
            <a:br>
              <a:rPr lang="en-US" sz="3800" b="1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3400" b="1">
                <a:solidFill>
                  <a:srgbClr val="D80000"/>
                </a:solidFill>
                <a:latin typeface="Comic Sans MS" pitchFamily="66" charset="0"/>
              </a:rPr>
              <a:t>The Scourge of the South Pacific</a:t>
            </a:r>
            <a:endParaRPr lang="en-US" sz="2600" b="1">
              <a:solidFill>
                <a:srgbClr val="D80000"/>
              </a:solidFill>
              <a:latin typeface="Comic Sans MS" pitchFamily="66" charset="0"/>
            </a:endParaRPr>
          </a:p>
        </p:txBody>
      </p:sp>
      <p:pic>
        <p:nvPicPr>
          <p:cNvPr id="191494" name="Picture 6" descr="kamikaze plane"/>
          <p:cNvPicPr>
            <a:picLocks noChangeAspect="1" noChangeArrowheads="1"/>
          </p:cNvPicPr>
          <p:nvPr/>
        </p:nvPicPr>
        <p:blipFill>
          <a:blip r:embed="rId3" cstate="print">
            <a:lum bright="6000" contrast="6000"/>
          </a:blip>
          <a:srcRect l="2000" t="2654" r="3334" b="5919"/>
          <a:stretch>
            <a:fillRect/>
          </a:stretch>
        </p:blipFill>
        <p:spPr bwMode="auto">
          <a:xfrm>
            <a:off x="1295400" y="1828800"/>
            <a:ext cx="4572000" cy="360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1495" name="Picture 7" descr="kamikaze pilots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</a:blip>
          <a:srcRect/>
          <a:stretch>
            <a:fillRect/>
          </a:stretch>
        </p:blipFill>
        <p:spPr bwMode="auto">
          <a:xfrm>
            <a:off x="6172200" y="3508375"/>
            <a:ext cx="2590800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496" name="Text Box 8"/>
          <p:cNvSpPr txBox="1">
            <a:spLocks noChangeArrowheads="1"/>
          </p:cNvSpPr>
          <p:nvPr/>
        </p:nvSpPr>
        <p:spPr bwMode="auto">
          <a:xfrm>
            <a:off x="6172200" y="3048000"/>
            <a:ext cx="2590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omic Sans MS" pitchFamily="66" charset="0"/>
              </a:rPr>
              <a:t>Kamikaze Pilots</a:t>
            </a:r>
          </a:p>
        </p:txBody>
      </p:sp>
      <p:sp>
        <p:nvSpPr>
          <p:cNvPr id="191497" name="Text Box 9"/>
          <p:cNvSpPr txBox="1">
            <a:spLocks noChangeArrowheads="1"/>
          </p:cNvSpPr>
          <p:nvPr/>
        </p:nvSpPr>
        <p:spPr bwMode="auto">
          <a:xfrm>
            <a:off x="6172200" y="5730875"/>
            <a:ext cx="25908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omic Sans MS" pitchFamily="66" charset="0"/>
              </a:rPr>
              <a:t>Suicide Bombers</a:t>
            </a:r>
          </a:p>
        </p:txBody>
      </p:sp>
    </p:spTree>
  </p:cSld>
  <p:clrMapOvr>
    <a:masterClrMapping/>
  </p:clrMapOvr>
  <p:transition>
    <p:sndAc>
      <p:stSnd>
        <p:snd r:embed="rId2" name="Kamikaze[1]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91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1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1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100" fill="hold"/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100" fill="hold"/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100" fill="hold"/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6" grpId="0"/>
      <p:bldP spid="191497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1295400" y="152400"/>
            <a:ext cx="7467600" cy="12509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>
                <a:solidFill>
                  <a:srgbClr val="D80000"/>
                </a:solidFill>
                <a:latin typeface="Comic Sans MS" pitchFamily="66" charset="0"/>
              </a:rPr>
              <a:t>“</a:t>
            </a:r>
            <a:r>
              <a:rPr lang="en-US" sz="3800" b="1">
                <a:solidFill>
                  <a:srgbClr val="333399"/>
                </a:solidFill>
                <a:latin typeface="Comic Sans MS" pitchFamily="66" charset="0"/>
              </a:rPr>
              <a:t>Island-Hopping</a:t>
            </a:r>
            <a:r>
              <a:rPr lang="en-US" sz="3800" b="1">
                <a:solidFill>
                  <a:srgbClr val="D80000"/>
                </a:solidFill>
                <a:latin typeface="Comic Sans MS" pitchFamily="66" charset="0"/>
              </a:rPr>
              <a:t>”:  US Troops on Kwajalien Island</a:t>
            </a:r>
          </a:p>
        </p:txBody>
      </p:sp>
      <p:pic>
        <p:nvPicPr>
          <p:cNvPr id="107523" name="Picture 4" descr="US troops on Kwajalien Island"/>
          <p:cNvPicPr>
            <a:picLocks noChangeAspect="1" noChangeArrowheads="1"/>
          </p:cNvPicPr>
          <p:nvPr/>
        </p:nvPicPr>
        <p:blipFill>
          <a:blip r:embed="rId2" cstate="print">
            <a:lum bright="12000" contrast="12000"/>
          </a:blip>
          <a:srcRect/>
          <a:stretch>
            <a:fillRect/>
          </a:stretch>
        </p:blipFill>
        <p:spPr bwMode="auto">
          <a:xfrm>
            <a:off x="1905000" y="1524000"/>
            <a:ext cx="6248400" cy="505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ext Box 2"/>
          <p:cNvSpPr txBox="1">
            <a:spLocks noChangeArrowheads="1"/>
          </p:cNvSpPr>
          <p:nvPr/>
        </p:nvSpPr>
        <p:spPr bwMode="auto">
          <a:xfrm>
            <a:off x="1371600" y="152400"/>
            <a:ext cx="7315200" cy="12509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>
                <a:solidFill>
                  <a:srgbClr val="D80000"/>
                </a:solidFill>
                <a:latin typeface="Comic Sans MS" pitchFamily="66" charset="0"/>
              </a:rPr>
              <a:t>Gen. MacArthur “Returns” to the Philippines!  [1944]</a:t>
            </a:r>
          </a:p>
        </p:txBody>
      </p:sp>
      <p:pic>
        <p:nvPicPr>
          <p:cNvPr id="189443" name="Picture 3" descr="McArthur returns to the Philippines"/>
          <p:cNvPicPr>
            <a:picLocks noChangeAspect="1" noChangeArrowheads="1"/>
          </p:cNvPicPr>
          <p:nvPr/>
        </p:nvPicPr>
        <p:blipFill>
          <a:blip r:embed="rId3" cstate="print">
            <a:lum bright="12000" contrast="12000"/>
          </a:blip>
          <a:srcRect/>
          <a:stretch>
            <a:fillRect/>
          </a:stretch>
        </p:blipFill>
        <p:spPr bwMode="auto">
          <a:xfrm>
            <a:off x="1828800" y="1606550"/>
            <a:ext cx="6553200" cy="4870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ShallReturn[1]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189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1371600" y="228600"/>
            <a:ext cx="7315200" cy="12509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>
                <a:solidFill>
                  <a:srgbClr val="D80000"/>
                </a:solidFill>
                <a:latin typeface="Comic Sans MS" pitchFamily="66" charset="0"/>
              </a:rPr>
              <a:t>US Marines on Mt. Surbachi,</a:t>
            </a:r>
            <a:br>
              <a:rPr lang="en-US" sz="3800" b="1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3800" b="1">
                <a:solidFill>
                  <a:srgbClr val="D80000"/>
                </a:solidFill>
                <a:latin typeface="Comic Sans MS" pitchFamily="66" charset="0"/>
              </a:rPr>
              <a:t>Iwo Jima </a:t>
            </a:r>
            <a:r>
              <a:rPr lang="en-US" sz="2600" b="1">
                <a:solidFill>
                  <a:srgbClr val="D80000"/>
                </a:solidFill>
                <a:latin typeface="Comic Sans MS" pitchFamily="66" charset="0"/>
              </a:rPr>
              <a:t>[Feb. 19, 1945]</a:t>
            </a:r>
          </a:p>
        </p:txBody>
      </p:sp>
      <p:pic>
        <p:nvPicPr>
          <p:cNvPr id="115715" name="Picture 4" descr="Iwo Jima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</a:blip>
          <a:srcRect/>
          <a:stretch>
            <a:fillRect/>
          </a:stretch>
        </p:blipFill>
        <p:spPr bwMode="auto">
          <a:xfrm>
            <a:off x="2057400" y="1670050"/>
            <a:ext cx="5943600" cy="4883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2"/>
          <p:cNvSpPr txBox="1">
            <a:spLocks noChangeArrowheads="1"/>
          </p:cNvSpPr>
          <p:nvPr/>
        </p:nvSpPr>
        <p:spPr bwMode="auto">
          <a:xfrm>
            <a:off x="1447800" y="242888"/>
            <a:ext cx="7315200" cy="12509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>
                <a:solidFill>
                  <a:srgbClr val="D80000"/>
                </a:solidFill>
                <a:latin typeface="Comic Sans MS" pitchFamily="66" charset="0"/>
              </a:rPr>
              <a:t>Potsdam Conference:</a:t>
            </a:r>
            <a:br>
              <a:rPr lang="en-US" sz="3800" b="1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3800" b="1">
                <a:solidFill>
                  <a:srgbClr val="D80000"/>
                </a:solidFill>
                <a:latin typeface="Comic Sans MS" pitchFamily="66" charset="0"/>
              </a:rPr>
              <a:t>July, 1945</a:t>
            </a:r>
            <a:endParaRPr lang="en-US" sz="3000" b="1">
              <a:solidFill>
                <a:srgbClr val="D80000"/>
              </a:solidFill>
              <a:latin typeface="Comic Sans MS" pitchFamily="66" charset="0"/>
            </a:endParaRP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1219200" y="1828800"/>
            <a:ext cx="7696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01638" indent="-401638">
              <a:spcBef>
                <a:spcPct val="20000"/>
              </a:spcBef>
              <a:buClr>
                <a:srgbClr val="D82900"/>
              </a:buClr>
              <a:buFont typeface="Transport MT" pitchFamily="2" charset="2"/>
              <a:buChar char="y"/>
            </a:pPr>
            <a:r>
              <a:rPr lang="en-US" b="1">
                <a:latin typeface="Comic Sans MS" pitchFamily="66" charset="0"/>
              </a:rPr>
              <a:t>FDR dead, Churchill out of office as Prime Minister during conference.</a:t>
            </a:r>
          </a:p>
          <a:p>
            <a:pPr marL="401638" indent="-401638">
              <a:spcBef>
                <a:spcPct val="20000"/>
              </a:spcBef>
              <a:buClr>
                <a:srgbClr val="D82900"/>
              </a:buClr>
              <a:buFont typeface="Transport MT" pitchFamily="2" charset="2"/>
              <a:buChar char="y"/>
            </a:pPr>
            <a:r>
              <a:rPr lang="en-US" b="1">
                <a:latin typeface="Comic Sans MS" pitchFamily="66" charset="0"/>
              </a:rPr>
              <a:t>Stalin only original.</a:t>
            </a:r>
          </a:p>
          <a:p>
            <a:pPr marL="401638" indent="-401638">
              <a:spcBef>
                <a:spcPct val="20000"/>
              </a:spcBef>
              <a:buClr>
                <a:srgbClr val="D82900"/>
              </a:buClr>
              <a:buFont typeface="Transport MT" pitchFamily="2" charset="2"/>
              <a:buChar char="y"/>
            </a:pPr>
            <a:r>
              <a:rPr lang="en-US" b="1">
                <a:latin typeface="Comic Sans MS" pitchFamily="66" charset="0"/>
              </a:rPr>
              <a:t>The United States                                               has the A-bomb.</a:t>
            </a:r>
          </a:p>
          <a:p>
            <a:pPr marL="401638" indent="-401638">
              <a:spcBef>
                <a:spcPct val="20000"/>
              </a:spcBef>
              <a:buClr>
                <a:srgbClr val="D82900"/>
              </a:buClr>
              <a:buFont typeface="Transport MT" pitchFamily="2" charset="2"/>
              <a:buChar char="y"/>
            </a:pPr>
            <a:r>
              <a:rPr lang="en-US" b="1">
                <a:latin typeface="Comic Sans MS" pitchFamily="66" charset="0"/>
              </a:rPr>
              <a:t>Allies agree Germany                                         is to be divided into                                            occupation zones</a:t>
            </a:r>
          </a:p>
          <a:p>
            <a:pPr marL="401638" indent="-401638">
              <a:spcBef>
                <a:spcPct val="20000"/>
              </a:spcBef>
              <a:buClr>
                <a:srgbClr val="D82900"/>
              </a:buClr>
              <a:buFont typeface="Transport MT" pitchFamily="2" charset="2"/>
              <a:buChar char="y"/>
            </a:pPr>
            <a:r>
              <a:rPr lang="en-US" b="1">
                <a:latin typeface="Comic Sans MS" pitchFamily="66" charset="0"/>
              </a:rPr>
              <a:t>Poland moved </a:t>
            </a:r>
            <a:br>
              <a:rPr lang="en-US" b="1">
                <a:latin typeface="Comic Sans MS" pitchFamily="66" charset="0"/>
              </a:rPr>
            </a:br>
            <a:r>
              <a:rPr lang="en-US" b="1">
                <a:latin typeface="Comic Sans MS" pitchFamily="66" charset="0"/>
              </a:rPr>
              <a:t>around to suit </a:t>
            </a:r>
            <a:br>
              <a:rPr lang="en-US" b="1">
                <a:latin typeface="Comic Sans MS" pitchFamily="66" charset="0"/>
              </a:rPr>
            </a:br>
            <a:r>
              <a:rPr lang="en-US" b="1">
                <a:latin typeface="Comic Sans MS" pitchFamily="66" charset="0"/>
              </a:rPr>
              <a:t>the Soviets. </a:t>
            </a:r>
          </a:p>
        </p:txBody>
      </p:sp>
      <p:pic>
        <p:nvPicPr>
          <p:cNvPr id="116740" name="Picture 4" descr="potsdam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5105400" y="2792413"/>
            <a:ext cx="3733800" cy="2738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4724400" y="5530850"/>
            <a:ext cx="4267200" cy="6413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US" sz="1800" b="1">
                <a:latin typeface="Comic Sans MS" pitchFamily="66" charset="0"/>
              </a:rPr>
              <a:t>P.M. Clement   President    Joseph</a:t>
            </a:r>
            <a:br>
              <a:rPr lang="en-US" sz="1800" b="1">
                <a:latin typeface="Comic Sans MS" pitchFamily="66" charset="0"/>
              </a:rPr>
            </a:br>
            <a:r>
              <a:rPr lang="en-US" sz="1800" b="1">
                <a:latin typeface="Comic Sans MS" pitchFamily="66" charset="0"/>
              </a:rPr>
              <a:t>     Atlee        Truman      Stalin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9" name="Picture 13" descr="Atom Bom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1704975"/>
            <a:ext cx="16668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8" name="Text Box 2"/>
          <p:cNvSpPr txBox="1">
            <a:spLocks noChangeArrowheads="1"/>
          </p:cNvSpPr>
          <p:nvPr/>
        </p:nvSpPr>
        <p:spPr bwMode="auto">
          <a:xfrm>
            <a:off x="1066800" y="152400"/>
            <a:ext cx="7924800" cy="1739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rgbClr val="D80000"/>
                </a:solidFill>
                <a:latin typeface="Comic Sans MS" pitchFamily="66" charset="0"/>
              </a:rPr>
              <a:t>The </a:t>
            </a:r>
            <a:r>
              <a:rPr lang="en-US" sz="3600" b="1">
                <a:solidFill>
                  <a:srgbClr val="333399"/>
                </a:solidFill>
                <a:latin typeface="Comic Sans MS" pitchFamily="66" charset="0"/>
              </a:rPr>
              <a:t>Manhattan Project</a:t>
            </a:r>
            <a:r>
              <a:rPr lang="en-US" sz="3600" b="1">
                <a:solidFill>
                  <a:srgbClr val="D80000"/>
                </a:solidFill>
                <a:latin typeface="Comic Sans MS" pitchFamily="66" charset="0"/>
              </a:rPr>
              <a:t>:</a:t>
            </a:r>
            <a:br>
              <a:rPr lang="en-US" sz="3600" b="1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3600" b="1">
                <a:solidFill>
                  <a:srgbClr val="D80000"/>
                </a:solidFill>
                <a:latin typeface="Comic Sans MS" pitchFamily="66" charset="0"/>
              </a:rPr>
              <a:t>Los Alamos, </a:t>
            </a:r>
            <a:br>
              <a:rPr lang="en-US" sz="3600" b="1">
                <a:solidFill>
                  <a:srgbClr val="D80000"/>
                </a:solidFill>
                <a:latin typeface="Comic Sans MS" pitchFamily="66" charset="0"/>
              </a:rPr>
            </a:br>
            <a:r>
              <a:rPr lang="en-US" sz="3600" b="1">
                <a:solidFill>
                  <a:srgbClr val="D80000"/>
                </a:solidFill>
                <a:latin typeface="Comic Sans MS" pitchFamily="66" charset="0"/>
              </a:rPr>
              <a:t>NM</a:t>
            </a:r>
          </a:p>
        </p:txBody>
      </p:sp>
      <p:pic>
        <p:nvPicPr>
          <p:cNvPr id="117764" name="Picture 4" descr="Robert Oppenheimer"/>
          <p:cNvPicPr>
            <a:picLocks noChangeAspect="1" noChangeArrowheads="1"/>
          </p:cNvPicPr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3810000" y="2879725"/>
            <a:ext cx="2020888" cy="2552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6741" name="Rectangle 5"/>
          <p:cNvSpPr>
            <a:spLocks noChangeArrowheads="1"/>
          </p:cNvSpPr>
          <p:nvPr/>
        </p:nvSpPr>
        <p:spPr bwMode="auto">
          <a:xfrm>
            <a:off x="3581400" y="5470525"/>
            <a:ext cx="25146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Comic Sans MS" pitchFamily="66" charset="0"/>
              </a:rPr>
              <a:t>Dr. Robert Oppenheimer</a:t>
            </a:r>
          </a:p>
        </p:txBody>
      </p:sp>
      <p:sp>
        <p:nvSpPr>
          <p:cNvPr id="116742" name="Rectangle 6"/>
          <p:cNvSpPr>
            <a:spLocks noChangeArrowheads="1"/>
          </p:cNvSpPr>
          <p:nvPr/>
        </p:nvSpPr>
        <p:spPr bwMode="auto">
          <a:xfrm>
            <a:off x="6172200" y="3838575"/>
            <a:ext cx="2667000" cy="224676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28398" dir="3806097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 smtClean="0">
                <a:solidFill>
                  <a:srgbClr val="D82900"/>
                </a:solidFill>
                <a:latin typeface="Comic Sans MS" pitchFamily="66" charset="0"/>
              </a:rPr>
              <a:t>For I have </a:t>
            </a:r>
            <a:r>
              <a:rPr lang="en-US" sz="2800" b="1" i="1" dirty="0">
                <a:solidFill>
                  <a:srgbClr val="D82900"/>
                </a:solidFill>
                <a:latin typeface="Comic Sans MS" pitchFamily="66" charset="0"/>
              </a:rPr>
              <a:t>become </a:t>
            </a:r>
            <a:br>
              <a:rPr lang="en-US" sz="2800" b="1" i="1" dirty="0">
                <a:solidFill>
                  <a:srgbClr val="D82900"/>
                </a:solidFill>
                <a:latin typeface="Comic Sans MS" pitchFamily="66" charset="0"/>
              </a:rPr>
            </a:br>
            <a:r>
              <a:rPr lang="en-US" sz="2800" b="1" i="1" dirty="0">
                <a:solidFill>
                  <a:srgbClr val="D82900"/>
                </a:solidFill>
                <a:latin typeface="Comic Sans MS" pitchFamily="66" charset="0"/>
              </a:rPr>
              <a:t>death, </a:t>
            </a:r>
            <a:br>
              <a:rPr lang="en-US" sz="2800" b="1" i="1" dirty="0">
                <a:solidFill>
                  <a:srgbClr val="D82900"/>
                </a:solidFill>
                <a:latin typeface="Comic Sans MS" pitchFamily="66" charset="0"/>
              </a:rPr>
            </a:br>
            <a:r>
              <a:rPr lang="en-US" sz="2800" b="1" i="1" dirty="0" smtClean="0">
                <a:solidFill>
                  <a:srgbClr val="D82900"/>
                </a:solidFill>
                <a:latin typeface="Comic Sans MS" pitchFamily="66" charset="0"/>
              </a:rPr>
              <a:t>destroyer</a:t>
            </a:r>
            <a:r>
              <a:rPr lang="en-US" sz="2800" b="1" i="1" dirty="0">
                <a:solidFill>
                  <a:srgbClr val="D82900"/>
                </a:solidFill>
                <a:latin typeface="Comic Sans MS" pitchFamily="66" charset="0"/>
              </a:rPr>
              <a:t/>
            </a:r>
            <a:br>
              <a:rPr lang="en-US" sz="2800" b="1" i="1" dirty="0">
                <a:solidFill>
                  <a:srgbClr val="D82900"/>
                </a:solidFill>
                <a:latin typeface="Comic Sans MS" pitchFamily="66" charset="0"/>
              </a:rPr>
            </a:br>
            <a:r>
              <a:rPr lang="en-US" sz="2800" b="1" i="1" dirty="0">
                <a:solidFill>
                  <a:srgbClr val="D82900"/>
                </a:solidFill>
                <a:latin typeface="Comic Sans MS" pitchFamily="66" charset="0"/>
              </a:rPr>
              <a:t>of worlds!</a:t>
            </a:r>
          </a:p>
        </p:txBody>
      </p:sp>
      <p:sp>
        <p:nvSpPr>
          <p:cNvPr id="116745" name="Rectangle 9"/>
          <p:cNvSpPr>
            <a:spLocks noChangeArrowheads="1"/>
          </p:cNvSpPr>
          <p:nvPr/>
        </p:nvSpPr>
        <p:spPr bwMode="auto">
          <a:xfrm>
            <a:off x="1143000" y="4175125"/>
            <a:ext cx="25146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Comic Sans MS" pitchFamily="66" charset="0"/>
              </a:rPr>
              <a:t>Major General</a:t>
            </a:r>
            <a:br>
              <a:rPr lang="en-US" sz="2000" b="1">
                <a:latin typeface="Comic Sans MS" pitchFamily="66" charset="0"/>
              </a:rPr>
            </a:br>
            <a:r>
              <a:rPr lang="en-US" sz="2000" b="1">
                <a:latin typeface="Comic Sans MS" pitchFamily="66" charset="0"/>
              </a:rPr>
              <a:t>Lesley R. Groves</a:t>
            </a:r>
          </a:p>
        </p:txBody>
      </p:sp>
      <p:pic>
        <p:nvPicPr>
          <p:cNvPr id="117768" name="Picture 10" descr="Major General Lesley R Groves"/>
          <p:cNvPicPr>
            <a:picLocks noChangeAspect="1" noChangeArrowheads="1"/>
          </p:cNvPicPr>
          <p:nvPr/>
        </p:nvPicPr>
        <p:blipFill>
          <a:blip r:embed="rId5" cstate="print"/>
          <a:srcRect l="3404" t="3311" r="1277" b="3539"/>
          <a:stretch>
            <a:fillRect/>
          </a:stretch>
        </p:blipFill>
        <p:spPr bwMode="auto">
          <a:xfrm>
            <a:off x="1371600" y="1524000"/>
            <a:ext cx="21336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1167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11674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1674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16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2"/>
          <p:cNvSpPr txBox="1">
            <a:spLocks noChangeArrowheads="1"/>
          </p:cNvSpPr>
          <p:nvPr/>
        </p:nvSpPr>
        <p:spPr bwMode="auto">
          <a:xfrm>
            <a:off x="1066800" y="228600"/>
            <a:ext cx="79248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rgbClr val="D80000"/>
                </a:solidFill>
                <a:latin typeface="Comic Sans MS" pitchFamily="66" charset="0"/>
              </a:rPr>
              <a:t>Tinian Island, 1945</a:t>
            </a:r>
          </a:p>
        </p:txBody>
      </p:sp>
      <p:pic>
        <p:nvPicPr>
          <p:cNvPr id="118787" name="Picture 6" descr="A-bombs from Trini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990600"/>
            <a:ext cx="3962400" cy="2698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5959" name="Rectangle 7"/>
          <p:cNvSpPr>
            <a:spLocks noChangeArrowheads="1"/>
          </p:cNvSpPr>
          <p:nvPr/>
        </p:nvSpPr>
        <p:spPr bwMode="auto">
          <a:xfrm>
            <a:off x="1295400" y="3336925"/>
            <a:ext cx="38862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itchFamily="66" charset="0"/>
              </a:rPr>
              <a:t>Little Boy             Fat Man</a:t>
            </a:r>
          </a:p>
        </p:txBody>
      </p:sp>
      <p:pic>
        <p:nvPicPr>
          <p:cNvPr id="125961" name="Picture 9" descr="Tinian runway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</a:blip>
          <a:srcRect/>
          <a:stretch>
            <a:fillRect/>
          </a:stretch>
        </p:blipFill>
        <p:spPr bwMode="auto">
          <a:xfrm>
            <a:off x="5430838" y="1549400"/>
            <a:ext cx="3484562" cy="386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5962" name="Picture 10" descr="Enola Gay Crew"/>
          <p:cNvPicPr>
            <a:picLocks noChangeAspect="1" noChangeArrowheads="1"/>
          </p:cNvPicPr>
          <p:nvPr/>
        </p:nvPicPr>
        <p:blipFill>
          <a:blip r:embed="rId4" cstate="print">
            <a:lum bright="6000" contrast="6000"/>
          </a:blip>
          <a:srcRect l="4082" t="5249" r="2040" b="2898"/>
          <a:stretch>
            <a:fillRect/>
          </a:stretch>
        </p:blipFill>
        <p:spPr bwMode="auto">
          <a:xfrm>
            <a:off x="1524000" y="3962400"/>
            <a:ext cx="3505200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5963" name="Rectangle 11"/>
          <p:cNvSpPr>
            <a:spLocks noChangeArrowheads="1"/>
          </p:cNvSpPr>
          <p:nvPr/>
        </p:nvSpPr>
        <p:spPr bwMode="auto">
          <a:xfrm>
            <a:off x="5029200" y="5791200"/>
            <a:ext cx="25146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US" b="1" i="1">
                <a:latin typeface="Comic Sans MS" pitchFamily="66" charset="0"/>
              </a:rPr>
              <a:t>Enola Gay</a:t>
            </a:r>
            <a:r>
              <a:rPr lang="en-US" b="1">
                <a:latin typeface="Comic Sans MS" pitchFamily="66" charset="0"/>
              </a:rPr>
              <a:t> Crew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25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25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5" dur="1000"/>
                                        <p:tgtEl>
                                          <p:spTgt spid="125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63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1371600" y="196850"/>
            <a:ext cx="7467600" cy="6413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rgbClr val="D80000"/>
                </a:solidFill>
                <a:latin typeface="Comic Sans MS" pitchFamily="66" charset="0"/>
              </a:rPr>
              <a:t>Col. Paul Tibbets &amp; the A-Bomb</a:t>
            </a:r>
          </a:p>
        </p:txBody>
      </p:sp>
      <p:pic>
        <p:nvPicPr>
          <p:cNvPr id="119811" name="Picture 4" descr="Enola Gay-Col Tibbets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 bwMode="auto">
          <a:xfrm>
            <a:off x="2663825" y="990600"/>
            <a:ext cx="4498975" cy="556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1219200" y="212725"/>
            <a:ext cx="76200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rgbClr val="D80000"/>
                </a:solidFill>
                <a:latin typeface="Comic Sans MS" pitchFamily="66" charset="0"/>
              </a:rPr>
              <a:t>Hiroshima – August 6, 1945</a:t>
            </a:r>
          </a:p>
        </p:txBody>
      </p:sp>
      <p:pic>
        <p:nvPicPr>
          <p:cNvPr id="120835" name="Picture 7" descr="Nagasaki Bomb"/>
          <p:cNvPicPr>
            <a:picLocks noChangeAspect="1" noChangeArrowheads="1"/>
          </p:cNvPicPr>
          <p:nvPr/>
        </p:nvPicPr>
        <p:blipFill>
          <a:blip r:embed="rId2" cstate="print">
            <a:lum bright="6000" contrast="12000"/>
          </a:blip>
          <a:srcRect/>
          <a:stretch>
            <a:fillRect/>
          </a:stretch>
        </p:blipFill>
        <p:spPr bwMode="auto">
          <a:xfrm>
            <a:off x="1524000" y="990600"/>
            <a:ext cx="3232150" cy="441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0836" name="Picture 8" descr="Hiroshima-after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</a:blip>
          <a:srcRect/>
          <a:stretch>
            <a:fillRect/>
          </a:stretch>
        </p:blipFill>
        <p:spPr bwMode="auto">
          <a:xfrm>
            <a:off x="4572000" y="4648200"/>
            <a:ext cx="4286250" cy="1857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6266" name="Rectangle 10"/>
          <p:cNvSpPr>
            <a:spLocks noChangeArrowheads="1"/>
          </p:cNvSpPr>
          <p:nvPr/>
        </p:nvSpPr>
        <p:spPr bwMode="auto">
          <a:xfrm>
            <a:off x="5105400" y="1600200"/>
            <a:ext cx="3657600" cy="26479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06400" indent="-406400">
              <a:buClr>
                <a:srgbClr val="D80000"/>
              </a:buClr>
              <a:buFont typeface="Freebooter" pitchFamily="18" charset="0"/>
              <a:buChar char="©"/>
            </a:pPr>
            <a:r>
              <a:rPr lang="en-US" b="1">
                <a:latin typeface="Comic Sans MS" pitchFamily="66" charset="0"/>
              </a:rPr>
              <a:t>70,000 killed </a:t>
            </a:r>
            <a:br>
              <a:rPr lang="en-US" b="1">
                <a:latin typeface="Comic Sans MS" pitchFamily="66" charset="0"/>
              </a:rPr>
            </a:br>
            <a:r>
              <a:rPr lang="en-US" b="1">
                <a:latin typeface="Comic Sans MS" pitchFamily="66" charset="0"/>
              </a:rPr>
              <a:t>immediately.</a:t>
            </a:r>
          </a:p>
          <a:p>
            <a:pPr marL="406400" indent="-406400">
              <a:buClr>
                <a:srgbClr val="D80000"/>
              </a:buClr>
              <a:buFont typeface="Freebooter" pitchFamily="18" charset="0"/>
              <a:buChar char="©"/>
            </a:pPr>
            <a:r>
              <a:rPr lang="en-US" b="1">
                <a:latin typeface="Comic Sans MS" pitchFamily="66" charset="0"/>
              </a:rPr>
              <a:t>48,000 buildings. </a:t>
            </a:r>
            <a:br>
              <a:rPr lang="en-US" b="1">
                <a:latin typeface="Comic Sans MS" pitchFamily="66" charset="0"/>
              </a:rPr>
            </a:br>
            <a:r>
              <a:rPr lang="en-US" b="1">
                <a:latin typeface="Comic Sans MS" pitchFamily="66" charset="0"/>
              </a:rPr>
              <a:t>destroyed.</a:t>
            </a:r>
          </a:p>
          <a:p>
            <a:pPr marL="406400" indent="-406400">
              <a:buClr>
                <a:srgbClr val="D80000"/>
              </a:buClr>
              <a:buFont typeface="Freebooter" pitchFamily="18" charset="0"/>
              <a:buChar char="©"/>
            </a:pPr>
            <a:r>
              <a:rPr lang="en-US" b="1">
                <a:latin typeface="Comic Sans MS" pitchFamily="66" charset="0"/>
              </a:rPr>
              <a:t>100,000s died of </a:t>
            </a:r>
            <a:br>
              <a:rPr lang="en-US" b="1">
                <a:latin typeface="Comic Sans MS" pitchFamily="66" charset="0"/>
              </a:rPr>
            </a:br>
            <a:r>
              <a:rPr lang="en-US" b="1">
                <a:latin typeface="Comic Sans MS" pitchFamily="66" charset="0"/>
              </a:rPr>
              <a:t>radiation poisoning &amp; </a:t>
            </a:r>
            <a:br>
              <a:rPr lang="en-US" b="1">
                <a:latin typeface="Comic Sans MS" pitchFamily="66" charset="0"/>
              </a:rPr>
            </a:br>
            <a:r>
              <a:rPr lang="en-US" b="1">
                <a:latin typeface="Comic Sans MS" pitchFamily="66" charset="0"/>
              </a:rPr>
              <a:t>cancer later.</a:t>
            </a:r>
            <a:endParaRPr lang="en-US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lder Student">
  <a:themeElements>
    <a:clrScheme name="Older Studen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lder Student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lder Studen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der Stude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der Studen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der Studen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der Studen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der Studen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der Studen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STRATGIC</Template>
  <TotalTime>3612</TotalTime>
  <Words>1227</Words>
  <Application>Microsoft Office PowerPoint</Application>
  <PresentationFormat>On-screen Show (4:3)</PresentationFormat>
  <Paragraphs>357</Paragraphs>
  <Slides>122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122</vt:i4>
      </vt:variant>
    </vt:vector>
  </HeadingPairs>
  <TitlesOfParts>
    <vt:vector size="134" baseType="lpstr">
      <vt:lpstr>Arial</vt:lpstr>
      <vt:lpstr>Wingdings</vt:lpstr>
      <vt:lpstr>Gill Sans MT</vt:lpstr>
      <vt:lpstr>Vinque</vt:lpstr>
      <vt:lpstr>Transport MT</vt:lpstr>
      <vt:lpstr>Nosferatu</vt:lpstr>
      <vt:lpstr>Lucida</vt:lpstr>
      <vt:lpstr>Ale and Wenches BB</vt:lpstr>
      <vt:lpstr>Freebooter</vt:lpstr>
      <vt:lpstr>Times New Roman</vt:lpstr>
      <vt:lpstr>Comic Sans MS</vt:lpstr>
      <vt:lpstr>Older Student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Horace Greeley HS    Chappaqua, 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War II</dc:title>
  <dc:creator>Susan M. Pojer</dc:creator>
  <cp:lastModifiedBy>Keith Mainland</cp:lastModifiedBy>
  <cp:revision>446</cp:revision>
  <cp:lastPrinted>1601-01-01T00:00:00Z</cp:lastPrinted>
  <dcterms:created xsi:type="dcterms:W3CDTF">2004-04-03T03:28:01Z</dcterms:created>
  <dcterms:modified xsi:type="dcterms:W3CDTF">2015-05-11T14:06:34Z</dcterms:modified>
</cp:coreProperties>
</file>