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57" r:id="rId5"/>
    <p:sldId id="258" r:id="rId6"/>
    <p:sldId id="259" r:id="rId7"/>
    <p:sldId id="260" r:id="rId8"/>
    <p:sldId id="261" r:id="rId9"/>
    <p:sldId id="262" r:id="rId10"/>
    <p:sldId id="263" r:id="rId11"/>
    <p:sldId id="264" r:id="rId12"/>
    <p:sldId id="265" r:id="rId13"/>
    <p:sldId id="266" r:id="rId14"/>
    <p:sldId id="267" r:id="rId15"/>
    <p:sldId id="268" r:id="rId16"/>
    <p:sldId id="271" r:id="rId17"/>
    <p:sldId id="270"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5" autoAdjust="0"/>
    <p:restoredTop sz="94660"/>
  </p:normalViewPr>
  <p:slideViewPr>
    <p:cSldViewPr snapToGrid="0">
      <p:cViewPr varScale="1">
        <p:scale>
          <a:sx n="89" d="100"/>
          <a:sy n="89" d="100"/>
        </p:scale>
        <p:origin x="120" y="1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8616412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1600201"/>
            <a:ext cx="109728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772463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474614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609600" y="1600201"/>
            <a:ext cx="109728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53132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4168179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822472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516366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34233506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996187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1983544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0056215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E5CB"/>
        </a:solidFill>
        <a:effectLst/>
      </p:bgPr>
    </p:bg>
    <p:spTree>
      <p:nvGrpSpPr>
        <p:cNvPr id="1" name=""/>
        <p:cNvGrpSpPr/>
        <p:nvPr/>
      </p:nvGrpSpPr>
      <p:grpSpPr>
        <a:xfrm>
          <a:off x="0" y="0"/>
          <a:ext cx="0" cy="0"/>
          <a:chOff x="0" y="0"/>
          <a:chExt cx="0" cy="0"/>
        </a:xfrm>
      </p:grpSpPr>
      <p:sp>
        <p:nvSpPr>
          <p:cNvPr id="1044" name="FormatShape" descr="SKIING" hidden="1"/>
          <p:cNvSpPr>
            <a:spLocks noChangeArrowheads="1"/>
          </p:cNvSpPr>
          <p:nvPr/>
        </p:nvSpPr>
        <p:spPr bwMode="auto">
          <a:xfrm>
            <a:off x="-1778000" y="1701800"/>
            <a:ext cx="1574800" cy="825500"/>
          </a:xfrm>
          <a:prstGeom prst="rect">
            <a:avLst/>
          </a:prstGeom>
          <a:noFill/>
          <a:ln w="101600" cmpd="thinThick">
            <a:solidFill>
              <a:schemeClr val="tx2"/>
            </a:solidFill>
            <a:miter lim="800000"/>
            <a:headEnd/>
            <a:tailEnd/>
          </a:ln>
          <a:effectLst/>
        </p:spPr>
        <p:txBody>
          <a:bodyPr wrap="none" anchor="ctr"/>
          <a:lstStyle/>
          <a:p>
            <a:pPr algn="ctr">
              <a:defRPr/>
            </a:pPr>
            <a:endParaRPr lang="en-US" sz="1800">
              <a:effectLst>
                <a:outerShdw blurRad="38100" dist="38100" dir="2700000" algn="tl">
                  <a:srgbClr val="FFFFFF"/>
                </a:outerShdw>
              </a:effectLst>
              <a:latin typeface="Arial" charset="0"/>
            </a:endParaRPr>
          </a:p>
        </p:txBody>
      </p:sp>
      <p:pic>
        <p:nvPicPr>
          <p:cNvPr id="1027" name="Picture 1127" descr="factoryscene"/>
          <p:cNvPicPr>
            <a:picLocks noChangeAspect="1" noChangeArrowheads="1"/>
          </p:cNvPicPr>
          <p:nvPr userDrawn="1"/>
        </p:nvPicPr>
        <p:blipFill>
          <a:blip r:embed="rId13" cstate="print"/>
          <a:srcRect/>
          <a:stretch>
            <a:fillRect/>
          </a:stretch>
        </p:blipFill>
        <p:spPr bwMode="auto">
          <a:xfrm>
            <a:off x="0" y="4495800"/>
            <a:ext cx="1727200" cy="2362200"/>
          </a:xfrm>
          <a:prstGeom prst="rect">
            <a:avLst/>
          </a:prstGeom>
          <a:noFill/>
          <a:ln w="9525">
            <a:solidFill>
              <a:schemeClr val="tx1"/>
            </a:solidFill>
            <a:miter lim="800000"/>
            <a:headEnd/>
            <a:tailEnd/>
          </a:ln>
        </p:spPr>
      </p:pic>
      <p:pic>
        <p:nvPicPr>
          <p:cNvPr id="1028" name="Picture 1132" descr="indust"/>
          <p:cNvPicPr>
            <a:picLocks noChangeAspect="1" noChangeArrowheads="1"/>
          </p:cNvPicPr>
          <p:nvPr userDrawn="1"/>
        </p:nvPicPr>
        <p:blipFill>
          <a:blip r:embed="rId14" cstate="print"/>
          <a:srcRect/>
          <a:stretch>
            <a:fillRect/>
          </a:stretch>
        </p:blipFill>
        <p:spPr bwMode="auto">
          <a:xfrm>
            <a:off x="0" y="0"/>
            <a:ext cx="1727200" cy="2209800"/>
          </a:xfrm>
          <a:prstGeom prst="rect">
            <a:avLst/>
          </a:prstGeom>
          <a:noFill/>
          <a:ln w="9525">
            <a:solidFill>
              <a:schemeClr val="tx1"/>
            </a:solidFill>
            <a:miter lim="800000"/>
            <a:headEnd/>
            <a:tailEnd/>
          </a:ln>
        </p:spPr>
      </p:pic>
      <p:pic>
        <p:nvPicPr>
          <p:cNvPr id="1029" name="Picture 1134" descr="Britain"/>
          <p:cNvPicPr>
            <a:picLocks noChangeAspect="1" noChangeArrowheads="1"/>
          </p:cNvPicPr>
          <p:nvPr userDrawn="1"/>
        </p:nvPicPr>
        <p:blipFill>
          <a:blip r:embed="rId15" cstate="print"/>
          <a:srcRect/>
          <a:stretch>
            <a:fillRect/>
          </a:stretch>
        </p:blipFill>
        <p:spPr bwMode="auto">
          <a:xfrm>
            <a:off x="0" y="2209800"/>
            <a:ext cx="1727200" cy="2286000"/>
          </a:xfrm>
          <a:prstGeom prst="rect">
            <a:avLst/>
          </a:prstGeom>
          <a:noFill/>
          <a:ln w="9525">
            <a:solidFill>
              <a:schemeClr val="tx1"/>
            </a:solidFill>
            <a:miter lim="800000"/>
            <a:headEnd/>
            <a:tailEnd/>
          </a:ln>
        </p:spPr>
      </p:pic>
    </p:spTree>
    <p:extLst>
      <p:ext uri="{BB962C8B-B14F-4D97-AF65-F5344CB8AC3E}">
        <p14:creationId xmlns:p14="http://schemas.microsoft.com/office/powerpoint/2010/main" val="259998161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a:solidFill>
            <a:schemeClr val="tx1"/>
          </a:solidFill>
          <a:effectLst>
            <a:outerShdw blurRad="38100" dist="38100" dir="2700000" algn="tl">
              <a:srgbClr val="FFFFFF"/>
            </a:outerShdw>
          </a:effectLst>
          <a:latin typeface="+mj-lt"/>
          <a:ea typeface="+mj-ea"/>
          <a:cs typeface="+mj-cs"/>
        </a:defRPr>
      </a:lvl1pPr>
      <a:lvl2pPr algn="ctr" rtl="0" eaLnBrk="0" fontAlgn="base" hangingPunct="0">
        <a:spcBef>
          <a:spcPct val="0"/>
        </a:spcBef>
        <a:spcAft>
          <a:spcPct val="0"/>
        </a:spcAft>
        <a:defRPr sz="4400">
          <a:solidFill>
            <a:schemeClr val="tx1"/>
          </a:solidFill>
          <a:effectLst>
            <a:outerShdw blurRad="38100" dist="38100" dir="2700000" algn="tl">
              <a:srgbClr val="FFFFFF"/>
            </a:outerShdw>
          </a:effectLst>
          <a:latin typeface="Arial" charset="0"/>
        </a:defRPr>
      </a:lvl2pPr>
      <a:lvl3pPr algn="ctr" rtl="0" eaLnBrk="0" fontAlgn="base" hangingPunct="0">
        <a:spcBef>
          <a:spcPct val="0"/>
        </a:spcBef>
        <a:spcAft>
          <a:spcPct val="0"/>
        </a:spcAft>
        <a:defRPr sz="4400">
          <a:solidFill>
            <a:schemeClr val="tx1"/>
          </a:solidFill>
          <a:effectLst>
            <a:outerShdw blurRad="38100" dist="38100" dir="2700000" algn="tl">
              <a:srgbClr val="FFFFFF"/>
            </a:outerShdw>
          </a:effectLst>
          <a:latin typeface="Arial" charset="0"/>
        </a:defRPr>
      </a:lvl3pPr>
      <a:lvl4pPr algn="ctr" rtl="0" eaLnBrk="0" fontAlgn="base" hangingPunct="0">
        <a:spcBef>
          <a:spcPct val="0"/>
        </a:spcBef>
        <a:spcAft>
          <a:spcPct val="0"/>
        </a:spcAft>
        <a:defRPr sz="4400">
          <a:solidFill>
            <a:schemeClr val="tx1"/>
          </a:solidFill>
          <a:effectLst>
            <a:outerShdw blurRad="38100" dist="38100" dir="2700000" algn="tl">
              <a:srgbClr val="FFFFFF"/>
            </a:outerShdw>
          </a:effectLst>
          <a:latin typeface="Arial" charset="0"/>
        </a:defRPr>
      </a:lvl4pPr>
      <a:lvl5pPr algn="ctr" rtl="0" eaLnBrk="0" fontAlgn="base" hangingPunct="0">
        <a:spcBef>
          <a:spcPct val="0"/>
        </a:spcBef>
        <a:spcAft>
          <a:spcPct val="0"/>
        </a:spcAft>
        <a:defRPr sz="4400">
          <a:solidFill>
            <a:schemeClr val="tx1"/>
          </a:solidFill>
          <a:effectLst>
            <a:outerShdw blurRad="38100" dist="38100" dir="2700000" algn="tl">
              <a:srgbClr val="FFFFFF"/>
            </a:outerShdw>
          </a:effectLst>
          <a:latin typeface="Arial" charset="0"/>
        </a:defRPr>
      </a:lvl5pPr>
      <a:lvl6pPr marL="457200" algn="ctr" rtl="0" fontAlgn="base">
        <a:spcBef>
          <a:spcPct val="0"/>
        </a:spcBef>
        <a:spcAft>
          <a:spcPct val="0"/>
        </a:spcAft>
        <a:defRPr sz="4400">
          <a:solidFill>
            <a:schemeClr val="tx1"/>
          </a:solidFill>
          <a:effectLst>
            <a:outerShdw blurRad="38100" dist="38100" dir="2700000" algn="tl">
              <a:srgbClr val="FFFFFF"/>
            </a:outerShdw>
          </a:effectLst>
          <a:latin typeface="Arial" charset="0"/>
        </a:defRPr>
      </a:lvl6pPr>
      <a:lvl7pPr marL="914400" algn="ctr" rtl="0" fontAlgn="base">
        <a:spcBef>
          <a:spcPct val="0"/>
        </a:spcBef>
        <a:spcAft>
          <a:spcPct val="0"/>
        </a:spcAft>
        <a:defRPr sz="4400">
          <a:solidFill>
            <a:schemeClr val="tx1"/>
          </a:solidFill>
          <a:effectLst>
            <a:outerShdw blurRad="38100" dist="38100" dir="2700000" algn="tl">
              <a:srgbClr val="FFFFFF"/>
            </a:outerShdw>
          </a:effectLst>
          <a:latin typeface="Arial" charset="0"/>
        </a:defRPr>
      </a:lvl7pPr>
      <a:lvl8pPr marL="1371600" algn="ctr" rtl="0" fontAlgn="base">
        <a:spcBef>
          <a:spcPct val="0"/>
        </a:spcBef>
        <a:spcAft>
          <a:spcPct val="0"/>
        </a:spcAft>
        <a:defRPr sz="4400">
          <a:solidFill>
            <a:schemeClr val="tx1"/>
          </a:solidFill>
          <a:effectLst>
            <a:outerShdw blurRad="38100" dist="38100" dir="2700000" algn="tl">
              <a:srgbClr val="FFFFFF"/>
            </a:outerShdw>
          </a:effectLst>
          <a:latin typeface="Arial" charset="0"/>
        </a:defRPr>
      </a:lvl8pPr>
      <a:lvl9pPr marL="1828800" algn="ctr" rtl="0" fontAlgn="base">
        <a:spcBef>
          <a:spcPct val="0"/>
        </a:spcBef>
        <a:spcAft>
          <a:spcPct val="0"/>
        </a:spcAft>
        <a:defRPr sz="4400">
          <a:solidFill>
            <a:schemeClr val="tx1"/>
          </a:solidFill>
          <a:effectLst>
            <a:outerShdw blurRad="38100" dist="38100" dir="2700000" algn="tl">
              <a:srgbClr val="FFFFFF"/>
            </a:outerShdw>
          </a:effectLst>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effectLst>
            <a:outerShdw blurRad="38100" dist="38100" dir="2700000" algn="tl">
              <a:srgbClr val="FFFFFF"/>
            </a:outerShdw>
          </a:effectLst>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effectLst>
            <a:outerShdw blurRad="38100" dist="38100" dir="2700000" algn="tl">
              <a:srgbClr val="FFFFFF"/>
            </a:outerShdw>
          </a:effectLst>
          <a:latin typeface="+mn-lt"/>
        </a:defRPr>
      </a:lvl2pPr>
      <a:lvl3pPr marL="1143000" indent="-228600" algn="l" rtl="0" eaLnBrk="0" fontAlgn="base" hangingPunct="0">
        <a:spcBef>
          <a:spcPct val="20000"/>
        </a:spcBef>
        <a:spcAft>
          <a:spcPct val="0"/>
        </a:spcAft>
        <a:buChar char="•"/>
        <a:defRPr sz="2400">
          <a:solidFill>
            <a:schemeClr val="tx1"/>
          </a:solidFill>
          <a:effectLst>
            <a:outerShdw blurRad="38100" dist="38100" dir="2700000" algn="tl">
              <a:srgbClr val="FFFFFF"/>
            </a:outerShdw>
          </a:effectLst>
          <a:latin typeface="+mn-lt"/>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FFFFFF"/>
            </a:outerShdw>
          </a:effectLst>
          <a:latin typeface="+mn-lt"/>
        </a:defRPr>
      </a:lvl4pPr>
      <a:lvl5pPr marL="2057400" indent="-228600" algn="l" rtl="0" eaLnBrk="0" fontAlgn="base" hangingPunct="0">
        <a:spcBef>
          <a:spcPct val="20000"/>
        </a:spcBef>
        <a:spcAft>
          <a:spcPct val="0"/>
        </a:spcAft>
        <a:buChar char="»"/>
        <a:defRPr sz="2000">
          <a:solidFill>
            <a:schemeClr val="tx1"/>
          </a:solidFill>
          <a:effectLst>
            <a:outerShdw blurRad="38100" dist="38100" dir="2700000" algn="tl">
              <a:srgbClr val="FFFFFF"/>
            </a:outerShdw>
          </a:effectLst>
          <a:latin typeface="+mn-lt"/>
        </a:defRPr>
      </a:lvl5pPr>
      <a:lvl6pPr marL="2514600" indent="-228600" algn="l" rtl="0" fontAlgn="base">
        <a:spcBef>
          <a:spcPct val="20000"/>
        </a:spcBef>
        <a:spcAft>
          <a:spcPct val="0"/>
        </a:spcAft>
        <a:buChar char="»"/>
        <a:defRPr sz="2000">
          <a:solidFill>
            <a:schemeClr val="tx1"/>
          </a:solidFill>
          <a:effectLst>
            <a:outerShdw blurRad="38100" dist="38100" dir="2700000" algn="tl">
              <a:srgbClr val="FFFFFF"/>
            </a:outerShdw>
          </a:effectLst>
          <a:latin typeface="+mn-lt"/>
        </a:defRPr>
      </a:lvl6pPr>
      <a:lvl7pPr marL="2971800" indent="-228600" algn="l" rtl="0" fontAlgn="base">
        <a:spcBef>
          <a:spcPct val="20000"/>
        </a:spcBef>
        <a:spcAft>
          <a:spcPct val="0"/>
        </a:spcAft>
        <a:buChar char="»"/>
        <a:defRPr sz="2000">
          <a:solidFill>
            <a:schemeClr val="tx1"/>
          </a:solidFill>
          <a:effectLst>
            <a:outerShdw blurRad="38100" dist="38100" dir="2700000" algn="tl">
              <a:srgbClr val="FFFFFF"/>
            </a:outerShdw>
          </a:effectLst>
          <a:latin typeface="+mn-lt"/>
        </a:defRPr>
      </a:lvl7pPr>
      <a:lvl8pPr marL="3429000" indent="-228600" algn="l" rtl="0" fontAlgn="base">
        <a:spcBef>
          <a:spcPct val="20000"/>
        </a:spcBef>
        <a:spcAft>
          <a:spcPct val="0"/>
        </a:spcAft>
        <a:buChar char="»"/>
        <a:defRPr sz="2000">
          <a:solidFill>
            <a:schemeClr val="tx1"/>
          </a:solidFill>
          <a:effectLst>
            <a:outerShdw blurRad="38100" dist="38100" dir="2700000" algn="tl">
              <a:srgbClr val="FFFFFF"/>
            </a:outerShdw>
          </a:effectLst>
          <a:latin typeface="+mn-lt"/>
        </a:defRPr>
      </a:lvl8pPr>
      <a:lvl9pPr marL="3886200" indent="-228600" algn="l" rtl="0" fontAlgn="base">
        <a:spcBef>
          <a:spcPct val="20000"/>
        </a:spcBef>
        <a:spcAft>
          <a:spcPct val="0"/>
        </a:spcAft>
        <a:buChar char="»"/>
        <a:defRPr sz="2000">
          <a:solidFill>
            <a:schemeClr val="tx1"/>
          </a:solidFill>
          <a:effectLst>
            <a:outerShdw blurRad="38100" dist="38100" dir="2700000" algn="tl">
              <a:srgbClr val="FFFFFF"/>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www.youtube.com/watch?v=0EIFDSb7tWc" TargetMode="Externa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5" descr="socialist-cover-72"/>
          <p:cNvPicPr>
            <a:picLocks noChangeAspect="1" noChangeArrowheads="1"/>
          </p:cNvPicPr>
          <p:nvPr/>
        </p:nvPicPr>
        <p:blipFill>
          <a:blip r:embed="rId2" cstate="print"/>
          <a:srcRect/>
          <a:stretch>
            <a:fillRect/>
          </a:stretch>
        </p:blipFill>
        <p:spPr bwMode="auto">
          <a:xfrm>
            <a:off x="4800601" y="1219200"/>
            <a:ext cx="3692997" cy="4538662"/>
          </a:xfrm>
          <a:prstGeom prst="rect">
            <a:avLst/>
          </a:prstGeom>
          <a:noFill/>
          <a:ln w="9525">
            <a:noFill/>
            <a:miter lim="800000"/>
            <a:headEnd/>
            <a:tailEnd/>
          </a:ln>
        </p:spPr>
      </p:pic>
    </p:spTree>
    <p:extLst>
      <p:ext uri="{BB962C8B-B14F-4D97-AF65-F5344CB8AC3E}">
        <p14:creationId xmlns:p14="http://schemas.microsoft.com/office/powerpoint/2010/main" val="930398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9218"/>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7043" y="-74221"/>
            <a:ext cx="10972800" cy="1143000"/>
          </a:xfrm>
        </p:spPr>
        <p:txBody>
          <a:bodyPr/>
          <a:lstStyle/>
          <a:p>
            <a:r>
              <a:rPr lang="en-US" b="1" dirty="0" smtClean="0">
                <a:latin typeface="Comic Sans MS" pitchFamily="66" charset="0"/>
              </a:rPr>
              <a:t>Suffrage Movement</a:t>
            </a:r>
            <a:endParaRPr lang="en-US" b="1" dirty="0">
              <a:latin typeface="Comic Sans MS" pitchFamily="66" charset="0"/>
            </a:endParaRPr>
          </a:p>
        </p:txBody>
      </p:sp>
      <p:sp>
        <p:nvSpPr>
          <p:cNvPr id="4" name="Content Placeholder 3"/>
          <p:cNvSpPr>
            <a:spLocks noGrp="1"/>
          </p:cNvSpPr>
          <p:nvPr>
            <p:ph idx="1"/>
          </p:nvPr>
        </p:nvSpPr>
        <p:spPr>
          <a:xfrm>
            <a:off x="1710466" y="589159"/>
            <a:ext cx="10481533" cy="4525963"/>
          </a:xfrm>
        </p:spPr>
        <p:txBody>
          <a:bodyPr/>
          <a:lstStyle/>
          <a:p>
            <a:r>
              <a:rPr lang="en-US" sz="3000" b="1" dirty="0" smtClean="0">
                <a:latin typeface="Comic Sans MS" panose="030F0702030302020204" pitchFamily="66" charset="0"/>
              </a:rPr>
              <a:t>Early 1900s saw a new more militant (achieve at all costs) version of the right to vote movement.</a:t>
            </a:r>
          </a:p>
          <a:p>
            <a:r>
              <a:rPr lang="en-US" sz="3000" b="1" dirty="0" smtClean="0">
                <a:latin typeface="Comic Sans MS" panose="030F0702030302020204" pitchFamily="66" charset="0"/>
              </a:rPr>
              <a:t>Women’s Social &amp; Political Union.  New tactics</a:t>
            </a:r>
          </a:p>
          <a:p>
            <a:pPr lvl="1"/>
            <a:r>
              <a:rPr lang="en-US" b="1" dirty="0" smtClean="0">
                <a:latin typeface="Comic Sans MS" panose="030F0702030302020204" pitchFamily="66" charset="0"/>
              </a:rPr>
              <a:t>Chaining themselves to “stuff”</a:t>
            </a:r>
          </a:p>
          <a:p>
            <a:pPr lvl="1"/>
            <a:r>
              <a:rPr lang="en-US" b="1" dirty="0" smtClean="0">
                <a:latin typeface="Comic Sans MS" panose="030F0702030302020204" pitchFamily="66" charset="0"/>
              </a:rPr>
              <a:t>Clothing</a:t>
            </a:r>
          </a:p>
          <a:p>
            <a:pPr lvl="1"/>
            <a:r>
              <a:rPr lang="en-US" b="1" dirty="0" smtClean="0">
                <a:latin typeface="Comic Sans MS" panose="030F0702030302020204" pitchFamily="66" charset="0"/>
              </a:rPr>
              <a:t>Hunger strikes</a:t>
            </a:r>
          </a:p>
          <a:p>
            <a:pPr lvl="1"/>
            <a:r>
              <a:rPr lang="en-US" b="1" dirty="0" smtClean="0">
                <a:latin typeface="Comic Sans MS" panose="030F0702030302020204" pitchFamily="66" charset="0"/>
              </a:rPr>
              <a:t>Destruction of government property</a:t>
            </a:r>
          </a:p>
          <a:p>
            <a:pPr lvl="1"/>
            <a:r>
              <a:rPr lang="en-US" b="1" dirty="0" smtClean="0">
                <a:latin typeface="Comic Sans MS" panose="030F0702030302020204" pitchFamily="66" charset="0"/>
              </a:rPr>
              <a:t>Disruption of daily life</a:t>
            </a:r>
          </a:p>
          <a:p>
            <a:pPr lvl="1"/>
            <a:r>
              <a:rPr lang="en-US" b="1" dirty="0" smtClean="0">
                <a:latin typeface="Comic Sans MS" panose="030F0702030302020204" pitchFamily="66" charset="0"/>
              </a:rPr>
              <a:t>Bombing</a:t>
            </a:r>
          </a:p>
          <a:p>
            <a:pPr lvl="1"/>
            <a:r>
              <a:rPr lang="en-US" b="1" dirty="0" smtClean="0">
                <a:latin typeface="Comic Sans MS" panose="030F0702030302020204" pitchFamily="66" charset="0"/>
                <a:hlinkClick r:id="rId2"/>
              </a:rPr>
              <a:t>Martyrdom</a:t>
            </a:r>
            <a:endParaRPr lang="en-US" b="1" dirty="0" smtClean="0">
              <a:latin typeface="Comic Sans MS" panose="030F0702030302020204" pitchFamily="66" charset="0"/>
            </a:endParaRPr>
          </a:p>
          <a:p>
            <a:pPr marL="914400" lvl="2" indent="0">
              <a:buNone/>
            </a:pPr>
            <a:endParaRPr lang="en-US" dirty="0" smtClean="0"/>
          </a:p>
          <a:p>
            <a:pPr lvl="1"/>
            <a:endParaRPr lang="en-US" dirty="0"/>
          </a:p>
        </p:txBody>
      </p:sp>
      <p:pic>
        <p:nvPicPr>
          <p:cNvPr id="2052" name="Picture 4"/>
          <p:cNvPicPr>
            <a:picLocks noChangeAspect="1" noChangeArrowheads="1"/>
          </p:cNvPicPr>
          <p:nvPr/>
        </p:nvPicPr>
        <p:blipFill>
          <a:blip r:embed="rId3" cstate="print"/>
          <a:srcRect/>
          <a:stretch>
            <a:fillRect/>
          </a:stretch>
        </p:blipFill>
        <p:spPr bwMode="auto">
          <a:xfrm>
            <a:off x="9275218" y="1618487"/>
            <a:ext cx="2714625" cy="3952875"/>
          </a:xfrm>
          <a:prstGeom prst="rect">
            <a:avLst/>
          </a:prstGeom>
          <a:noFill/>
          <a:ln w="9525">
            <a:noFill/>
            <a:miter lim="800000"/>
            <a:headEnd/>
            <a:tailEnd/>
          </a:ln>
        </p:spPr>
      </p:pic>
      <p:pic>
        <p:nvPicPr>
          <p:cNvPr id="2053" name="Picture 5"/>
          <p:cNvPicPr>
            <a:picLocks noChangeAspect="1" noChangeArrowheads="1"/>
          </p:cNvPicPr>
          <p:nvPr/>
        </p:nvPicPr>
        <p:blipFill>
          <a:blip r:embed="rId4" cstate="print"/>
          <a:srcRect/>
          <a:stretch>
            <a:fillRect/>
          </a:stretch>
        </p:blipFill>
        <p:spPr bwMode="auto">
          <a:xfrm>
            <a:off x="7071652" y="1732159"/>
            <a:ext cx="3583648" cy="4773420"/>
          </a:xfrm>
          <a:prstGeom prst="rect">
            <a:avLst/>
          </a:prstGeom>
          <a:noFill/>
          <a:ln w="9525">
            <a:noFill/>
            <a:miter lim="800000"/>
            <a:headEnd/>
            <a:tailEnd/>
          </a:ln>
        </p:spPr>
      </p:pic>
      <p:pic>
        <p:nvPicPr>
          <p:cNvPr id="2054" name="Picture 6"/>
          <p:cNvPicPr>
            <a:picLocks noChangeAspect="1" noChangeArrowheads="1"/>
          </p:cNvPicPr>
          <p:nvPr/>
        </p:nvPicPr>
        <p:blipFill>
          <a:blip r:embed="rId5" cstate="print"/>
          <a:srcRect/>
          <a:stretch>
            <a:fillRect/>
          </a:stretch>
        </p:blipFill>
        <p:spPr bwMode="auto">
          <a:xfrm>
            <a:off x="4335333" y="-1"/>
            <a:ext cx="4939886" cy="6844671"/>
          </a:xfrm>
          <a:prstGeom prst="rect">
            <a:avLst/>
          </a:prstGeom>
          <a:noFill/>
          <a:ln w="9525">
            <a:noFill/>
            <a:miter lim="800000"/>
            <a:headEnd/>
            <a:tailEnd/>
          </a:ln>
        </p:spPr>
      </p:pic>
      <p:pic>
        <p:nvPicPr>
          <p:cNvPr id="5" name="Picture 4"/>
          <p:cNvPicPr>
            <a:picLocks noChangeAspect="1"/>
          </p:cNvPicPr>
          <p:nvPr/>
        </p:nvPicPr>
        <p:blipFill>
          <a:blip r:embed="rId6"/>
          <a:stretch>
            <a:fillRect/>
          </a:stretch>
        </p:blipFill>
        <p:spPr>
          <a:xfrm>
            <a:off x="2491619" y="977900"/>
            <a:ext cx="7278376" cy="4850337"/>
          </a:xfrm>
          <a:prstGeom prst="rect">
            <a:avLst/>
          </a:prstGeom>
        </p:spPr>
      </p:pic>
    </p:spTree>
    <p:extLst>
      <p:ext uri="{BB962C8B-B14F-4D97-AF65-F5344CB8AC3E}">
        <p14:creationId xmlns:p14="http://schemas.microsoft.com/office/powerpoint/2010/main" val="1683601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fade">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2054"/>
                                        </p:tgtEl>
                                        <p:attrNameLst>
                                          <p:attrName>style.visibility</p:attrName>
                                        </p:attrNameLst>
                                      </p:cBhvr>
                                      <p:to>
                                        <p:strVal val="visible"/>
                                      </p:to>
                                    </p:set>
                                    <p:animEffect transition="in" filter="dissolve">
                                      <p:cBhvr>
                                        <p:cTn id="22" dur="500"/>
                                        <p:tgtEl>
                                          <p:spTgt spid="205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nodeType="clickEffect">
                                  <p:stCondLst>
                                    <p:cond delay="0"/>
                                  </p:stCondLst>
                                  <p:childTnLst>
                                    <p:animEffect transition="out" filter="fade">
                                      <p:cBhvr>
                                        <p:cTn id="26" dur="500"/>
                                        <p:tgtEl>
                                          <p:spTgt spid="2054"/>
                                        </p:tgtEl>
                                      </p:cBhvr>
                                    </p:animEffect>
                                    <p:set>
                                      <p:cBhvr>
                                        <p:cTn id="27" dur="1" fill="hold">
                                          <p:stCondLst>
                                            <p:cond delay="499"/>
                                          </p:stCondLst>
                                        </p:cTn>
                                        <p:tgtEl>
                                          <p:spTgt spid="2054"/>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xEl>
                                              <p:pRg st="2" end="2"/>
                                            </p:txEl>
                                          </p:spTgt>
                                        </p:tgtEl>
                                        <p:attrNameLst>
                                          <p:attrName>style.visibility</p:attrName>
                                        </p:attrNameLst>
                                      </p:cBhvr>
                                      <p:to>
                                        <p:strVal val="visible"/>
                                      </p:to>
                                    </p:set>
                                    <p:animEffect transition="in" filter="fade">
                                      <p:cBhvr>
                                        <p:cTn id="32" dur="500"/>
                                        <p:tgtEl>
                                          <p:spTgt spid="4">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
                                            <p:txEl>
                                              <p:pRg st="3" end="3"/>
                                            </p:txEl>
                                          </p:spTgt>
                                        </p:tgtEl>
                                        <p:attrNameLst>
                                          <p:attrName>style.visibility</p:attrName>
                                        </p:attrNameLst>
                                      </p:cBhvr>
                                      <p:to>
                                        <p:strVal val="visible"/>
                                      </p:to>
                                    </p:set>
                                    <p:animEffect transition="in" filter="fade">
                                      <p:cBhvr>
                                        <p:cTn id="37" dur="500"/>
                                        <p:tgtEl>
                                          <p:spTgt spid="4">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nodeType="clickEffect">
                                  <p:stCondLst>
                                    <p:cond delay="0"/>
                                  </p:stCondLst>
                                  <p:childTnLst>
                                    <p:set>
                                      <p:cBhvr>
                                        <p:cTn id="41" dur="1" fill="hold">
                                          <p:stCondLst>
                                            <p:cond delay="0"/>
                                          </p:stCondLst>
                                        </p:cTn>
                                        <p:tgtEl>
                                          <p:spTgt spid="2053"/>
                                        </p:tgtEl>
                                        <p:attrNameLst>
                                          <p:attrName>style.visibility</p:attrName>
                                        </p:attrNameLst>
                                      </p:cBhvr>
                                      <p:to>
                                        <p:strVal val="visible"/>
                                      </p:to>
                                    </p:set>
                                    <p:animEffect transition="in" filter="dissolve">
                                      <p:cBhvr>
                                        <p:cTn id="42" dur="500"/>
                                        <p:tgtEl>
                                          <p:spTgt spid="2053"/>
                                        </p:tgtEl>
                                      </p:cBhvr>
                                    </p:animEffect>
                                  </p:childTnLst>
                                </p:cTn>
                              </p:par>
                            </p:childTnLst>
                          </p:cTn>
                        </p:par>
                      </p:childTnLst>
                    </p:cTn>
                  </p:par>
                  <p:par>
                    <p:cTn id="43" fill="hold">
                      <p:stCondLst>
                        <p:cond delay="indefinite"/>
                      </p:stCondLst>
                      <p:childTnLst>
                        <p:par>
                          <p:cTn id="44" fill="hold">
                            <p:stCondLst>
                              <p:cond delay="0"/>
                            </p:stCondLst>
                            <p:childTnLst>
                              <p:par>
                                <p:cTn id="45" presetID="1" presetClass="exit" presetSubtype="0" fill="hold" nodeType="clickEffect">
                                  <p:stCondLst>
                                    <p:cond delay="0"/>
                                  </p:stCondLst>
                                  <p:childTnLst>
                                    <p:set>
                                      <p:cBhvr>
                                        <p:cTn id="46" dur="1" fill="hold">
                                          <p:stCondLst>
                                            <p:cond delay="0"/>
                                          </p:stCondLst>
                                        </p:cTn>
                                        <p:tgtEl>
                                          <p:spTgt spid="2053"/>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4">
                                            <p:txEl>
                                              <p:pRg st="4" end="4"/>
                                            </p:txEl>
                                          </p:spTgt>
                                        </p:tgtEl>
                                        <p:attrNameLst>
                                          <p:attrName>style.visibility</p:attrName>
                                        </p:attrNameLst>
                                      </p:cBhvr>
                                      <p:to>
                                        <p:strVal val="visible"/>
                                      </p:to>
                                    </p:set>
                                    <p:animEffect transition="in" filter="fade">
                                      <p:cBhvr>
                                        <p:cTn id="51" dur="500"/>
                                        <p:tgtEl>
                                          <p:spTgt spid="4">
                                            <p:txEl>
                                              <p:pRg st="4" end="4"/>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4">
                                            <p:txEl>
                                              <p:pRg st="5" end="5"/>
                                            </p:txEl>
                                          </p:spTgt>
                                        </p:tgtEl>
                                        <p:attrNameLst>
                                          <p:attrName>style.visibility</p:attrName>
                                        </p:attrNameLst>
                                      </p:cBhvr>
                                      <p:to>
                                        <p:strVal val="visible"/>
                                      </p:to>
                                    </p:set>
                                    <p:animEffect transition="in" filter="fade">
                                      <p:cBhvr>
                                        <p:cTn id="56" dur="500"/>
                                        <p:tgtEl>
                                          <p:spTgt spid="4">
                                            <p:txEl>
                                              <p:pRg st="5" end="5"/>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nodeType="clickEffect">
                                  <p:stCondLst>
                                    <p:cond delay="0"/>
                                  </p:stCondLst>
                                  <p:childTnLst>
                                    <p:set>
                                      <p:cBhvr>
                                        <p:cTn id="60" dur="1" fill="hold">
                                          <p:stCondLst>
                                            <p:cond delay="0"/>
                                          </p:stCondLst>
                                        </p:cTn>
                                        <p:tgtEl>
                                          <p:spTgt spid="4">
                                            <p:txEl>
                                              <p:pRg st="6" end="6"/>
                                            </p:txEl>
                                          </p:spTgt>
                                        </p:tgtEl>
                                        <p:attrNameLst>
                                          <p:attrName>style.visibility</p:attrName>
                                        </p:attrNameLst>
                                      </p:cBhvr>
                                      <p:to>
                                        <p:strVal val="visible"/>
                                      </p:to>
                                    </p:set>
                                    <p:animEffect transition="in" filter="fade">
                                      <p:cBhvr>
                                        <p:cTn id="61" dur="500"/>
                                        <p:tgtEl>
                                          <p:spTgt spid="4">
                                            <p:txEl>
                                              <p:pRg st="6" end="6"/>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nodeType="clickEffect">
                                  <p:stCondLst>
                                    <p:cond delay="0"/>
                                  </p:stCondLst>
                                  <p:childTnLst>
                                    <p:set>
                                      <p:cBhvr>
                                        <p:cTn id="65" dur="1" fill="hold">
                                          <p:stCondLst>
                                            <p:cond delay="0"/>
                                          </p:stCondLst>
                                        </p:cTn>
                                        <p:tgtEl>
                                          <p:spTgt spid="4">
                                            <p:txEl>
                                              <p:pRg st="7" end="7"/>
                                            </p:txEl>
                                          </p:spTgt>
                                        </p:tgtEl>
                                        <p:attrNameLst>
                                          <p:attrName>style.visibility</p:attrName>
                                        </p:attrNameLst>
                                      </p:cBhvr>
                                      <p:to>
                                        <p:strVal val="visible"/>
                                      </p:to>
                                    </p:set>
                                    <p:animEffect transition="in" filter="fade">
                                      <p:cBhvr>
                                        <p:cTn id="66" dur="500"/>
                                        <p:tgtEl>
                                          <p:spTgt spid="4">
                                            <p:txEl>
                                              <p:pRg st="7" end="7"/>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nodeType="clickEffect">
                                  <p:stCondLst>
                                    <p:cond delay="0"/>
                                  </p:stCondLst>
                                  <p:childTnLst>
                                    <p:set>
                                      <p:cBhvr>
                                        <p:cTn id="70" dur="1" fill="hold">
                                          <p:stCondLst>
                                            <p:cond delay="0"/>
                                          </p:stCondLst>
                                        </p:cTn>
                                        <p:tgtEl>
                                          <p:spTgt spid="5"/>
                                        </p:tgtEl>
                                        <p:attrNameLst>
                                          <p:attrName>style.visibility</p:attrName>
                                        </p:attrNameLst>
                                      </p:cBhvr>
                                      <p:to>
                                        <p:strVal val="visible"/>
                                      </p:to>
                                    </p:set>
                                    <p:animEffect transition="in" filter="fade">
                                      <p:cBhvr>
                                        <p:cTn id="71" dur="500"/>
                                        <p:tgtEl>
                                          <p:spTgt spid="5"/>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xit" presetSubtype="0" fill="hold" nodeType="clickEffect">
                                  <p:stCondLst>
                                    <p:cond delay="0"/>
                                  </p:stCondLst>
                                  <p:childTnLst>
                                    <p:animEffect transition="out" filter="fade">
                                      <p:cBhvr>
                                        <p:cTn id="75" dur="500"/>
                                        <p:tgtEl>
                                          <p:spTgt spid="5"/>
                                        </p:tgtEl>
                                      </p:cBhvr>
                                    </p:animEffect>
                                    <p:set>
                                      <p:cBhvr>
                                        <p:cTn id="76" dur="1" fill="hold">
                                          <p:stCondLst>
                                            <p:cond delay="499"/>
                                          </p:stCondLst>
                                        </p:cTn>
                                        <p:tgtEl>
                                          <p:spTgt spid="5"/>
                                        </p:tgtEl>
                                        <p:attrNameLst>
                                          <p:attrName>style.visibility</p:attrName>
                                        </p:attrNameLst>
                                      </p:cBhvr>
                                      <p:to>
                                        <p:strVal val="hidden"/>
                                      </p:to>
                                    </p:se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nodeType="clickEffect">
                                  <p:stCondLst>
                                    <p:cond delay="0"/>
                                  </p:stCondLst>
                                  <p:childTnLst>
                                    <p:set>
                                      <p:cBhvr>
                                        <p:cTn id="80" dur="1" fill="hold">
                                          <p:stCondLst>
                                            <p:cond delay="0"/>
                                          </p:stCondLst>
                                        </p:cTn>
                                        <p:tgtEl>
                                          <p:spTgt spid="4">
                                            <p:txEl>
                                              <p:pRg st="8" end="8"/>
                                            </p:txEl>
                                          </p:spTgt>
                                        </p:tgtEl>
                                        <p:attrNameLst>
                                          <p:attrName>style.visibility</p:attrName>
                                        </p:attrNameLst>
                                      </p:cBhvr>
                                      <p:to>
                                        <p:strVal val="visible"/>
                                      </p:to>
                                    </p:set>
                                    <p:animEffect transition="in" filter="fade">
                                      <p:cBhvr>
                                        <p:cTn id="81" dur="500"/>
                                        <p:tgtEl>
                                          <p:spTgt spid="4">
                                            <p:txEl>
                                              <p:pRg st="8" end="8"/>
                                            </p:txEl>
                                          </p:spTgt>
                                        </p:tgtEl>
                                      </p:cBhvr>
                                    </p:animEffect>
                                  </p:childTnLst>
                                </p:cTn>
                              </p:par>
                              <p:par>
                                <p:cTn id="82" presetID="9" presetClass="entr" presetSubtype="0" fill="hold" nodeType="withEffect">
                                  <p:stCondLst>
                                    <p:cond delay="0"/>
                                  </p:stCondLst>
                                  <p:childTnLst>
                                    <p:set>
                                      <p:cBhvr>
                                        <p:cTn id="83" dur="1" fill="hold">
                                          <p:stCondLst>
                                            <p:cond delay="0"/>
                                          </p:stCondLst>
                                        </p:cTn>
                                        <p:tgtEl>
                                          <p:spTgt spid="2052"/>
                                        </p:tgtEl>
                                        <p:attrNameLst>
                                          <p:attrName>style.visibility</p:attrName>
                                        </p:attrNameLst>
                                      </p:cBhvr>
                                      <p:to>
                                        <p:strVal val="visible"/>
                                      </p:to>
                                    </p:set>
                                    <p:animEffect transition="in" filter="dissolve">
                                      <p:cBhvr>
                                        <p:cTn id="84"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56560" y="6531"/>
            <a:ext cx="7239000" cy="1143000"/>
          </a:xfrm>
        </p:spPr>
        <p:txBody>
          <a:bodyPr/>
          <a:lstStyle/>
          <a:p>
            <a:r>
              <a:rPr lang="en-US" b="1" dirty="0" smtClean="0">
                <a:solidFill>
                  <a:srgbClr val="FF0000"/>
                </a:solidFill>
                <a:latin typeface="Comic Sans MS" pitchFamily="66" charset="0"/>
              </a:rPr>
              <a:t>Right to Vote</a:t>
            </a:r>
            <a:endParaRPr lang="en-US" b="1" dirty="0">
              <a:solidFill>
                <a:srgbClr val="FF0000"/>
              </a:solidFill>
              <a:latin typeface="Comic Sans MS" pitchFamily="66" charset="0"/>
            </a:endParaRPr>
          </a:p>
        </p:txBody>
      </p:sp>
      <p:sp>
        <p:nvSpPr>
          <p:cNvPr id="3" name="Content Placeholder 2"/>
          <p:cNvSpPr>
            <a:spLocks noGrp="1"/>
          </p:cNvSpPr>
          <p:nvPr>
            <p:ph idx="1"/>
          </p:nvPr>
        </p:nvSpPr>
        <p:spPr>
          <a:xfrm>
            <a:off x="1807285" y="610689"/>
            <a:ext cx="10467190" cy="4525963"/>
          </a:xfrm>
        </p:spPr>
        <p:txBody>
          <a:bodyPr/>
          <a:lstStyle/>
          <a:p>
            <a:pPr>
              <a:spcBef>
                <a:spcPts val="600"/>
              </a:spcBef>
            </a:pPr>
            <a:r>
              <a:rPr lang="en-US" sz="3000" b="1" dirty="0" smtClean="0">
                <a:latin typeface="Comic Sans MS" pitchFamily="66" charset="0"/>
              </a:rPr>
              <a:t>First countries to give the right to vote were New Zealand and Australia.</a:t>
            </a:r>
          </a:p>
          <a:p>
            <a:pPr lvl="1">
              <a:spcBef>
                <a:spcPts val="600"/>
              </a:spcBef>
            </a:pPr>
            <a:r>
              <a:rPr lang="en-US" b="1" dirty="0" smtClean="0">
                <a:latin typeface="Comic Sans MS" pitchFamily="66" charset="0"/>
              </a:rPr>
              <a:t>Why?  </a:t>
            </a:r>
          </a:p>
          <a:p>
            <a:pPr lvl="1">
              <a:spcBef>
                <a:spcPts val="600"/>
              </a:spcBef>
            </a:pPr>
            <a:r>
              <a:rPr lang="en-US" b="1" dirty="0" smtClean="0">
                <a:latin typeface="Comic Sans MS" pitchFamily="66" charset="0"/>
              </a:rPr>
              <a:t>Wyoming did the same thing!</a:t>
            </a:r>
          </a:p>
          <a:p>
            <a:pPr>
              <a:spcBef>
                <a:spcPts val="600"/>
              </a:spcBef>
            </a:pPr>
            <a:r>
              <a:rPr lang="en-US" sz="2000" b="1" dirty="0" smtClean="0">
                <a:latin typeface="Comic Sans MS" pitchFamily="66" charset="0"/>
              </a:rPr>
              <a:t>British MP - "This </a:t>
            </a:r>
            <a:r>
              <a:rPr lang="en-US" sz="2000" b="1" dirty="0">
                <a:latin typeface="Comic Sans MS" pitchFamily="66" charset="0"/>
              </a:rPr>
              <a:t>is a commercial and industrial country. But it could hardly be hoped that women could govern and manage our commerce and industry</a:t>
            </a:r>
            <a:r>
              <a:rPr lang="en-US" sz="2000" b="1" dirty="0" smtClean="0">
                <a:latin typeface="Comic Sans MS" pitchFamily="66" charset="0"/>
              </a:rPr>
              <a:t>.</a:t>
            </a:r>
            <a:endParaRPr lang="en-US" sz="2000" b="1" dirty="0">
              <a:latin typeface="Comic Sans MS" pitchFamily="66" charset="0"/>
            </a:endParaRPr>
          </a:p>
          <a:p>
            <a:pPr>
              <a:spcBef>
                <a:spcPts val="600"/>
              </a:spcBef>
            </a:pPr>
            <a:r>
              <a:rPr lang="en-US" sz="2000" b="1" dirty="0">
                <a:latin typeface="Comic Sans MS" pitchFamily="66" charset="0"/>
              </a:rPr>
              <a:t>"If we were to have women in this House they would be legislating for these commercial industries of the management of which they know nothing."</a:t>
            </a:r>
          </a:p>
          <a:p>
            <a:pPr>
              <a:spcBef>
                <a:spcPts val="600"/>
              </a:spcBef>
            </a:pPr>
            <a:r>
              <a:rPr lang="en-US" sz="3000" b="1" dirty="0" smtClean="0">
                <a:latin typeface="Comic Sans MS" pitchFamily="66" charset="0"/>
              </a:rPr>
              <a:t>WWI was vital in the suffragette movement…Why?</a:t>
            </a:r>
          </a:p>
          <a:p>
            <a:pPr lvl="1">
              <a:spcBef>
                <a:spcPts val="600"/>
              </a:spcBef>
            </a:pPr>
            <a:r>
              <a:rPr lang="en-US" b="1" dirty="0" smtClean="0">
                <a:latin typeface="Comic Sans MS" pitchFamily="66" charset="0"/>
              </a:rPr>
              <a:t>Women proved they could do the things men said they could not. </a:t>
            </a:r>
          </a:p>
          <a:p>
            <a:pPr>
              <a:spcBef>
                <a:spcPts val="600"/>
              </a:spcBef>
            </a:pPr>
            <a:r>
              <a:rPr lang="en-US" sz="3000" b="1" dirty="0" smtClean="0">
                <a:latin typeface="Comic Sans MS" pitchFamily="66" charset="0"/>
              </a:rPr>
              <a:t>Most by 1920s…</a:t>
            </a:r>
          </a:p>
          <a:p>
            <a:pPr lvl="1">
              <a:spcBef>
                <a:spcPts val="600"/>
              </a:spcBef>
            </a:pPr>
            <a:r>
              <a:rPr lang="en-US" sz="2400" b="1" dirty="0">
                <a:latin typeface="Comic Sans MS" pitchFamily="66" charset="0"/>
              </a:rPr>
              <a:t>France 1944</a:t>
            </a:r>
          </a:p>
          <a:p>
            <a:pPr lvl="1">
              <a:spcBef>
                <a:spcPts val="600"/>
              </a:spcBef>
            </a:pPr>
            <a:r>
              <a:rPr lang="en-US" sz="2400" b="1" dirty="0">
                <a:latin typeface="Comic Sans MS" pitchFamily="66" charset="0"/>
              </a:rPr>
              <a:t>Switzerland 1973 </a:t>
            </a:r>
          </a:p>
        </p:txBody>
      </p:sp>
    </p:spTree>
    <p:extLst>
      <p:ext uri="{BB962C8B-B14F-4D97-AF65-F5344CB8AC3E}">
        <p14:creationId xmlns:p14="http://schemas.microsoft.com/office/powerpoint/2010/main" val="2995822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par>
                          <p:cTn id="8" fill="hold">
                            <p:stCondLst>
                              <p:cond delay="500"/>
                            </p:stCondLst>
                            <p:childTnLst>
                              <p:par>
                                <p:cTn id="9" presetID="5" presetClass="entr" presetSubtype="1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checkerboard(across)">
                                      <p:cBhvr>
                                        <p:cTn id="11" dur="5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 presetClass="entr" presetSubtype="10" fill="hold" grpId="0"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checkerboard(across)">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 presetClass="entr" presetSubtype="1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checkerboard(across)">
                                      <p:cBhvr>
                                        <p:cTn id="21" dur="500"/>
                                        <p:tgtEl>
                                          <p:spTgt spid="3">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 presetClass="entr" presetSubtype="10" fill="hold" grpId="0"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checkerboard(across)">
                                      <p:cBhvr>
                                        <p:cTn id="26" dur="500"/>
                                        <p:tgtEl>
                                          <p:spTgt spid="3">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5" presetClass="entr" presetSubtype="10"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checkerboard(across)">
                                      <p:cBhvr>
                                        <p:cTn id="31" dur="500"/>
                                        <p:tgtEl>
                                          <p:spTgt spid="3">
                                            <p:txEl>
                                              <p:pRg st="5" end="5"/>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5" presetClass="entr" presetSubtype="10" fill="hold" grpId="0" nodeType="click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animEffect transition="in" filter="checkerboard(across)">
                                      <p:cBhvr>
                                        <p:cTn id="36" dur="500"/>
                                        <p:tgtEl>
                                          <p:spTgt spid="3">
                                            <p:txEl>
                                              <p:pRg st="6" end="6"/>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5" presetClass="entr" presetSubtype="10" fill="hold" grpId="0" nodeType="click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Effect transition="in" filter="checkerboard(across)">
                                      <p:cBhvr>
                                        <p:cTn id="41" dur="500"/>
                                        <p:tgtEl>
                                          <p:spTgt spid="3">
                                            <p:txEl>
                                              <p:pRg st="7" end="7"/>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5" presetClass="entr" presetSubtype="10" fill="hold" grpId="0" nodeType="clickEffect">
                                  <p:stCondLst>
                                    <p:cond delay="0"/>
                                  </p:stCondLst>
                                  <p:childTnLst>
                                    <p:set>
                                      <p:cBhvr>
                                        <p:cTn id="45" dur="1" fill="hold">
                                          <p:stCondLst>
                                            <p:cond delay="0"/>
                                          </p:stCondLst>
                                        </p:cTn>
                                        <p:tgtEl>
                                          <p:spTgt spid="3">
                                            <p:txEl>
                                              <p:pRg st="8" end="8"/>
                                            </p:txEl>
                                          </p:spTgt>
                                        </p:tgtEl>
                                        <p:attrNameLst>
                                          <p:attrName>style.visibility</p:attrName>
                                        </p:attrNameLst>
                                      </p:cBhvr>
                                      <p:to>
                                        <p:strVal val="visible"/>
                                      </p:to>
                                    </p:set>
                                    <p:animEffect transition="in" filter="checkerboard(across)">
                                      <p:cBhvr>
                                        <p:cTn id="46" dur="500"/>
                                        <p:tgtEl>
                                          <p:spTgt spid="3">
                                            <p:txEl>
                                              <p:pRg st="8" end="8"/>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5" presetClass="entr" presetSubtype="10" fill="hold" grpId="0" nodeType="clickEffect">
                                  <p:stCondLst>
                                    <p:cond delay="0"/>
                                  </p:stCondLst>
                                  <p:childTnLst>
                                    <p:set>
                                      <p:cBhvr>
                                        <p:cTn id="50" dur="1" fill="hold">
                                          <p:stCondLst>
                                            <p:cond delay="0"/>
                                          </p:stCondLst>
                                        </p:cTn>
                                        <p:tgtEl>
                                          <p:spTgt spid="3">
                                            <p:txEl>
                                              <p:pRg st="9" end="9"/>
                                            </p:txEl>
                                          </p:spTgt>
                                        </p:tgtEl>
                                        <p:attrNameLst>
                                          <p:attrName>style.visibility</p:attrName>
                                        </p:attrNameLst>
                                      </p:cBhvr>
                                      <p:to>
                                        <p:strVal val="visible"/>
                                      </p:to>
                                    </p:set>
                                    <p:animEffect transition="in" filter="checkerboard(across)">
                                      <p:cBhvr>
                                        <p:cTn id="51"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48000" y="0"/>
            <a:ext cx="7315200" cy="1143000"/>
          </a:xfrm>
        </p:spPr>
        <p:txBody>
          <a:bodyPr/>
          <a:lstStyle/>
          <a:p>
            <a:r>
              <a:rPr lang="en-US" b="1" dirty="0" smtClean="0">
                <a:solidFill>
                  <a:srgbClr val="FF0000"/>
                </a:solidFill>
                <a:latin typeface="Comic Sans MS" pitchFamily="66" charset="0"/>
              </a:rPr>
              <a:t>Modern Rights</a:t>
            </a:r>
            <a:endParaRPr lang="en-US" b="1" dirty="0">
              <a:solidFill>
                <a:srgbClr val="FF0000"/>
              </a:solidFill>
              <a:latin typeface="Comic Sans MS" pitchFamily="66" charset="0"/>
            </a:endParaRPr>
          </a:p>
        </p:txBody>
      </p:sp>
      <p:sp>
        <p:nvSpPr>
          <p:cNvPr id="5" name="Content Placeholder 4"/>
          <p:cNvSpPr>
            <a:spLocks noGrp="1"/>
          </p:cNvSpPr>
          <p:nvPr>
            <p:ph idx="1"/>
          </p:nvPr>
        </p:nvSpPr>
        <p:spPr>
          <a:xfrm>
            <a:off x="2971800" y="685801"/>
            <a:ext cx="7696200" cy="4525963"/>
          </a:xfrm>
        </p:spPr>
        <p:txBody>
          <a:bodyPr/>
          <a:lstStyle/>
          <a:p>
            <a:r>
              <a:rPr lang="en-US" b="1" dirty="0" smtClean="0">
                <a:latin typeface="Comic Sans MS" pitchFamily="66" charset="0"/>
              </a:rPr>
              <a:t>Calm until 1960s (social change in US)</a:t>
            </a:r>
          </a:p>
          <a:p>
            <a:r>
              <a:rPr lang="en-US" b="1" dirty="0" smtClean="0">
                <a:latin typeface="Comic Sans MS" pitchFamily="66" charset="0"/>
              </a:rPr>
              <a:t>Betty Friedan – Feminine Mystique</a:t>
            </a:r>
          </a:p>
          <a:p>
            <a:pPr lvl="1"/>
            <a:r>
              <a:rPr lang="en-US" b="1" dirty="0" smtClean="0">
                <a:latin typeface="Comic Sans MS" pitchFamily="66" charset="0"/>
              </a:rPr>
              <a:t>Repression of women in working world</a:t>
            </a:r>
          </a:p>
          <a:p>
            <a:r>
              <a:rPr lang="en-US" b="1" dirty="0" smtClean="0">
                <a:latin typeface="Comic Sans MS" pitchFamily="66" charset="0"/>
              </a:rPr>
              <a:t>Why did women go to college?</a:t>
            </a:r>
          </a:p>
          <a:p>
            <a:pPr lvl="1"/>
            <a:r>
              <a:rPr lang="en-US" b="1" dirty="0" smtClean="0">
                <a:latin typeface="Comic Sans MS" pitchFamily="66" charset="0"/>
              </a:rPr>
              <a:t>To get an MRS. </a:t>
            </a:r>
          </a:p>
          <a:p>
            <a:pPr lvl="1"/>
            <a:r>
              <a:rPr lang="en-US" b="1" dirty="0" smtClean="0">
                <a:latin typeface="Comic Sans MS" pitchFamily="66" charset="0"/>
              </a:rPr>
              <a:t>Even those who graduated had limited opportunity!</a:t>
            </a:r>
          </a:p>
          <a:p>
            <a:r>
              <a:rPr lang="en-US" b="1" dirty="0" smtClean="0">
                <a:latin typeface="Comic Sans MS" pitchFamily="66" charset="0"/>
              </a:rPr>
              <a:t>N.O.W. created to get Equal Rights Amendment passed 1972.  States failed to ratify it!</a:t>
            </a:r>
            <a:endParaRPr lang="en-US" b="1" dirty="0">
              <a:latin typeface="Comic Sans MS" pitchFamily="66" charset="0"/>
            </a:endParaRPr>
          </a:p>
        </p:txBody>
      </p:sp>
      <p:sp>
        <p:nvSpPr>
          <p:cNvPr id="2" name="TextBox 1"/>
          <p:cNvSpPr txBox="1"/>
          <p:nvPr/>
        </p:nvSpPr>
        <p:spPr>
          <a:xfrm>
            <a:off x="6754980" y="3492892"/>
            <a:ext cx="2667000" cy="461665"/>
          </a:xfrm>
          <a:prstGeom prst="rect">
            <a:avLst/>
          </a:prstGeom>
          <a:noFill/>
        </p:spPr>
        <p:txBody>
          <a:bodyPr wrap="square" rtlCol="0">
            <a:spAutoFit/>
          </a:bodyPr>
          <a:lstStyle/>
          <a:p>
            <a:pPr marL="0" lvl="1" fontAlgn="base">
              <a:spcBef>
                <a:spcPct val="0"/>
              </a:spcBef>
              <a:spcAft>
                <a:spcPct val="0"/>
              </a:spcAft>
            </a:pPr>
            <a:r>
              <a:rPr lang="en-US" sz="2400" b="1" dirty="0">
                <a:solidFill>
                  <a:srgbClr val="000000"/>
                </a:solidFill>
                <a:latin typeface="Comic Sans MS" pitchFamily="66" charset="0"/>
              </a:rPr>
              <a:t>Find a husband</a:t>
            </a:r>
            <a:endParaRPr lang="en-US" sz="2400" dirty="0">
              <a:solidFill>
                <a:srgbClr val="000000"/>
              </a:solidFill>
              <a:latin typeface="Georgia Ref" pitchFamily="18" charset="0"/>
            </a:endParaRPr>
          </a:p>
        </p:txBody>
      </p:sp>
      <p:pic>
        <p:nvPicPr>
          <p:cNvPr id="1027" name="Picture 3"/>
          <p:cNvPicPr>
            <a:picLocks noChangeAspect="1" noChangeArrowheads="1"/>
          </p:cNvPicPr>
          <p:nvPr/>
        </p:nvPicPr>
        <p:blipFill>
          <a:blip r:embed="rId2" cstate="print"/>
          <a:srcRect/>
          <a:stretch>
            <a:fillRect/>
          </a:stretch>
        </p:blipFill>
        <p:spPr bwMode="auto">
          <a:xfrm>
            <a:off x="7820891" y="3600450"/>
            <a:ext cx="2632710" cy="3097306"/>
          </a:xfrm>
          <a:prstGeom prst="rect">
            <a:avLst/>
          </a:prstGeom>
          <a:noFill/>
          <a:ln w="9525">
            <a:noFill/>
            <a:miter lim="800000"/>
            <a:headEnd/>
            <a:tailEnd/>
          </a:ln>
        </p:spPr>
      </p:pic>
      <p:pic>
        <p:nvPicPr>
          <p:cNvPr id="1028" name="Picture 4"/>
          <p:cNvPicPr>
            <a:picLocks noChangeAspect="1" noChangeArrowheads="1"/>
          </p:cNvPicPr>
          <p:nvPr/>
        </p:nvPicPr>
        <p:blipFill>
          <a:blip r:embed="rId3" cstate="print"/>
          <a:srcRect/>
          <a:stretch>
            <a:fillRect/>
          </a:stretch>
        </p:blipFill>
        <p:spPr bwMode="auto">
          <a:xfrm>
            <a:off x="3089910" y="3954556"/>
            <a:ext cx="1676400" cy="2724150"/>
          </a:xfrm>
          <a:prstGeom prst="rect">
            <a:avLst/>
          </a:prstGeom>
          <a:noFill/>
          <a:ln w="9525">
            <a:noFill/>
            <a:miter lim="800000"/>
            <a:headEnd/>
            <a:tailEnd/>
          </a:ln>
        </p:spPr>
      </p:pic>
      <p:pic>
        <p:nvPicPr>
          <p:cNvPr id="1029" name="Picture 5"/>
          <p:cNvPicPr>
            <a:picLocks noChangeAspect="1" noChangeArrowheads="1"/>
          </p:cNvPicPr>
          <p:nvPr/>
        </p:nvPicPr>
        <p:blipFill>
          <a:blip r:embed="rId4" cstate="print"/>
          <a:srcRect/>
          <a:stretch>
            <a:fillRect/>
          </a:stretch>
        </p:blipFill>
        <p:spPr bwMode="auto">
          <a:xfrm>
            <a:off x="4955124" y="3954556"/>
            <a:ext cx="2706786" cy="2743200"/>
          </a:xfrm>
          <a:prstGeom prst="rect">
            <a:avLst/>
          </a:prstGeom>
          <a:noFill/>
          <a:ln w="9525">
            <a:noFill/>
            <a:miter lim="800000"/>
            <a:headEnd/>
            <a:tailEnd/>
          </a:ln>
        </p:spPr>
      </p:pic>
    </p:spTree>
    <p:extLst>
      <p:ext uri="{BB962C8B-B14F-4D97-AF65-F5344CB8AC3E}">
        <p14:creationId xmlns:p14="http://schemas.microsoft.com/office/powerpoint/2010/main" val="1408292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grpId="0"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 calcmode="lin" valueType="num">
                                      <p:cBhvr>
                                        <p:cTn id="28"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5">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0" fill="hold" grpId="0"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 calcmode="lin" valueType="num">
                                      <p:cBhvr>
                                        <p:cTn id="35"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5">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2"/>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53" presetClass="entr" presetSubtype="0" fill="hold" grpId="0" nodeType="clickEffect">
                                  <p:stCondLst>
                                    <p:cond delay="0"/>
                                  </p:stCondLst>
                                  <p:childTnLst>
                                    <p:set>
                                      <p:cBhvr>
                                        <p:cTn id="45" dur="1" fill="hold">
                                          <p:stCondLst>
                                            <p:cond delay="0"/>
                                          </p:stCondLst>
                                        </p:cTn>
                                        <p:tgtEl>
                                          <p:spTgt spid="5">
                                            <p:txEl>
                                              <p:pRg st="5" end="5"/>
                                            </p:txEl>
                                          </p:spTgt>
                                        </p:tgtEl>
                                        <p:attrNameLst>
                                          <p:attrName>style.visibility</p:attrName>
                                        </p:attrNameLst>
                                      </p:cBhvr>
                                      <p:to>
                                        <p:strVal val="visible"/>
                                      </p:to>
                                    </p:set>
                                    <p:anim calcmode="lin" valueType="num">
                                      <p:cBhvr>
                                        <p:cTn id="46" dur="500" fill="hold"/>
                                        <p:tgtEl>
                                          <p:spTgt spid="5">
                                            <p:txEl>
                                              <p:pRg st="5" end="5"/>
                                            </p:txEl>
                                          </p:spTgt>
                                        </p:tgtEl>
                                        <p:attrNameLst>
                                          <p:attrName>ppt_w</p:attrName>
                                        </p:attrNameLst>
                                      </p:cBhvr>
                                      <p:tavLst>
                                        <p:tav tm="0">
                                          <p:val>
                                            <p:fltVal val="0"/>
                                          </p:val>
                                        </p:tav>
                                        <p:tav tm="100000">
                                          <p:val>
                                            <p:strVal val="#ppt_w"/>
                                          </p:val>
                                        </p:tav>
                                      </p:tavLst>
                                    </p:anim>
                                    <p:anim calcmode="lin" valueType="num">
                                      <p:cBhvr>
                                        <p:cTn id="47" dur="500" fill="hold"/>
                                        <p:tgtEl>
                                          <p:spTgt spid="5">
                                            <p:txEl>
                                              <p:pRg st="5" end="5"/>
                                            </p:txEl>
                                          </p:spTgt>
                                        </p:tgtEl>
                                        <p:attrNameLst>
                                          <p:attrName>ppt_h</p:attrName>
                                        </p:attrNameLst>
                                      </p:cBhvr>
                                      <p:tavLst>
                                        <p:tav tm="0">
                                          <p:val>
                                            <p:fltVal val="0"/>
                                          </p:val>
                                        </p:tav>
                                        <p:tav tm="100000">
                                          <p:val>
                                            <p:strVal val="#ppt_h"/>
                                          </p:val>
                                        </p:tav>
                                      </p:tavLst>
                                    </p:anim>
                                    <p:animEffect transition="in" filter="fade">
                                      <p:cBhvr>
                                        <p:cTn id="48" dur="500"/>
                                        <p:tgtEl>
                                          <p:spTgt spid="5">
                                            <p:txEl>
                                              <p:pRg st="5" end="5"/>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9" presetClass="entr" presetSubtype="0" fill="hold" nodeType="clickEffect">
                                  <p:stCondLst>
                                    <p:cond delay="0"/>
                                  </p:stCondLst>
                                  <p:childTnLst>
                                    <p:set>
                                      <p:cBhvr>
                                        <p:cTn id="52" dur="1" fill="hold">
                                          <p:stCondLst>
                                            <p:cond delay="0"/>
                                          </p:stCondLst>
                                        </p:cTn>
                                        <p:tgtEl>
                                          <p:spTgt spid="1027"/>
                                        </p:tgtEl>
                                        <p:attrNameLst>
                                          <p:attrName>style.visibility</p:attrName>
                                        </p:attrNameLst>
                                      </p:cBhvr>
                                      <p:to>
                                        <p:strVal val="visible"/>
                                      </p:to>
                                    </p:set>
                                    <p:animEffect transition="in" filter="dissolve">
                                      <p:cBhvr>
                                        <p:cTn id="53" dur="500"/>
                                        <p:tgtEl>
                                          <p:spTgt spid="1027"/>
                                        </p:tgtEl>
                                      </p:cBhvr>
                                    </p:animEffect>
                                  </p:childTnLst>
                                </p:cTn>
                              </p:par>
                            </p:childTnLst>
                          </p:cTn>
                        </p:par>
                      </p:childTnLst>
                    </p:cTn>
                  </p:par>
                  <p:par>
                    <p:cTn id="54" fill="hold">
                      <p:stCondLst>
                        <p:cond delay="indefinite"/>
                      </p:stCondLst>
                      <p:childTnLst>
                        <p:par>
                          <p:cTn id="55" fill="hold">
                            <p:stCondLst>
                              <p:cond delay="0"/>
                            </p:stCondLst>
                            <p:childTnLst>
                              <p:par>
                                <p:cTn id="56" presetID="9" presetClass="entr" presetSubtype="0" fill="hold" nodeType="clickEffect">
                                  <p:stCondLst>
                                    <p:cond delay="0"/>
                                  </p:stCondLst>
                                  <p:childTnLst>
                                    <p:set>
                                      <p:cBhvr>
                                        <p:cTn id="57" dur="1" fill="hold">
                                          <p:stCondLst>
                                            <p:cond delay="0"/>
                                          </p:stCondLst>
                                        </p:cTn>
                                        <p:tgtEl>
                                          <p:spTgt spid="1028"/>
                                        </p:tgtEl>
                                        <p:attrNameLst>
                                          <p:attrName>style.visibility</p:attrName>
                                        </p:attrNameLst>
                                      </p:cBhvr>
                                      <p:to>
                                        <p:strVal val="visible"/>
                                      </p:to>
                                    </p:set>
                                    <p:animEffect transition="in" filter="dissolve">
                                      <p:cBhvr>
                                        <p:cTn id="58" dur="500"/>
                                        <p:tgtEl>
                                          <p:spTgt spid="1028"/>
                                        </p:tgtEl>
                                      </p:cBhvr>
                                    </p:animEffect>
                                  </p:childTnLst>
                                </p:cTn>
                              </p:par>
                            </p:childTnLst>
                          </p:cTn>
                        </p:par>
                      </p:childTnLst>
                    </p:cTn>
                  </p:par>
                  <p:par>
                    <p:cTn id="59" fill="hold">
                      <p:stCondLst>
                        <p:cond delay="indefinite"/>
                      </p:stCondLst>
                      <p:childTnLst>
                        <p:par>
                          <p:cTn id="60" fill="hold">
                            <p:stCondLst>
                              <p:cond delay="0"/>
                            </p:stCondLst>
                            <p:childTnLst>
                              <p:par>
                                <p:cTn id="61" presetID="9" presetClass="entr" presetSubtype="0" fill="hold" nodeType="clickEffect">
                                  <p:stCondLst>
                                    <p:cond delay="0"/>
                                  </p:stCondLst>
                                  <p:childTnLst>
                                    <p:set>
                                      <p:cBhvr>
                                        <p:cTn id="62" dur="1" fill="hold">
                                          <p:stCondLst>
                                            <p:cond delay="0"/>
                                          </p:stCondLst>
                                        </p:cTn>
                                        <p:tgtEl>
                                          <p:spTgt spid="1029"/>
                                        </p:tgtEl>
                                        <p:attrNameLst>
                                          <p:attrName>style.visibility</p:attrName>
                                        </p:attrNameLst>
                                      </p:cBhvr>
                                      <p:to>
                                        <p:strVal val="visible"/>
                                      </p:to>
                                    </p:set>
                                    <p:animEffect transition="in" filter="dissolve">
                                      <p:cBhvr>
                                        <p:cTn id="63" dur="500"/>
                                        <p:tgtEl>
                                          <p:spTgt spid="1029"/>
                                        </p:tgtEl>
                                      </p:cBhvr>
                                    </p:animEffect>
                                  </p:childTnLst>
                                </p:cTn>
                              </p:par>
                            </p:childTnLst>
                          </p:cTn>
                        </p:par>
                      </p:childTnLst>
                    </p:cTn>
                  </p:par>
                  <p:par>
                    <p:cTn id="64" fill="hold">
                      <p:stCondLst>
                        <p:cond delay="indefinite"/>
                      </p:stCondLst>
                      <p:childTnLst>
                        <p:par>
                          <p:cTn id="65" fill="hold">
                            <p:stCondLst>
                              <p:cond delay="0"/>
                            </p:stCondLst>
                            <p:childTnLst>
                              <p:par>
                                <p:cTn id="66" presetID="8" presetClass="exit" presetSubtype="16" fill="hold" nodeType="clickEffect">
                                  <p:stCondLst>
                                    <p:cond delay="0"/>
                                  </p:stCondLst>
                                  <p:childTnLst>
                                    <p:animEffect transition="out" filter="diamond(in)">
                                      <p:cBhvr>
                                        <p:cTn id="67" dur="2000"/>
                                        <p:tgtEl>
                                          <p:spTgt spid="1027"/>
                                        </p:tgtEl>
                                      </p:cBhvr>
                                    </p:animEffect>
                                    <p:set>
                                      <p:cBhvr>
                                        <p:cTn id="68" dur="1" fill="hold">
                                          <p:stCondLst>
                                            <p:cond delay="1999"/>
                                          </p:stCondLst>
                                        </p:cTn>
                                        <p:tgtEl>
                                          <p:spTgt spid="1027"/>
                                        </p:tgtEl>
                                        <p:attrNameLst>
                                          <p:attrName>style.visibility</p:attrName>
                                        </p:attrNameLst>
                                      </p:cBhvr>
                                      <p:to>
                                        <p:strVal val="hidden"/>
                                      </p:to>
                                    </p:set>
                                  </p:childTnLst>
                                </p:cTn>
                              </p:par>
                            </p:childTnLst>
                          </p:cTn>
                        </p:par>
                        <p:par>
                          <p:cTn id="69" fill="hold">
                            <p:stCondLst>
                              <p:cond delay="2000"/>
                            </p:stCondLst>
                            <p:childTnLst>
                              <p:par>
                                <p:cTn id="70" presetID="8" presetClass="exit" presetSubtype="16" fill="hold" nodeType="afterEffect">
                                  <p:stCondLst>
                                    <p:cond delay="0"/>
                                  </p:stCondLst>
                                  <p:childTnLst>
                                    <p:animEffect transition="out" filter="diamond(in)">
                                      <p:cBhvr>
                                        <p:cTn id="71" dur="2000"/>
                                        <p:tgtEl>
                                          <p:spTgt spid="1028"/>
                                        </p:tgtEl>
                                      </p:cBhvr>
                                    </p:animEffect>
                                    <p:set>
                                      <p:cBhvr>
                                        <p:cTn id="72" dur="1" fill="hold">
                                          <p:stCondLst>
                                            <p:cond delay="1999"/>
                                          </p:stCondLst>
                                        </p:cTn>
                                        <p:tgtEl>
                                          <p:spTgt spid="1028"/>
                                        </p:tgtEl>
                                        <p:attrNameLst>
                                          <p:attrName>style.visibility</p:attrName>
                                        </p:attrNameLst>
                                      </p:cBhvr>
                                      <p:to>
                                        <p:strVal val="hidden"/>
                                      </p:to>
                                    </p:set>
                                  </p:childTnLst>
                                </p:cTn>
                              </p:par>
                            </p:childTnLst>
                          </p:cTn>
                        </p:par>
                        <p:par>
                          <p:cTn id="73" fill="hold">
                            <p:stCondLst>
                              <p:cond delay="4000"/>
                            </p:stCondLst>
                            <p:childTnLst>
                              <p:par>
                                <p:cTn id="74" presetID="8" presetClass="exit" presetSubtype="16" fill="hold" nodeType="afterEffect">
                                  <p:stCondLst>
                                    <p:cond delay="0"/>
                                  </p:stCondLst>
                                  <p:childTnLst>
                                    <p:animEffect transition="out" filter="diamond(in)">
                                      <p:cBhvr>
                                        <p:cTn id="75" dur="2000"/>
                                        <p:tgtEl>
                                          <p:spTgt spid="1029"/>
                                        </p:tgtEl>
                                      </p:cBhvr>
                                    </p:animEffect>
                                    <p:set>
                                      <p:cBhvr>
                                        <p:cTn id="76" dur="1" fill="hold">
                                          <p:stCondLst>
                                            <p:cond delay="1999"/>
                                          </p:stCondLst>
                                        </p:cTn>
                                        <p:tgtEl>
                                          <p:spTgt spid="1029"/>
                                        </p:tgtEl>
                                        <p:attrNameLst>
                                          <p:attrName>style.visibility</p:attrName>
                                        </p:attrNameLst>
                                      </p:cBhvr>
                                      <p:to>
                                        <p:strVal val="hidden"/>
                                      </p:to>
                                    </p:set>
                                  </p:childTnLst>
                                </p:cTn>
                              </p:par>
                            </p:childTnLst>
                          </p:cTn>
                        </p:par>
                      </p:childTnLst>
                    </p:cTn>
                  </p:par>
                  <p:par>
                    <p:cTn id="77" fill="hold">
                      <p:stCondLst>
                        <p:cond delay="indefinite"/>
                      </p:stCondLst>
                      <p:childTnLst>
                        <p:par>
                          <p:cTn id="78" fill="hold">
                            <p:stCondLst>
                              <p:cond delay="0"/>
                            </p:stCondLst>
                            <p:childTnLst>
                              <p:par>
                                <p:cTn id="79" presetID="53" presetClass="entr" presetSubtype="0" fill="hold" grpId="0" nodeType="clickEffect">
                                  <p:stCondLst>
                                    <p:cond delay="0"/>
                                  </p:stCondLst>
                                  <p:childTnLst>
                                    <p:set>
                                      <p:cBhvr>
                                        <p:cTn id="80" dur="1" fill="hold">
                                          <p:stCondLst>
                                            <p:cond delay="0"/>
                                          </p:stCondLst>
                                        </p:cTn>
                                        <p:tgtEl>
                                          <p:spTgt spid="5">
                                            <p:txEl>
                                              <p:pRg st="6" end="6"/>
                                            </p:txEl>
                                          </p:spTgt>
                                        </p:tgtEl>
                                        <p:attrNameLst>
                                          <p:attrName>style.visibility</p:attrName>
                                        </p:attrNameLst>
                                      </p:cBhvr>
                                      <p:to>
                                        <p:strVal val="visible"/>
                                      </p:to>
                                    </p:set>
                                    <p:anim calcmode="lin" valueType="num">
                                      <p:cBhvr>
                                        <p:cTn id="81" dur="500" fill="hold"/>
                                        <p:tgtEl>
                                          <p:spTgt spid="5">
                                            <p:txEl>
                                              <p:pRg st="6" end="6"/>
                                            </p:txEl>
                                          </p:spTgt>
                                        </p:tgtEl>
                                        <p:attrNameLst>
                                          <p:attrName>ppt_w</p:attrName>
                                        </p:attrNameLst>
                                      </p:cBhvr>
                                      <p:tavLst>
                                        <p:tav tm="0">
                                          <p:val>
                                            <p:fltVal val="0"/>
                                          </p:val>
                                        </p:tav>
                                        <p:tav tm="100000">
                                          <p:val>
                                            <p:strVal val="#ppt_w"/>
                                          </p:val>
                                        </p:tav>
                                      </p:tavLst>
                                    </p:anim>
                                    <p:anim calcmode="lin" valueType="num">
                                      <p:cBhvr>
                                        <p:cTn id="82" dur="500" fill="hold"/>
                                        <p:tgtEl>
                                          <p:spTgt spid="5">
                                            <p:txEl>
                                              <p:pRg st="6" end="6"/>
                                            </p:txEl>
                                          </p:spTgt>
                                        </p:tgtEl>
                                        <p:attrNameLst>
                                          <p:attrName>ppt_h</p:attrName>
                                        </p:attrNameLst>
                                      </p:cBhvr>
                                      <p:tavLst>
                                        <p:tav tm="0">
                                          <p:val>
                                            <p:fltVal val="0"/>
                                          </p:val>
                                        </p:tav>
                                        <p:tav tm="100000">
                                          <p:val>
                                            <p:strVal val="#ppt_h"/>
                                          </p:val>
                                        </p:tav>
                                      </p:tavLst>
                                    </p:anim>
                                    <p:animEffect transition="in" filter="fade">
                                      <p:cBhvr>
                                        <p:cTn id="83"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76600" y="0"/>
            <a:ext cx="6934200" cy="1143000"/>
          </a:xfrm>
        </p:spPr>
        <p:txBody>
          <a:bodyPr/>
          <a:lstStyle/>
          <a:p>
            <a:pPr algn="ctr"/>
            <a:r>
              <a:rPr lang="en-US" b="1" dirty="0" smtClean="0">
                <a:solidFill>
                  <a:srgbClr val="FF0000"/>
                </a:solidFill>
                <a:latin typeface="Comic Sans MS" pitchFamily="66" charset="0"/>
              </a:rPr>
              <a:t>Modern Rights</a:t>
            </a:r>
            <a:endParaRPr lang="en-US" b="1" dirty="0">
              <a:solidFill>
                <a:srgbClr val="FF0000"/>
              </a:solidFill>
              <a:latin typeface="Comic Sans MS" pitchFamily="66" charset="0"/>
            </a:endParaRPr>
          </a:p>
        </p:txBody>
      </p:sp>
      <p:sp>
        <p:nvSpPr>
          <p:cNvPr id="3" name="Content Placeholder 2"/>
          <p:cNvSpPr>
            <a:spLocks noGrp="1"/>
          </p:cNvSpPr>
          <p:nvPr>
            <p:ph idx="1"/>
          </p:nvPr>
        </p:nvSpPr>
        <p:spPr>
          <a:xfrm>
            <a:off x="1753496" y="986119"/>
            <a:ext cx="10438504" cy="3575123"/>
          </a:xfrm>
        </p:spPr>
        <p:txBody>
          <a:bodyPr>
            <a:normAutofit fontScale="70000" lnSpcReduction="20000"/>
          </a:bodyPr>
          <a:lstStyle/>
          <a:p>
            <a:r>
              <a:rPr lang="en-US" b="1" dirty="0" smtClean="0">
                <a:latin typeface="Comic Sans MS" pitchFamily="66" charset="0"/>
              </a:rPr>
              <a:t>1972 passage of Title IX </a:t>
            </a:r>
          </a:p>
          <a:p>
            <a:pPr lvl="1"/>
            <a:r>
              <a:rPr lang="en-US" b="1" dirty="0" smtClean="0">
                <a:latin typeface="Comic Sans MS" pitchFamily="66" charset="0"/>
              </a:rPr>
              <a:t>Equality in educational opportunity at State funded institutions.</a:t>
            </a:r>
          </a:p>
          <a:p>
            <a:pPr lvl="1"/>
            <a:r>
              <a:rPr lang="en-US" b="1" dirty="0" smtClean="0">
                <a:latin typeface="Comic Sans MS" pitchFamily="66" charset="0"/>
              </a:rPr>
              <a:t>Meant scholarship opportunities had to be the same!  </a:t>
            </a:r>
          </a:p>
          <a:p>
            <a:pPr lvl="2"/>
            <a:r>
              <a:rPr lang="en-US" b="1" u="sng" dirty="0" smtClean="0">
                <a:latin typeface="Comic Sans MS" pitchFamily="66" charset="0"/>
              </a:rPr>
              <a:t>SPORTS!</a:t>
            </a:r>
          </a:p>
          <a:p>
            <a:r>
              <a:rPr lang="en-US" b="1" dirty="0" smtClean="0">
                <a:latin typeface="Comic Sans MS" pitchFamily="66" charset="0"/>
              </a:rPr>
              <a:t>Financial rights</a:t>
            </a:r>
          </a:p>
          <a:p>
            <a:pPr lvl="1"/>
            <a:r>
              <a:rPr lang="en-US" b="1" dirty="0" smtClean="0">
                <a:latin typeface="Comic Sans MS" pitchFamily="66" charset="0"/>
              </a:rPr>
              <a:t>Until 1970s women could not get a loan or a credit card in their own name.  Based on husband’s credit!</a:t>
            </a:r>
          </a:p>
          <a:p>
            <a:r>
              <a:rPr lang="en-US" b="1" dirty="0" smtClean="0">
                <a:latin typeface="Comic Sans MS" pitchFamily="66" charset="0"/>
              </a:rPr>
              <a:t>Battle of the Sexes 1973</a:t>
            </a:r>
          </a:p>
          <a:p>
            <a:r>
              <a:rPr lang="en-US" b="1" dirty="0" smtClean="0">
                <a:latin typeface="Comic Sans MS" pitchFamily="66" charset="0"/>
              </a:rPr>
              <a:t>1974 congress passed law </a:t>
            </a:r>
          </a:p>
          <a:p>
            <a:pPr marL="0" indent="0">
              <a:buNone/>
            </a:pPr>
            <a:r>
              <a:rPr lang="en-US" b="1" dirty="0" smtClean="0">
                <a:latin typeface="Comic Sans MS" pitchFamily="66" charset="0"/>
              </a:rPr>
              <a:t>making discrimination based </a:t>
            </a:r>
          </a:p>
          <a:p>
            <a:pPr marL="0" indent="0">
              <a:buNone/>
            </a:pPr>
            <a:r>
              <a:rPr lang="en-US" b="1" dirty="0" smtClean="0">
                <a:latin typeface="Comic Sans MS" pitchFamily="66" charset="0"/>
              </a:rPr>
              <a:t>on gender illegal.</a:t>
            </a:r>
          </a:p>
          <a:p>
            <a:endParaRPr lang="en-US" b="1" dirty="0" smtClean="0">
              <a:latin typeface="Comic Sans MS" pitchFamily="66" charset="0"/>
            </a:endParaRPr>
          </a:p>
        </p:txBody>
      </p:sp>
      <p:pic>
        <p:nvPicPr>
          <p:cNvPr id="4" name="Picture 3"/>
          <p:cNvPicPr>
            <a:picLocks noChangeAspect="1"/>
          </p:cNvPicPr>
          <p:nvPr/>
        </p:nvPicPr>
        <p:blipFill>
          <a:blip r:embed="rId2"/>
          <a:stretch>
            <a:fillRect/>
          </a:stretch>
        </p:blipFill>
        <p:spPr>
          <a:xfrm>
            <a:off x="6246860" y="2896496"/>
            <a:ext cx="5642851" cy="3174104"/>
          </a:xfrm>
          <a:prstGeom prst="rect">
            <a:avLst/>
          </a:prstGeom>
        </p:spPr>
      </p:pic>
      <p:pic>
        <p:nvPicPr>
          <p:cNvPr id="5" name="Picture 4"/>
          <p:cNvPicPr>
            <a:picLocks noChangeAspect="1"/>
          </p:cNvPicPr>
          <p:nvPr/>
        </p:nvPicPr>
        <p:blipFill>
          <a:blip r:embed="rId3"/>
          <a:stretch>
            <a:fillRect/>
          </a:stretch>
        </p:blipFill>
        <p:spPr>
          <a:xfrm>
            <a:off x="4379283" y="4148566"/>
            <a:ext cx="1680488" cy="2329648"/>
          </a:xfrm>
          <a:prstGeom prst="rect">
            <a:avLst/>
          </a:prstGeom>
        </p:spPr>
      </p:pic>
    </p:spTree>
    <p:extLst>
      <p:ext uri="{BB962C8B-B14F-4D97-AF65-F5344CB8AC3E}">
        <p14:creationId xmlns:p14="http://schemas.microsoft.com/office/powerpoint/2010/main" val="2283478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ox(i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ox(i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ox(i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ox(i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ox(in)">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ox(in)">
                                      <p:cBhvr>
                                        <p:cTn id="37" dur="500"/>
                                        <p:tgtEl>
                                          <p:spTgt spid="3">
                                            <p:txEl>
                                              <p:pRg st="6" end="6"/>
                                            </p:txEl>
                                          </p:spTgt>
                                        </p:tgtEl>
                                      </p:cBhvr>
                                    </p:animEffect>
                                  </p:childTnLst>
                                </p:cTn>
                              </p:par>
                            </p:childTnLst>
                          </p:cTn>
                        </p:par>
                        <p:par>
                          <p:cTn id="38" fill="hold">
                            <p:stCondLst>
                              <p:cond delay="500"/>
                            </p:stCondLst>
                            <p:childTnLst>
                              <p:par>
                                <p:cTn id="39" presetID="1" presetClass="entr" presetSubtype="0"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childTnLst>
                                </p:cTn>
                              </p:par>
                            </p:childTnLst>
                          </p:cTn>
                        </p:par>
                        <p:par>
                          <p:cTn id="41" fill="hold">
                            <p:stCondLst>
                              <p:cond delay="500"/>
                            </p:stCondLst>
                            <p:childTnLst>
                              <p:par>
                                <p:cTn id="42" presetID="1" presetClass="entr" presetSubtype="0"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4" presetClass="entr" presetSubtype="16" fill="hold" grpId="0" nodeType="clickEffect">
                                  <p:stCondLst>
                                    <p:cond delay="0"/>
                                  </p:stCondLst>
                                  <p:childTnLst>
                                    <p:set>
                                      <p:cBhvr>
                                        <p:cTn id="47" dur="1" fill="hold">
                                          <p:stCondLst>
                                            <p:cond delay="0"/>
                                          </p:stCondLst>
                                        </p:cTn>
                                        <p:tgtEl>
                                          <p:spTgt spid="3">
                                            <p:txEl>
                                              <p:pRg st="7" end="7"/>
                                            </p:txEl>
                                          </p:spTgt>
                                        </p:tgtEl>
                                        <p:attrNameLst>
                                          <p:attrName>style.visibility</p:attrName>
                                        </p:attrNameLst>
                                      </p:cBhvr>
                                      <p:to>
                                        <p:strVal val="visible"/>
                                      </p:to>
                                    </p:set>
                                    <p:animEffect transition="in" filter="box(in)">
                                      <p:cBhvr>
                                        <p:cTn id="48" dur="500"/>
                                        <p:tgtEl>
                                          <p:spTgt spid="3">
                                            <p:txEl>
                                              <p:pRg st="7" end="7"/>
                                            </p:txEl>
                                          </p:spTgt>
                                        </p:tgtEl>
                                      </p:cBhvr>
                                    </p:animEffect>
                                  </p:childTnLst>
                                </p:cTn>
                              </p:par>
                              <p:par>
                                <p:cTn id="49" presetID="4" presetClass="entr" presetSubtype="16" fill="hold" grpId="0" nodeType="withEffect">
                                  <p:stCondLst>
                                    <p:cond delay="0"/>
                                  </p:stCondLst>
                                  <p:childTnLst>
                                    <p:set>
                                      <p:cBhvr>
                                        <p:cTn id="50" dur="1" fill="hold">
                                          <p:stCondLst>
                                            <p:cond delay="0"/>
                                          </p:stCondLst>
                                        </p:cTn>
                                        <p:tgtEl>
                                          <p:spTgt spid="3">
                                            <p:txEl>
                                              <p:pRg st="8" end="8"/>
                                            </p:txEl>
                                          </p:spTgt>
                                        </p:tgtEl>
                                        <p:attrNameLst>
                                          <p:attrName>style.visibility</p:attrName>
                                        </p:attrNameLst>
                                      </p:cBhvr>
                                      <p:to>
                                        <p:strVal val="visible"/>
                                      </p:to>
                                    </p:set>
                                    <p:animEffect transition="in" filter="box(in)">
                                      <p:cBhvr>
                                        <p:cTn id="51" dur="500"/>
                                        <p:tgtEl>
                                          <p:spTgt spid="3">
                                            <p:txEl>
                                              <p:pRg st="8" end="8"/>
                                            </p:txEl>
                                          </p:spTgt>
                                        </p:tgtEl>
                                      </p:cBhvr>
                                    </p:animEffect>
                                  </p:childTnLst>
                                </p:cTn>
                              </p:par>
                              <p:par>
                                <p:cTn id="52" presetID="4" presetClass="entr" presetSubtype="16" fill="hold" grpId="0" nodeType="withEffect">
                                  <p:stCondLst>
                                    <p:cond delay="0"/>
                                  </p:stCondLst>
                                  <p:childTnLst>
                                    <p:set>
                                      <p:cBhvr>
                                        <p:cTn id="53" dur="1" fill="hold">
                                          <p:stCondLst>
                                            <p:cond delay="0"/>
                                          </p:stCondLst>
                                        </p:cTn>
                                        <p:tgtEl>
                                          <p:spTgt spid="3">
                                            <p:txEl>
                                              <p:pRg st="9" end="9"/>
                                            </p:txEl>
                                          </p:spTgt>
                                        </p:tgtEl>
                                        <p:attrNameLst>
                                          <p:attrName>style.visibility</p:attrName>
                                        </p:attrNameLst>
                                      </p:cBhvr>
                                      <p:to>
                                        <p:strVal val="visible"/>
                                      </p:to>
                                    </p:set>
                                    <p:animEffect transition="in" filter="box(in)">
                                      <p:cBhvr>
                                        <p:cTn id="54"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76600" y="0"/>
            <a:ext cx="6934200" cy="1143000"/>
          </a:xfrm>
        </p:spPr>
        <p:txBody>
          <a:bodyPr/>
          <a:lstStyle/>
          <a:p>
            <a:r>
              <a:rPr lang="en-US" b="1" dirty="0" smtClean="0">
                <a:solidFill>
                  <a:srgbClr val="FF0000"/>
                </a:solidFill>
                <a:latin typeface="Comic Sans MS" panose="030F0702030302020204" pitchFamily="66" charset="0"/>
              </a:rPr>
              <a:t>Present Day Issues</a:t>
            </a:r>
            <a:endParaRPr lang="en-US" b="1" dirty="0">
              <a:solidFill>
                <a:srgbClr val="FF0000"/>
              </a:solidFill>
              <a:latin typeface="Comic Sans MS" panose="030F0702030302020204" pitchFamily="66" charset="0"/>
            </a:endParaRPr>
          </a:p>
        </p:txBody>
      </p:sp>
      <p:sp>
        <p:nvSpPr>
          <p:cNvPr id="3" name="Content Placeholder 2"/>
          <p:cNvSpPr>
            <a:spLocks noGrp="1"/>
          </p:cNvSpPr>
          <p:nvPr>
            <p:ph idx="1"/>
          </p:nvPr>
        </p:nvSpPr>
        <p:spPr>
          <a:xfrm>
            <a:off x="1722783" y="609601"/>
            <a:ext cx="10482469" cy="5135563"/>
          </a:xfrm>
        </p:spPr>
        <p:txBody>
          <a:bodyPr/>
          <a:lstStyle/>
          <a:p>
            <a:r>
              <a:rPr lang="en-US" b="1" dirty="0" smtClean="0">
                <a:latin typeface="Comic Sans MS" panose="030F0702030302020204" pitchFamily="66" charset="0"/>
              </a:rPr>
              <a:t>Is the </a:t>
            </a:r>
            <a:r>
              <a:rPr lang="en-US" b="1" dirty="0" smtClean="0">
                <a:latin typeface="Comic Sans MS" panose="030F0702030302020204" pitchFamily="66" charset="0"/>
              </a:rPr>
              <a:t>world </a:t>
            </a:r>
            <a:r>
              <a:rPr lang="en-US" b="1" dirty="0" smtClean="0">
                <a:latin typeface="Comic Sans MS" panose="030F0702030302020204" pitchFamily="66" charset="0"/>
              </a:rPr>
              <a:t>still too sexist</a:t>
            </a:r>
            <a:r>
              <a:rPr lang="en-US" b="1" dirty="0" smtClean="0">
                <a:latin typeface="Comic Sans MS" panose="030F0702030302020204" pitchFamily="66" charset="0"/>
              </a:rPr>
              <a:t>? </a:t>
            </a:r>
            <a:r>
              <a:rPr lang="en-US" b="1" smtClean="0">
                <a:latin typeface="Comic Sans MS" panose="030F0702030302020204" pitchFamily="66" charset="0"/>
              </a:rPr>
              <a:t>The US?</a:t>
            </a:r>
            <a:endParaRPr lang="en-US" b="1" dirty="0" smtClean="0">
              <a:latin typeface="Comic Sans MS" panose="030F0702030302020204" pitchFamily="66" charset="0"/>
            </a:endParaRPr>
          </a:p>
          <a:p>
            <a:r>
              <a:rPr lang="en-US" b="1" dirty="0" smtClean="0">
                <a:latin typeface="Comic Sans MS" panose="030F0702030302020204" pitchFamily="66" charset="0"/>
              </a:rPr>
              <a:t>Is coverage of women’s sport a waste of time?</a:t>
            </a:r>
          </a:p>
          <a:p>
            <a:r>
              <a:rPr lang="en-US" b="1" dirty="0" smtClean="0">
                <a:latin typeface="Comic Sans MS" panose="030F0702030302020204" pitchFamily="66" charset="0"/>
              </a:rPr>
              <a:t>Sexist language – “Man up”, “Be a man” versus “don’t be a girl”, “cry like a little girl”.</a:t>
            </a:r>
          </a:p>
          <a:p>
            <a:r>
              <a:rPr lang="en-US" b="1" dirty="0" smtClean="0">
                <a:latin typeface="Comic Sans MS" panose="030F0702030302020204" pitchFamily="66" charset="0"/>
              </a:rPr>
              <a:t>Harassment</a:t>
            </a:r>
          </a:p>
          <a:p>
            <a:pPr lvl="1"/>
            <a:r>
              <a:rPr lang="en-US" b="1" dirty="0" smtClean="0">
                <a:latin typeface="Comic Sans MS" panose="030F0702030302020204" pitchFamily="66" charset="0"/>
              </a:rPr>
              <a:t>Why do women have to change their behavior when they are the victims? (nail polish, dress</a:t>
            </a:r>
            <a:r>
              <a:rPr lang="en-US" b="1" dirty="0" smtClean="0">
                <a:latin typeface="Comic Sans MS" panose="030F0702030302020204" pitchFamily="66" charset="0"/>
              </a:rPr>
              <a:t>, drinking, going out alone)</a:t>
            </a:r>
            <a:endParaRPr lang="en-US" b="1" dirty="0" smtClean="0">
              <a:latin typeface="Comic Sans MS" panose="030F0702030302020204" pitchFamily="66" charset="0"/>
            </a:endParaRPr>
          </a:p>
          <a:p>
            <a:r>
              <a:rPr lang="en-US" b="1" dirty="0" smtClean="0">
                <a:latin typeface="Comic Sans MS" panose="030F0702030302020204" pitchFamily="66" charset="0"/>
              </a:rPr>
              <a:t>Double Standards (sex, age)</a:t>
            </a:r>
          </a:p>
          <a:p>
            <a:pPr marL="0" indent="0">
              <a:buNone/>
            </a:pPr>
            <a:endParaRPr lang="en-US" b="1" dirty="0" smtClean="0">
              <a:latin typeface="Comic Sans MS" panose="030F0702030302020204" pitchFamily="66" charset="0"/>
            </a:endParaRPr>
          </a:p>
        </p:txBody>
      </p:sp>
      <p:sp>
        <p:nvSpPr>
          <p:cNvPr id="4" name="TextBox 3"/>
          <p:cNvSpPr txBox="1"/>
          <p:nvPr/>
        </p:nvSpPr>
        <p:spPr>
          <a:xfrm>
            <a:off x="2043196" y="1032106"/>
            <a:ext cx="3733800" cy="1569660"/>
          </a:xfrm>
          <a:prstGeom prst="rect">
            <a:avLst/>
          </a:prstGeom>
          <a:noFill/>
        </p:spPr>
        <p:txBody>
          <a:bodyPr wrap="square" rtlCol="0">
            <a:spAutoFit/>
          </a:bodyPr>
          <a:lstStyle/>
          <a:p>
            <a:pPr fontAlgn="base">
              <a:spcBef>
                <a:spcPct val="0"/>
              </a:spcBef>
              <a:spcAft>
                <a:spcPct val="0"/>
              </a:spcAft>
            </a:pPr>
            <a:r>
              <a:rPr lang="en-US" sz="2400" b="1" dirty="0">
                <a:solidFill>
                  <a:srgbClr val="003399"/>
                </a:solidFill>
                <a:latin typeface="Georgia Ref" pitchFamily="18" charset="0"/>
              </a:rPr>
              <a:t>2014 Stephen A Smith to Women: </a:t>
            </a:r>
            <a:r>
              <a:rPr lang="en-US" sz="2400" b="1" dirty="0">
                <a:solidFill>
                  <a:srgbClr val="FF0000"/>
                </a:solidFill>
                <a:latin typeface="Georgia Ref" pitchFamily="18" charset="0"/>
              </a:rPr>
              <a:t>“Don’t do anything to ‘Provoke’ men into beating you!”  </a:t>
            </a:r>
            <a:endParaRPr lang="en-US" sz="2400" b="1" dirty="0">
              <a:solidFill>
                <a:srgbClr val="003399"/>
              </a:solidFill>
              <a:latin typeface="Georgia Ref" pitchFamily="18" charset="0"/>
            </a:endParaRPr>
          </a:p>
        </p:txBody>
      </p:sp>
      <p:sp>
        <p:nvSpPr>
          <p:cNvPr id="5" name="TextBox 4"/>
          <p:cNvSpPr txBox="1"/>
          <p:nvPr/>
        </p:nvSpPr>
        <p:spPr>
          <a:xfrm>
            <a:off x="2119396" y="2677924"/>
            <a:ext cx="3581400" cy="4524315"/>
          </a:xfrm>
          <a:prstGeom prst="rect">
            <a:avLst/>
          </a:prstGeom>
          <a:noFill/>
        </p:spPr>
        <p:txBody>
          <a:bodyPr wrap="square" rtlCol="0">
            <a:spAutoFit/>
          </a:bodyPr>
          <a:lstStyle/>
          <a:p>
            <a:pPr fontAlgn="base">
              <a:spcBef>
                <a:spcPct val="0"/>
              </a:spcBef>
              <a:spcAft>
                <a:spcPct val="0"/>
              </a:spcAft>
            </a:pPr>
            <a:r>
              <a:rPr lang="en-US" sz="2400" b="1" dirty="0">
                <a:solidFill>
                  <a:srgbClr val="FF0000"/>
                </a:solidFill>
                <a:latin typeface="Georgia Ref" pitchFamily="18" charset="0"/>
              </a:rPr>
              <a:t>“I’ve struggled with it myself for a long time, but I came to realize that life is that gift from God. And even when life begins in that horrible situation of rape, that it is something that God intended to happen.” </a:t>
            </a:r>
            <a:r>
              <a:rPr lang="en-US" sz="2400" b="1" dirty="0">
                <a:solidFill>
                  <a:srgbClr val="003399"/>
                </a:solidFill>
                <a:latin typeface="Georgia Ref" pitchFamily="18" charset="0"/>
              </a:rPr>
              <a:t>Richard </a:t>
            </a:r>
            <a:r>
              <a:rPr lang="en-US" sz="2400" b="1" dirty="0" err="1">
                <a:solidFill>
                  <a:srgbClr val="003399"/>
                </a:solidFill>
                <a:latin typeface="Georgia Ref" pitchFamily="18" charset="0"/>
              </a:rPr>
              <a:t>Mourdock</a:t>
            </a:r>
            <a:r>
              <a:rPr lang="en-US" sz="2400" b="1" dirty="0">
                <a:solidFill>
                  <a:srgbClr val="003399"/>
                </a:solidFill>
                <a:latin typeface="Georgia Ref" pitchFamily="18" charset="0"/>
              </a:rPr>
              <a:t> on abortion 2012</a:t>
            </a:r>
            <a:endParaRPr lang="en-US" sz="2400" b="1" dirty="0">
              <a:solidFill>
                <a:srgbClr val="FF0000"/>
              </a:solidFill>
              <a:latin typeface="Georgia Ref" pitchFamily="18" charset="0"/>
            </a:endParaRPr>
          </a:p>
        </p:txBody>
      </p:sp>
      <p:sp>
        <p:nvSpPr>
          <p:cNvPr id="6" name="TextBox 5"/>
          <p:cNvSpPr txBox="1"/>
          <p:nvPr/>
        </p:nvSpPr>
        <p:spPr>
          <a:xfrm>
            <a:off x="8210350" y="1143000"/>
            <a:ext cx="3549069" cy="5632311"/>
          </a:xfrm>
          <a:prstGeom prst="rect">
            <a:avLst/>
          </a:prstGeom>
          <a:noFill/>
        </p:spPr>
        <p:txBody>
          <a:bodyPr wrap="square" rtlCol="0">
            <a:spAutoFit/>
          </a:bodyPr>
          <a:lstStyle/>
          <a:p>
            <a:pPr fontAlgn="base">
              <a:spcBef>
                <a:spcPct val="0"/>
              </a:spcBef>
              <a:spcAft>
                <a:spcPct val="0"/>
              </a:spcAft>
            </a:pPr>
            <a:r>
              <a:rPr lang="en-US" sz="2400" b="1" dirty="0">
                <a:solidFill>
                  <a:srgbClr val="FF0000"/>
                </a:solidFill>
                <a:latin typeface="Georgia Ref" pitchFamily="18" charset="0"/>
              </a:rPr>
              <a:t>“It seems to be, first of all, from what I understand from doctors, it’s really rare. If it’s a legitimate rape, the female body has ways to try to shut the whole thing down.”</a:t>
            </a:r>
            <a:br>
              <a:rPr lang="en-US" sz="2400" b="1" dirty="0">
                <a:solidFill>
                  <a:srgbClr val="FF0000"/>
                </a:solidFill>
                <a:latin typeface="Georgia Ref" pitchFamily="18" charset="0"/>
              </a:rPr>
            </a:br>
            <a:r>
              <a:rPr lang="en-US" sz="2400" b="1" dirty="0" smtClean="0">
                <a:solidFill>
                  <a:srgbClr val="003399"/>
                </a:solidFill>
                <a:latin typeface="Georgia Ref" pitchFamily="18" charset="0"/>
              </a:rPr>
              <a:t>Missouri </a:t>
            </a:r>
            <a:r>
              <a:rPr lang="en-US" sz="2400" b="1" dirty="0">
                <a:solidFill>
                  <a:srgbClr val="003399"/>
                </a:solidFill>
                <a:latin typeface="Georgia Ref" pitchFamily="18" charset="0"/>
              </a:rPr>
              <a:t>Senate candidate Todd Akin, on abortion…claiming that women can shut down the reproductive process during rape to prevent pregnancy, 2012 </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87354" y="1816936"/>
            <a:ext cx="7823200" cy="4400550"/>
          </a:xfrm>
          <a:prstGeom prst="rect">
            <a:avLst/>
          </a:prstGeom>
        </p:spPr>
      </p:pic>
    </p:spTree>
    <p:extLst>
      <p:ext uri="{BB962C8B-B14F-4D97-AF65-F5344CB8AC3E}">
        <p14:creationId xmlns:p14="http://schemas.microsoft.com/office/powerpoint/2010/main" val="1280903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xit" presetSubtype="0" fill="hold" nodeType="clickEffect">
                                  <p:stCondLst>
                                    <p:cond delay="0"/>
                                  </p:stCondLst>
                                  <p:childTnLst>
                                    <p:animEffect transition="out" filter="fade">
                                      <p:cBhvr>
                                        <p:cTn id="10" dur="500"/>
                                        <p:tgtEl>
                                          <p:spTgt spid="7"/>
                                        </p:tgtEl>
                                      </p:cBhvr>
                                    </p:animEffect>
                                    <p:set>
                                      <p:cBhvr>
                                        <p:cTn id="11" dur="1" fill="hold">
                                          <p:stCondLst>
                                            <p:cond delay="499"/>
                                          </p:stCondLst>
                                        </p:cTn>
                                        <p:tgtEl>
                                          <p:spTgt spid="7"/>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fade">
                                      <p:cBhvr>
                                        <p:cTn id="30" dur="500"/>
                                        <p:tgtEl>
                                          <p:spTgt spid="5"/>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xit" presetSubtype="4" fill="hold" grpId="1" nodeType="clickEffect">
                                  <p:stCondLst>
                                    <p:cond delay="0"/>
                                  </p:stCondLst>
                                  <p:childTnLst>
                                    <p:anim calcmode="lin" valueType="num">
                                      <p:cBhvr additive="base">
                                        <p:cTn id="34" dur="500"/>
                                        <p:tgtEl>
                                          <p:spTgt spid="5"/>
                                        </p:tgtEl>
                                        <p:attrNameLst>
                                          <p:attrName>ppt_x</p:attrName>
                                        </p:attrNameLst>
                                      </p:cBhvr>
                                      <p:tavLst>
                                        <p:tav tm="0">
                                          <p:val>
                                            <p:strVal val="ppt_x"/>
                                          </p:val>
                                        </p:tav>
                                        <p:tav tm="100000">
                                          <p:val>
                                            <p:strVal val="ppt_x"/>
                                          </p:val>
                                        </p:tav>
                                      </p:tavLst>
                                    </p:anim>
                                    <p:anim calcmode="lin" valueType="num">
                                      <p:cBhvr additive="base">
                                        <p:cTn id="35" dur="500"/>
                                        <p:tgtEl>
                                          <p:spTgt spid="5"/>
                                        </p:tgtEl>
                                        <p:attrNameLst>
                                          <p:attrName>ppt_y</p:attrName>
                                        </p:attrNameLst>
                                      </p:cBhvr>
                                      <p:tavLst>
                                        <p:tav tm="0">
                                          <p:val>
                                            <p:strVal val="ppt_y"/>
                                          </p:val>
                                        </p:tav>
                                        <p:tav tm="100000">
                                          <p:val>
                                            <p:strVal val="1+ppt_h/2"/>
                                          </p:val>
                                        </p:tav>
                                      </p:tavLst>
                                    </p:anim>
                                    <p:set>
                                      <p:cBhvr>
                                        <p:cTn id="36" dur="1" fill="hold">
                                          <p:stCondLst>
                                            <p:cond delay="499"/>
                                          </p:stCondLst>
                                        </p:cTn>
                                        <p:tgtEl>
                                          <p:spTgt spid="5"/>
                                        </p:tgtEl>
                                        <p:attrNameLst>
                                          <p:attrName>style.visibility</p:attrName>
                                        </p:attrNameLst>
                                      </p:cBhvr>
                                      <p:to>
                                        <p:strVal val="hidden"/>
                                      </p:to>
                                    </p:set>
                                  </p:childTnLst>
                                </p:cTn>
                              </p:par>
                              <p:par>
                                <p:cTn id="37" presetID="2" presetClass="exit" presetSubtype="4" fill="hold" grpId="1" nodeType="withEffect">
                                  <p:stCondLst>
                                    <p:cond delay="0"/>
                                  </p:stCondLst>
                                  <p:childTnLst>
                                    <p:anim calcmode="lin" valueType="num">
                                      <p:cBhvr additive="base">
                                        <p:cTn id="38" dur="500"/>
                                        <p:tgtEl>
                                          <p:spTgt spid="4"/>
                                        </p:tgtEl>
                                        <p:attrNameLst>
                                          <p:attrName>ppt_x</p:attrName>
                                        </p:attrNameLst>
                                      </p:cBhvr>
                                      <p:tavLst>
                                        <p:tav tm="0">
                                          <p:val>
                                            <p:strVal val="ppt_x"/>
                                          </p:val>
                                        </p:tav>
                                        <p:tav tm="100000">
                                          <p:val>
                                            <p:strVal val="ppt_x"/>
                                          </p:val>
                                        </p:tav>
                                      </p:tavLst>
                                    </p:anim>
                                    <p:anim calcmode="lin" valueType="num">
                                      <p:cBhvr additive="base">
                                        <p:cTn id="39" dur="500"/>
                                        <p:tgtEl>
                                          <p:spTgt spid="4"/>
                                        </p:tgtEl>
                                        <p:attrNameLst>
                                          <p:attrName>ppt_y</p:attrName>
                                        </p:attrNameLst>
                                      </p:cBhvr>
                                      <p:tavLst>
                                        <p:tav tm="0">
                                          <p:val>
                                            <p:strVal val="ppt_y"/>
                                          </p:val>
                                        </p:tav>
                                        <p:tav tm="100000">
                                          <p:val>
                                            <p:strVal val="1+ppt_h/2"/>
                                          </p:val>
                                        </p:tav>
                                      </p:tavLst>
                                    </p:anim>
                                    <p:set>
                                      <p:cBhvr>
                                        <p:cTn id="40" dur="1" fill="hold">
                                          <p:stCondLst>
                                            <p:cond delay="499"/>
                                          </p:stCondLst>
                                        </p:cTn>
                                        <p:tgtEl>
                                          <p:spTgt spid="4"/>
                                        </p:tgtEl>
                                        <p:attrNameLst>
                                          <p:attrName>style.visibility</p:attrName>
                                        </p:attrNameLst>
                                      </p:cBhvr>
                                      <p:to>
                                        <p:strVal val="hidden"/>
                                      </p:to>
                                    </p:set>
                                  </p:childTnLst>
                                </p:cTn>
                              </p:par>
                              <p:par>
                                <p:cTn id="41" presetID="2" presetClass="exit" presetSubtype="4" fill="hold" grpId="1" nodeType="withEffect">
                                  <p:stCondLst>
                                    <p:cond delay="0"/>
                                  </p:stCondLst>
                                  <p:childTnLst>
                                    <p:anim calcmode="lin" valueType="num">
                                      <p:cBhvr additive="base">
                                        <p:cTn id="42" dur="500"/>
                                        <p:tgtEl>
                                          <p:spTgt spid="6"/>
                                        </p:tgtEl>
                                        <p:attrNameLst>
                                          <p:attrName>ppt_x</p:attrName>
                                        </p:attrNameLst>
                                      </p:cBhvr>
                                      <p:tavLst>
                                        <p:tav tm="0">
                                          <p:val>
                                            <p:strVal val="ppt_x"/>
                                          </p:val>
                                        </p:tav>
                                        <p:tav tm="100000">
                                          <p:val>
                                            <p:strVal val="ppt_x"/>
                                          </p:val>
                                        </p:tav>
                                      </p:tavLst>
                                    </p:anim>
                                    <p:anim calcmode="lin" valueType="num">
                                      <p:cBhvr additive="base">
                                        <p:cTn id="43" dur="500"/>
                                        <p:tgtEl>
                                          <p:spTgt spid="6"/>
                                        </p:tgtEl>
                                        <p:attrNameLst>
                                          <p:attrName>ppt_y</p:attrName>
                                        </p:attrNameLst>
                                      </p:cBhvr>
                                      <p:tavLst>
                                        <p:tav tm="0">
                                          <p:val>
                                            <p:strVal val="ppt_y"/>
                                          </p:val>
                                        </p:tav>
                                        <p:tav tm="100000">
                                          <p:val>
                                            <p:strVal val="1+ppt_h/2"/>
                                          </p:val>
                                        </p:tav>
                                      </p:tavLst>
                                    </p:anim>
                                    <p:set>
                                      <p:cBhvr>
                                        <p:cTn id="44" dur="1" fill="hold">
                                          <p:stCondLst>
                                            <p:cond delay="499"/>
                                          </p:stCondLst>
                                        </p:cTn>
                                        <p:tgtEl>
                                          <p:spTgt spid="6"/>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5" grpId="0"/>
      <p:bldP spid="5" grpId="1"/>
      <p:bldP spid="6" grpId="0"/>
      <p:bldP spid="6"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p:cNvSpPr>
            <a:spLocks noGrp="1" noChangeArrowheads="1"/>
          </p:cNvSpPr>
          <p:nvPr>
            <p:ph type="title"/>
          </p:nvPr>
        </p:nvSpPr>
        <p:spPr bwMode="auto">
          <a:ln>
            <a:miter lim="800000"/>
            <a:headEnd/>
            <a:tailEnd/>
          </a:ln>
        </p:spPr>
        <p:txBody>
          <a:bodyPr vert="horz" wrap="square" lIns="91440" tIns="45720" rIns="91440" bIns="45720" numCol="1" anchor="t" anchorCtr="0" compatLnSpc="1">
            <a:prstTxWarp prst="textNoShape">
              <a:avLst/>
            </a:prstTxWarp>
          </a:bodyPr>
          <a:lstStyle/>
          <a:p>
            <a:pPr eaLnBrk="1" hangingPunct="1">
              <a:defRPr/>
            </a:pPr>
            <a:r>
              <a:rPr lang="en-US" b="1" dirty="0" smtClean="0">
                <a:effectLst/>
                <a:latin typeface="Comic Sans MS" pitchFamily="66" charset="0"/>
              </a:rPr>
              <a:t>Women’s Movement</a:t>
            </a:r>
          </a:p>
        </p:txBody>
      </p:sp>
      <p:sp>
        <p:nvSpPr>
          <p:cNvPr id="175107" name="Rectangle 3"/>
          <p:cNvSpPr>
            <a:spLocks noGrp="1" noChangeArrowheads="1"/>
          </p:cNvSpPr>
          <p:nvPr>
            <p:ph type="body" idx="1"/>
          </p:nvPr>
        </p:nvSpPr>
        <p:spPr bwMode="auto">
          <a:xfrm>
            <a:off x="2971800" y="1600201"/>
            <a:ext cx="7696200" cy="4525963"/>
          </a:xfrm>
          <a:ln>
            <a:miter lim="800000"/>
            <a:headEnd/>
            <a:tailEnd/>
          </a:ln>
        </p:spPr>
        <p:txBody>
          <a:bodyPr vert="horz" wrap="square" lIns="91440" tIns="45720" rIns="91440" bIns="45720" numCol="1" anchor="t" anchorCtr="0" compatLnSpc="1">
            <a:prstTxWarp prst="textNoShape">
              <a:avLst/>
            </a:prstTxWarp>
          </a:bodyPr>
          <a:lstStyle/>
          <a:p>
            <a:pPr eaLnBrk="1" hangingPunct="1">
              <a:lnSpc>
                <a:spcPct val="90000"/>
              </a:lnSpc>
              <a:defRPr/>
            </a:pPr>
            <a:r>
              <a:rPr lang="en-US" b="1" dirty="0" smtClean="0">
                <a:effectLst/>
                <a:latin typeface="Comic Sans MS" pitchFamily="66" charset="0"/>
              </a:rPr>
              <a:t>New Liberalism meant changes in thought about people</a:t>
            </a:r>
          </a:p>
          <a:p>
            <a:pPr eaLnBrk="1" hangingPunct="1">
              <a:lnSpc>
                <a:spcPct val="90000"/>
              </a:lnSpc>
              <a:defRPr/>
            </a:pPr>
            <a:r>
              <a:rPr lang="en-US" b="1" dirty="0" smtClean="0">
                <a:effectLst/>
                <a:latin typeface="Comic Sans MS" pitchFamily="66" charset="0"/>
              </a:rPr>
              <a:t>1800s saw the beginning of the “rights” movements</a:t>
            </a:r>
            <a:r>
              <a:rPr lang="en-US" b="1" dirty="0">
                <a:effectLst/>
                <a:latin typeface="Comic Sans MS" pitchFamily="66" charset="0"/>
              </a:rPr>
              <a:t>:</a:t>
            </a:r>
            <a:endParaRPr lang="en-US" b="1" dirty="0" smtClean="0">
              <a:effectLst/>
              <a:latin typeface="Comic Sans MS" pitchFamily="66" charset="0"/>
            </a:endParaRPr>
          </a:p>
          <a:p>
            <a:pPr lvl="1" eaLnBrk="1" hangingPunct="1">
              <a:lnSpc>
                <a:spcPct val="90000"/>
              </a:lnSpc>
              <a:defRPr/>
            </a:pPr>
            <a:r>
              <a:rPr lang="en-US" b="1" dirty="0" smtClean="0">
                <a:effectLst/>
                <a:latin typeface="Comic Sans MS" pitchFamily="66" charset="0"/>
              </a:rPr>
              <a:t>Anti slavery – in Britain and colonies, later around the globe </a:t>
            </a:r>
          </a:p>
          <a:p>
            <a:pPr lvl="1" eaLnBrk="1" hangingPunct="1">
              <a:lnSpc>
                <a:spcPct val="90000"/>
              </a:lnSpc>
              <a:defRPr/>
            </a:pPr>
            <a:r>
              <a:rPr lang="en-US" b="1" dirty="0" smtClean="0">
                <a:effectLst/>
                <a:latin typeface="Comic Sans MS" pitchFamily="66" charset="0"/>
              </a:rPr>
              <a:t>Children – factory and mines acts</a:t>
            </a:r>
          </a:p>
          <a:p>
            <a:pPr lvl="1" eaLnBrk="1" hangingPunct="1">
              <a:lnSpc>
                <a:spcPct val="90000"/>
              </a:lnSpc>
              <a:defRPr/>
            </a:pPr>
            <a:r>
              <a:rPr lang="en-US" b="1" dirty="0" err="1" smtClean="0">
                <a:effectLst/>
                <a:latin typeface="Comic Sans MS" pitchFamily="66" charset="0"/>
              </a:rPr>
              <a:t>Labour</a:t>
            </a:r>
            <a:r>
              <a:rPr lang="en-US" b="1" dirty="0" smtClean="0">
                <a:effectLst/>
                <a:latin typeface="Comic Sans MS" pitchFamily="66" charset="0"/>
              </a:rPr>
              <a:t> – limited hours, increased pay, better conditions</a:t>
            </a:r>
          </a:p>
        </p:txBody>
      </p:sp>
    </p:spTree>
    <p:extLst>
      <p:ext uri="{BB962C8B-B14F-4D97-AF65-F5344CB8AC3E}">
        <p14:creationId xmlns:p14="http://schemas.microsoft.com/office/powerpoint/2010/main" val="1822529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75106"/>
                                        </p:tgtEl>
                                        <p:attrNameLst>
                                          <p:attrName>style.visibility</p:attrName>
                                        </p:attrNameLst>
                                      </p:cBhvr>
                                      <p:to>
                                        <p:strVal val="visible"/>
                                      </p:to>
                                    </p:set>
                                    <p:animEffect transition="in" filter="box(in)">
                                      <p:cBhvr>
                                        <p:cTn id="7" dur="500"/>
                                        <p:tgtEl>
                                          <p:spTgt spid="175106"/>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175107">
                                            <p:bg/>
                                          </p:spTgt>
                                        </p:tgtEl>
                                        <p:attrNameLst>
                                          <p:attrName>style.visibility</p:attrName>
                                        </p:attrNameLst>
                                      </p:cBhvr>
                                      <p:to>
                                        <p:strVal val="visible"/>
                                      </p:to>
                                    </p:set>
                                    <p:animEffect transition="in" filter="wedge">
                                      <p:cBhvr>
                                        <p:cTn id="12" dur="2000"/>
                                        <p:tgtEl>
                                          <p:spTgt spid="175107">
                                            <p:bg/>
                                          </p:spTgt>
                                        </p:tgtEl>
                                      </p:cBhvr>
                                    </p:animEffect>
                                  </p:childTnLst>
                                </p:cTn>
                              </p:par>
                            </p:childTnLst>
                          </p:cTn>
                        </p:par>
                      </p:childTnLst>
                    </p:cTn>
                  </p:par>
                  <p:par>
                    <p:cTn id="13" fill="hold">
                      <p:stCondLst>
                        <p:cond delay="indefinite"/>
                      </p:stCondLst>
                      <p:childTnLst>
                        <p:par>
                          <p:cTn id="14" fill="hold">
                            <p:stCondLst>
                              <p:cond delay="0"/>
                            </p:stCondLst>
                            <p:childTnLst>
                              <p:par>
                                <p:cTn id="15" presetID="20" presetClass="entr" presetSubtype="0" fill="hold" grpId="0" nodeType="clickEffect">
                                  <p:stCondLst>
                                    <p:cond delay="0"/>
                                  </p:stCondLst>
                                  <p:childTnLst>
                                    <p:set>
                                      <p:cBhvr>
                                        <p:cTn id="16" dur="1" fill="hold">
                                          <p:stCondLst>
                                            <p:cond delay="0"/>
                                          </p:stCondLst>
                                        </p:cTn>
                                        <p:tgtEl>
                                          <p:spTgt spid="175107">
                                            <p:txEl>
                                              <p:pRg st="0" end="0"/>
                                            </p:txEl>
                                          </p:spTgt>
                                        </p:tgtEl>
                                        <p:attrNameLst>
                                          <p:attrName>style.visibility</p:attrName>
                                        </p:attrNameLst>
                                      </p:cBhvr>
                                      <p:to>
                                        <p:strVal val="visible"/>
                                      </p:to>
                                    </p:set>
                                    <p:animEffect transition="in" filter="wedge">
                                      <p:cBhvr>
                                        <p:cTn id="17" dur="2000"/>
                                        <p:tgtEl>
                                          <p:spTgt spid="17510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0" presetClass="entr" presetSubtype="0" fill="hold" grpId="0" nodeType="clickEffect">
                                  <p:stCondLst>
                                    <p:cond delay="0"/>
                                  </p:stCondLst>
                                  <p:childTnLst>
                                    <p:set>
                                      <p:cBhvr>
                                        <p:cTn id="21" dur="1" fill="hold">
                                          <p:stCondLst>
                                            <p:cond delay="0"/>
                                          </p:stCondLst>
                                        </p:cTn>
                                        <p:tgtEl>
                                          <p:spTgt spid="175107">
                                            <p:txEl>
                                              <p:pRg st="1" end="1"/>
                                            </p:txEl>
                                          </p:spTgt>
                                        </p:tgtEl>
                                        <p:attrNameLst>
                                          <p:attrName>style.visibility</p:attrName>
                                        </p:attrNameLst>
                                      </p:cBhvr>
                                      <p:to>
                                        <p:strVal val="visible"/>
                                      </p:to>
                                    </p:set>
                                    <p:animEffect transition="in" filter="wedge">
                                      <p:cBhvr>
                                        <p:cTn id="22" dur="2000"/>
                                        <p:tgtEl>
                                          <p:spTgt spid="175107">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0" presetClass="entr" presetSubtype="0" fill="hold" grpId="0" nodeType="clickEffect">
                                  <p:stCondLst>
                                    <p:cond delay="0"/>
                                  </p:stCondLst>
                                  <p:childTnLst>
                                    <p:set>
                                      <p:cBhvr>
                                        <p:cTn id="26" dur="1" fill="hold">
                                          <p:stCondLst>
                                            <p:cond delay="0"/>
                                          </p:stCondLst>
                                        </p:cTn>
                                        <p:tgtEl>
                                          <p:spTgt spid="175107">
                                            <p:txEl>
                                              <p:pRg st="2" end="2"/>
                                            </p:txEl>
                                          </p:spTgt>
                                        </p:tgtEl>
                                        <p:attrNameLst>
                                          <p:attrName>style.visibility</p:attrName>
                                        </p:attrNameLst>
                                      </p:cBhvr>
                                      <p:to>
                                        <p:strVal val="visible"/>
                                      </p:to>
                                    </p:set>
                                    <p:animEffect transition="in" filter="wedge">
                                      <p:cBhvr>
                                        <p:cTn id="27" dur="2000"/>
                                        <p:tgtEl>
                                          <p:spTgt spid="175107">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0" presetClass="entr" presetSubtype="0" fill="hold" grpId="0" nodeType="clickEffect">
                                  <p:stCondLst>
                                    <p:cond delay="0"/>
                                  </p:stCondLst>
                                  <p:childTnLst>
                                    <p:set>
                                      <p:cBhvr>
                                        <p:cTn id="31" dur="1" fill="hold">
                                          <p:stCondLst>
                                            <p:cond delay="0"/>
                                          </p:stCondLst>
                                        </p:cTn>
                                        <p:tgtEl>
                                          <p:spTgt spid="175107">
                                            <p:txEl>
                                              <p:pRg st="3" end="3"/>
                                            </p:txEl>
                                          </p:spTgt>
                                        </p:tgtEl>
                                        <p:attrNameLst>
                                          <p:attrName>style.visibility</p:attrName>
                                        </p:attrNameLst>
                                      </p:cBhvr>
                                      <p:to>
                                        <p:strVal val="visible"/>
                                      </p:to>
                                    </p:set>
                                    <p:animEffect transition="in" filter="wedge">
                                      <p:cBhvr>
                                        <p:cTn id="32" dur="2000"/>
                                        <p:tgtEl>
                                          <p:spTgt spid="175107">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0" presetClass="entr" presetSubtype="0" fill="hold" grpId="0" nodeType="clickEffect">
                                  <p:stCondLst>
                                    <p:cond delay="0"/>
                                  </p:stCondLst>
                                  <p:childTnLst>
                                    <p:set>
                                      <p:cBhvr>
                                        <p:cTn id="36" dur="1" fill="hold">
                                          <p:stCondLst>
                                            <p:cond delay="0"/>
                                          </p:stCondLst>
                                        </p:cTn>
                                        <p:tgtEl>
                                          <p:spTgt spid="175107">
                                            <p:txEl>
                                              <p:pRg st="4" end="4"/>
                                            </p:txEl>
                                          </p:spTgt>
                                        </p:tgtEl>
                                        <p:attrNameLst>
                                          <p:attrName>style.visibility</p:attrName>
                                        </p:attrNameLst>
                                      </p:cBhvr>
                                      <p:to>
                                        <p:strVal val="visible"/>
                                      </p:to>
                                    </p:set>
                                    <p:animEffect transition="in" filter="wedge">
                                      <p:cBhvr>
                                        <p:cTn id="37" dur="2000"/>
                                        <p:tgtEl>
                                          <p:spTgt spid="17510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5106" grpId="0" animBg="1"/>
      <p:bldP spid="175107" grpId="0" uiExpand="1" build="p"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p:cNvSpPr>
            <a:spLocks noGrp="1" noChangeArrowheads="1"/>
          </p:cNvSpPr>
          <p:nvPr>
            <p:ph type="title"/>
          </p:nvPr>
        </p:nvSpPr>
        <p:spPr bwMode="auto">
          <a:ln>
            <a:miter lim="800000"/>
            <a:headEnd/>
            <a:tailEnd/>
          </a:ln>
        </p:spPr>
        <p:txBody>
          <a:bodyPr vert="horz" wrap="square" lIns="91440" tIns="45720" rIns="91440" bIns="45720" numCol="1" anchor="t" anchorCtr="0" compatLnSpc="1">
            <a:prstTxWarp prst="textNoShape">
              <a:avLst/>
            </a:prstTxWarp>
          </a:bodyPr>
          <a:lstStyle/>
          <a:p>
            <a:pPr eaLnBrk="1" hangingPunct="1">
              <a:defRPr/>
            </a:pPr>
            <a:r>
              <a:rPr lang="en-US" b="1" dirty="0" smtClean="0">
                <a:effectLst/>
                <a:latin typeface="Comic Sans MS" pitchFamily="66" charset="0"/>
              </a:rPr>
              <a:t>Women’s Status</a:t>
            </a:r>
          </a:p>
        </p:txBody>
      </p:sp>
      <p:sp>
        <p:nvSpPr>
          <p:cNvPr id="176131" name="Rectangle 3"/>
          <p:cNvSpPr>
            <a:spLocks noGrp="1" noChangeArrowheads="1"/>
          </p:cNvSpPr>
          <p:nvPr>
            <p:ph type="body" idx="1"/>
          </p:nvPr>
        </p:nvSpPr>
        <p:spPr bwMode="auto">
          <a:xfrm>
            <a:off x="2895600" y="990601"/>
            <a:ext cx="7772400" cy="4495800"/>
          </a:xfrm>
          <a:ln>
            <a:miter lim="800000"/>
            <a:headEnd/>
            <a:tailEnd/>
          </a:ln>
        </p:spPr>
        <p:txBody>
          <a:bodyPr vert="horz" wrap="square" lIns="91440" tIns="45720" rIns="91440" bIns="45720" numCol="1" anchor="t" anchorCtr="0" compatLnSpc="1">
            <a:prstTxWarp prst="textNoShape">
              <a:avLst/>
            </a:prstTxWarp>
          </a:bodyPr>
          <a:lstStyle/>
          <a:p>
            <a:pPr eaLnBrk="1" hangingPunct="1">
              <a:defRPr/>
            </a:pPr>
            <a:r>
              <a:rPr lang="en-US" sz="2800" b="1" dirty="0">
                <a:effectLst/>
                <a:latin typeface="Comic Sans MS" pitchFamily="66" charset="0"/>
              </a:rPr>
              <a:t>They had none!</a:t>
            </a:r>
          </a:p>
          <a:p>
            <a:pPr eaLnBrk="1" hangingPunct="1">
              <a:defRPr/>
            </a:pPr>
            <a:r>
              <a:rPr lang="en-US" sz="2800" b="1" dirty="0">
                <a:effectLst/>
                <a:latin typeface="Comic Sans MS" pitchFamily="66" charset="0"/>
              </a:rPr>
              <a:t>No legal rights</a:t>
            </a:r>
          </a:p>
          <a:p>
            <a:pPr eaLnBrk="1" hangingPunct="1">
              <a:defRPr/>
            </a:pPr>
            <a:r>
              <a:rPr lang="en-US" sz="2800" b="1" dirty="0">
                <a:effectLst/>
                <a:latin typeface="Comic Sans MS" pitchFamily="66" charset="0"/>
              </a:rPr>
              <a:t>No vote </a:t>
            </a:r>
          </a:p>
          <a:p>
            <a:pPr lvl="2" eaLnBrk="1" hangingPunct="1">
              <a:defRPr/>
            </a:pPr>
            <a:r>
              <a:rPr lang="en-US" sz="1800" b="1" dirty="0">
                <a:effectLst/>
                <a:latin typeface="Comic Sans MS" pitchFamily="66" charset="0"/>
              </a:rPr>
              <a:t>(Had to obey laws that they had no say in)</a:t>
            </a:r>
          </a:p>
          <a:p>
            <a:pPr lvl="2" eaLnBrk="1" hangingPunct="1">
              <a:defRPr/>
            </a:pPr>
            <a:r>
              <a:rPr lang="en-US" sz="1800" b="1" dirty="0">
                <a:effectLst/>
                <a:latin typeface="Comic Sans MS" pitchFamily="66" charset="0"/>
              </a:rPr>
              <a:t>Hypocritical - that was the basis for the Revolution 1776</a:t>
            </a:r>
          </a:p>
          <a:p>
            <a:pPr eaLnBrk="1" hangingPunct="1">
              <a:defRPr/>
            </a:pPr>
            <a:r>
              <a:rPr lang="en-US" sz="2800" b="1" dirty="0">
                <a:effectLst/>
                <a:latin typeface="Comic Sans MS" pitchFamily="66" charset="0"/>
              </a:rPr>
              <a:t>Few occupational  choices and earned fraction of man’s wage for the same job</a:t>
            </a:r>
          </a:p>
          <a:p>
            <a:pPr lvl="1" eaLnBrk="1" hangingPunct="1">
              <a:defRPr/>
            </a:pPr>
            <a:r>
              <a:rPr lang="en-US" sz="2400" b="1" dirty="0">
                <a:effectLst/>
                <a:latin typeface="Comic Sans MS" pitchFamily="66" charset="0"/>
              </a:rPr>
              <a:t>Pay belonged to the husband / father.</a:t>
            </a:r>
          </a:p>
          <a:p>
            <a:pPr eaLnBrk="1" hangingPunct="1">
              <a:defRPr/>
            </a:pPr>
            <a:r>
              <a:rPr lang="en-US" sz="2800" b="1" dirty="0">
                <a:effectLst/>
                <a:latin typeface="Comic Sans MS" pitchFamily="66" charset="0"/>
              </a:rPr>
              <a:t>Few educational opportunities. Could not go to University.</a:t>
            </a:r>
          </a:p>
          <a:p>
            <a:pPr lvl="1" eaLnBrk="1" hangingPunct="1">
              <a:defRPr/>
            </a:pPr>
            <a:r>
              <a:rPr lang="en-US" sz="2400" b="1" dirty="0">
                <a:effectLst/>
                <a:latin typeface="Comic Sans MS" pitchFamily="66" charset="0"/>
              </a:rPr>
              <a:t>What did this mean for women?</a:t>
            </a:r>
          </a:p>
          <a:p>
            <a:pPr eaLnBrk="1" hangingPunct="1">
              <a:buNone/>
              <a:defRPr/>
            </a:pPr>
            <a:r>
              <a:rPr lang="en-US" sz="2800" b="1" dirty="0">
                <a:effectLst/>
                <a:latin typeface="Comic Sans MS" pitchFamily="66" charset="0"/>
              </a:rPr>
              <a:t>	</a:t>
            </a:r>
          </a:p>
          <a:p>
            <a:pPr lvl="2" eaLnBrk="1" hangingPunct="1">
              <a:defRPr/>
            </a:pPr>
            <a:endParaRPr lang="en-US" sz="2800" b="1" dirty="0">
              <a:effectLst/>
              <a:latin typeface="Comic Sans MS" pitchFamily="66" charset="0"/>
            </a:endParaRPr>
          </a:p>
        </p:txBody>
      </p:sp>
    </p:spTree>
    <p:extLst>
      <p:ext uri="{BB962C8B-B14F-4D97-AF65-F5344CB8AC3E}">
        <p14:creationId xmlns:p14="http://schemas.microsoft.com/office/powerpoint/2010/main" val="2798264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6130"/>
                                        </p:tgtEl>
                                        <p:attrNameLst>
                                          <p:attrName>style.visibility</p:attrName>
                                        </p:attrNameLst>
                                      </p:cBhvr>
                                      <p:to>
                                        <p:strVal val="visible"/>
                                      </p:to>
                                    </p:set>
                                    <p:animEffect transition="in" filter="fade">
                                      <p:cBhvr>
                                        <p:cTn id="7" dur="2000"/>
                                        <p:tgtEl>
                                          <p:spTgt spid="176130"/>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76131">
                                            <p:bg/>
                                          </p:spTgt>
                                        </p:tgtEl>
                                        <p:attrNameLst>
                                          <p:attrName>style.visibility</p:attrName>
                                        </p:attrNameLst>
                                      </p:cBhvr>
                                      <p:to>
                                        <p:strVal val="visible"/>
                                      </p:to>
                                    </p:set>
                                    <p:animEffect transition="in" filter="randombar(horizontal)">
                                      <p:cBhvr>
                                        <p:cTn id="12" dur="500"/>
                                        <p:tgtEl>
                                          <p:spTgt spid="176131">
                                            <p:bg/>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76131">
                                            <p:txEl>
                                              <p:pRg st="0" end="0"/>
                                            </p:txEl>
                                          </p:spTgt>
                                        </p:tgtEl>
                                        <p:attrNameLst>
                                          <p:attrName>style.visibility</p:attrName>
                                        </p:attrNameLst>
                                      </p:cBhvr>
                                      <p:to>
                                        <p:strVal val="visible"/>
                                      </p:to>
                                    </p:set>
                                    <p:animEffect transition="in" filter="randombar(horizontal)">
                                      <p:cBhvr>
                                        <p:cTn id="17" dur="500"/>
                                        <p:tgtEl>
                                          <p:spTgt spid="176131">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176131">
                                            <p:txEl>
                                              <p:pRg st="1" end="1"/>
                                            </p:txEl>
                                          </p:spTgt>
                                        </p:tgtEl>
                                        <p:attrNameLst>
                                          <p:attrName>style.visibility</p:attrName>
                                        </p:attrNameLst>
                                      </p:cBhvr>
                                      <p:to>
                                        <p:strVal val="visible"/>
                                      </p:to>
                                    </p:set>
                                    <p:animEffect transition="in" filter="randombar(horizontal)">
                                      <p:cBhvr>
                                        <p:cTn id="22" dur="500"/>
                                        <p:tgtEl>
                                          <p:spTgt spid="176131">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176131">
                                            <p:txEl>
                                              <p:pRg st="2" end="2"/>
                                            </p:txEl>
                                          </p:spTgt>
                                        </p:tgtEl>
                                        <p:attrNameLst>
                                          <p:attrName>style.visibility</p:attrName>
                                        </p:attrNameLst>
                                      </p:cBhvr>
                                      <p:to>
                                        <p:strVal val="visible"/>
                                      </p:to>
                                    </p:set>
                                    <p:animEffect transition="in" filter="randombar(horizontal)">
                                      <p:cBhvr>
                                        <p:cTn id="27" dur="500"/>
                                        <p:tgtEl>
                                          <p:spTgt spid="176131">
                                            <p:txEl>
                                              <p:pRg st="2" end="2"/>
                                            </p:txEl>
                                          </p:spTgt>
                                        </p:tgtEl>
                                      </p:cBhvr>
                                    </p:animEffect>
                                  </p:childTnLst>
                                </p:cTn>
                              </p:par>
                            </p:childTnLst>
                          </p:cTn>
                        </p:par>
                        <p:par>
                          <p:cTn id="28" fill="hold">
                            <p:stCondLst>
                              <p:cond delay="500"/>
                            </p:stCondLst>
                            <p:childTnLst>
                              <p:par>
                                <p:cTn id="29" presetID="14" presetClass="entr" presetSubtype="10" fill="hold" grpId="0" nodeType="afterEffect">
                                  <p:stCondLst>
                                    <p:cond delay="0"/>
                                  </p:stCondLst>
                                  <p:childTnLst>
                                    <p:set>
                                      <p:cBhvr>
                                        <p:cTn id="30" dur="1" fill="hold">
                                          <p:stCondLst>
                                            <p:cond delay="0"/>
                                          </p:stCondLst>
                                        </p:cTn>
                                        <p:tgtEl>
                                          <p:spTgt spid="176131">
                                            <p:txEl>
                                              <p:pRg st="3" end="3"/>
                                            </p:txEl>
                                          </p:spTgt>
                                        </p:tgtEl>
                                        <p:attrNameLst>
                                          <p:attrName>style.visibility</p:attrName>
                                        </p:attrNameLst>
                                      </p:cBhvr>
                                      <p:to>
                                        <p:strVal val="visible"/>
                                      </p:to>
                                    </p:set>
                                    <p:animEffect transition="in" filter="randombar(horizontal)">
                                      <p:cBhvr>
                                        <p:cTn id="31" dur="500"/>
                                        <p:tgtEl>
                                          <p:spTgt spid="176131">
                                            <p:txEl>
                                              <p:pRg st="3" end="3"/>
                                            </p:txEl>
                                          </p:spTgt>
                                        </p:tgtEl>
                                      </p:cBhvr>
                                    </p:animEffect>
                                  </p:childTnLst>
                                </p:cTn>
                              </p:par>
                            </p:childTnLst>
                          </p:cTn>
                        </p:par>
                        <p:par>
                          <p:cTn id="32" fill="hold">
                            <p:stCondLst>
                              <p:cond delay="1000"/>
                            </p:stCondLst>
                            <p:childTnLst>
                              <p:par>
                                <p:cTn id="33" presetID="14" presetClass="entr" presetSubtype="10" fill="hold" grpId="0" nodeType="afterEffect">
                                  <p:stCondLst>
                                    <p:cond delay="0"/>
                                  </p:stCondLst>
                                  <p:childTnLst>
                                    <p:set>
                                      <p:cBhvr>
                                        <p:cTn id="34" dur="1" fill="hold">
                                          <p:stCondLst>
                                            <p:cond delay="0"/>
                                          </p:stCondLst>
                                        </p:cTn>
                                        <p:tgtEl>
                                          <p:spTgt spid="176131">
                                            <p:txEl>
                                              <p:pRg st="4" end="4"/>
                                            </p:txEl>
                                          </p:spTgt>
                                        </p:tgtEl>
                                        <p:attrNameLst>
                                          <p:attrName>style.visibility</p:attrName>
                                        </p:attrNameLst>
                                      </p:cBhvr>
                                      <p:to>
                                        <p:strVal val="visible"/>
                                      </p:to>
                                    </p:set>
                                    <p:animEffect transition="in" filter="randombar(horizontal)">
                                      <p:cBhvr>
                                        <p:cTn id="35" dur="500"/>
                                        <p:tgtEl>
                                          <p:spTgt spid="176131">
                                            <p:txEl>
                                              <p:pRg st="4" end="4"/>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4" presetClass="entr" presetSubtype="10" fill="hold" grpId="0" nodeType="clickEffect">
                                  <p:stCondLst>
                                    <p:cond delay="0"/>
                                  </p:stCondLst>
                                  <p:childTnLst>
                                    <p:set>
                                      <p:cBhvr>
                                        <p:cTn id="39" dur="1" fill="hold">
                                          <p:stCondLst>
                                            <p:cond delay="0"/>
                                          </p:stCondLst>
                                        </p:cTn>
                                        <p:tgtEl>
                                          <p:spTgt spid="176131">
                                            <p:txEl>
                                              <p:pRg st="5" end="5"/>
                                            </p:txEl>
                                          </p:spTgt>
                                        </p:tgtEl>
                                        <p:attrNameLst>
                                          <p:attrName>style.visibility</p:attrName>
                                        </p:attrNameLst>
                                      </p:cBhvr>
                                      <p:to>
                                        <p:strVal val="visible"/>
                                      </p:to>
                                    </p:set>
                                    <p:animEffect transition="in" filter="randombar(horizontal)">
                                      <p:cBhvr>
                                        <p:cTn id="40" dur="500"/>
                                        <p:tgtEl>
                                          <p:spTgt spid="176131">
                                            <p:txEl>
                                              <p:pRg st="5" end="5"/>
                                            </p:txEl>
                                          </p:spTgt>
                                        </p:tgtEl>
                                      </p:cBhvr>
                                    </p:animEffect>
                                  </p:childTnLst>
                                </p:cTn>
                              </p:par>
                              <p:par>
                                <p:cTn id="41" presetID="14" presetClass="entr" presetSubtype="10" fill="hold" grpId="0" nodeType="withEffect">
                                  <p:stCondLst>
                                    <p:cond delay="0"/>
                                  </p:stCondLst>
                                  <p:childTnLst>
                                    <p:set>
                                      <p:cBhvr>
                                        <p:cTn id="42" dur="1" fill="hold">
                                          <p:stCondLst>
                                            <p:cond delay="0"/>
                                          </p:stCondLst>
                                        </p:cTn>
                                        <p:tgtEl>
                                          <p:spTgt spid="176131">
                                            <p:txEl>
                                              <p:pRg st="6" end="6"/>
                                            </p:txEl>
                                          </p:spTgt>
                                        </p:tgtEl>
                                        <p:attrNameLst>
                                          <p:attrName>style.visibility</p:attrName>
                                        </p:attrNameLst>
                                      </p:cBhvr>
                                      <p:to>
                                        <p:strVal val="visible"/>
                                      </p:to>
                                    </p:set>
                                    <p:animEffect transition="in" filter="randombar(horizontal)">
                                      <p:cBhvr>
                                        <p:cTn id="43" dur="500"/>
                                        <p:tgtEl>
                                          <p:spTgt spid="176131">
                                            <p:txEl>
                                              <p:pRg st="6" end="6"/>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4" presetClass="entr" presetSubtype="10" fill="hold" grpId="0" nodeType="clickEffect">
                                  <p:stCondLst>
                                    <p:cond delay="0"/>
                                  </p:stCondLst>
                                  <p:childTnLst>
                                    <p:set>
                                      <p:cBhvr>
                                        <p:cTn id="47" dur="1" fill="hold">
                                          <p:stCondLst>
                                            <p:cond delay="0"/>
                                          </p:stCondLst>
                                        </p:cTn>
                                        <p:tgtEl>
                                          <p:spTgt spid="176131">
                                            <p:txEl>
                                              <p:pRg st="7" end="7"/>
                                            </p:txEl>
                                          </p:spTgt>
                                        </p:tgtEl>
                                        <p:attrNameLst>
                                          <p:attrName>style.visibility</p:attrName>
                                        </p:attrNameLst>
                                      </p:cBhvr>
                                      <p:to>
                                        <p:strVal val="visible"/>
                                      </p:to>
                                    </p:set>
                                    <p:animEffect transition="in" filter="randombar(horizontal)">
                                      <p:cBhvr>
                                        <p:cTn id="48" dur="500"/>
                                        <p:tgtEl>
                                          <p:spTgt spid="176131">
                                            <p:txEl>
                                              <p:pRg st="7" end="7"/>
                                            </p:txEl>
                                          </p:spTgt>
                                        </p:tgtEl>
                                      </p:cBhvr>
                                    </p:animEffect>
                                  </p:childTnLst>
                                </p:cTn>
                              </p:par>
                              <p:par>
                                <p:cTn id="49" presetID="14" presetClass="entr" presetSubtype="10" fill="hold" grpId="0" nodeType="withEffect">
                                  <p:stCondLst>
                                    <p:cond delay="0"/>
                                  </p:stCondLst>
                                  <p:childTnLst>
                                    <p:set>
                                      <p:cBhvr>
                                        <p:cTn id="50" dur="1" fill="hold">
                                          <p:stCondLst>
                                            <p:cond delay="0"/>
                                          </p:stCondLst>
                                        </p:cTn>
                                        <p:tgtEl>
                                          <p:spTgt spid="176131">
                                            <p:txEl>
                                              <p:pRg st="8" end="8"/>
                                            </p:txEl>
                                          </p:spTgt>
                                        </p:tgtEl>
                                        <p:attrNameLst>
                                          <p:attrName>style.visibility</p:attrName>
                                        </p:attrNameLst>
                                      </p:cBhvr>
                                      <p:to>
                                        <p:strVal val="visible"/>
                                      </p:to>
                                    </p:set>
                                    <p:animEffect transition="in" filter="randombar(horizontal)">
                                      <p:cBhvr>
                                        <p:cTn id="51" dur="500"/>
                                        <p:tgtEl>
                                          <p:spTgt spid="176131">
                                            <p:txEl>
                                              <p:pRg st="8" end="8"/>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14" presetClass="entr" presetSubtype="10" fill="hold" grpId="0" nodeType="clickEffect">
                                  <p:stCondLst>
                                    <p:cond delay="0"/>
                                  </p:stCondLst>
                                  <p:childTnLst>
                                    <p:set>
                                      <p:cBhvr>
                                        <p:cTn id="55" dur="1" fill="hold">
                                          <p:stCondLst>
                                            <p:cond delay="0"/>
                                          </p:stCondLst>
                                        </p:cTn>
                                        <p:tgtEl>
                                          <p:spTgt spid="176131">
                                            <p:txEl>
                                              <p:pRg st="9" end="9"/>
                                            </p:txEl>
                                          </p:spTgt>
                                        </p:tgtEl>
                                        <p:attrNameLst>
                                          <p:attrName>style.visibility</p:attrName>
                                        </p:attrNameLst>
                                      </p:cBhvr>
                                      <p:to>
                                        <p:strVal val="visible"/>
                                      </p:to>
                                    </p:set>
                                    <p:animEffect transition="in" filter="randombar(horizontal)">
                                      <p:cBhvr>
                                        <p:cTn id="56" dur="500"/>
                                        <p:tgtEl>
                                          <p:spTgt spid="176131">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6130" grpId="0" animBg="1"/>
      <p:bldP spid="176131" grpId="0" uiExpand="1" build="p"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19400" y="152400"/>
            <a:ext cx="7848600" cy="6096000"/>
          </a:xfrm>
        </p:spPr>
        <p:txBody>
          <a:bodyPr/>
          <a:lstStyle/>
          <a:p>
            <a:r>
              <a:rPr lang="en-US" sz="2800" b="1" dirty="0">
                <a:effectLst/>
                <a:latin typeface="Comic Sans MS" pitchFamily="66" charset="0"/>
              </a:rPr>
              <a:t>Women’s place was in the home!</a:t>
            </a:r>
          </a:p>
          <a:p>
            <a:pPr>
              <a:buNone/>
            </a:pPr>
            <a:r>
              <a:rPr lang="en-US" sz="2800" b="1" dirty="0">
                <a:effectLst/>
                <a:latin typeface="Comic Sans MS" pitchFamily="66" charset="0"/>
              </a:rPr>
              <a:t>	</a:t>
            </a:r>
            <a:r>
              <a:rPr lang="en-US" sz="2800" b="1" dirty="0">
                <a:solidFill>
                  <a:srgbClr val="FF0000"/>
                </a:solidFill>
                <a:effectLst/>
                <a:latin typeface="Comic Sans MS" pitchFamily="66" charset="0"/>
              </a:rPr>
              <a:t>Known as the Cult of Domesticity</a:t>
            </a:r>
          </a:p>
          <a:p>
            <a:pPr lvl="1"/>
            <a:r>
              <a:rPr lang="en-US" sz="2000" b="1" dirty="0">
                <a:latin typeface="Comic Sans MS" pitchFamily="66" charset="0"/>
              </a:rPr>
              <a:t>: True women were expected to possess the virtues of piety, purity, submissiveness, and domesticity was associated with the idea that women have the moral and temperament that are best expressed in the home – caring for and looking after the house and children</a:t>
            </a:r>
          </a:p>
          <a:p>
            <a:r>
              <a:rPr lang="en-US" sz="2800" b="1" dirty="0">
                <a:latin typeface="Comic Sans MS" pitchFamily="66" charset="0"/>
              </a:rPr>
              <a:t>Identified the home as the "separate and proper sphere" for women, who were seen as better suited to parenting.</a:t>
            </a:r>
          </a:p>
          <a:p>
            <a:r>
              <a:rPr lang="en-US" sz="2800" b="1" dirty="0">
                <a:latin typeface="Comic Sans MS" pitchFamily="66" charset="0"/>
              </a:rPr>
              <a:t>Although Biblical origin, became part of culture - in women's magazines, religious journals, newspapers, fiction and everywhere in popular culture.</a:t>
            </a:r>
            <a:br>
              <a:rPr lang="en-US" sz="2800" b="1" dirty="0">
                <a:latin typeface="Comic Sans MS" pitchFamily="66" charset="0"/>
              </a:rPr>
            </a:br>
            <a:r>
              <a:rPr lang="en-US" sz="2800" b="1" dirty="0">
                <a:solidFill>
                  <a:srgbClr val="FF0000"/>
                </a:solidFill>
                <a:latin typeface="Comic Sans MS" pitchFamily="66" charset="0"/>
              </a:rPr>
              <a:t>Concept of “Women’s work”</a:t>
            </a:r>
          </a:p>
        </p:txBody>
      </p:sp>
    </p:spTree>
    <p:extLst>
      <p:ext uri="{BB962C8B-B14F-4D97-AF65-F5344CB8AC3E}">
        <p14:creationId xmlns:p14="http://schemas.microsoft.com/office/powerpoint/2010/main" val="1710630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ircle(in)">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ircle(in)">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circle(in)">
                                      <p:cBhvr>
                                        <p:cTn id="2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5" name="Rectangle 3"/>
          <p:cNvSpPr>
            <a:spLocks noGrp="1" noChangeArrowheads="1"/>
          </p:cNvSpPr>
          <p:nvPr>
            <p:ph type="body" idx="1"/>
          </p:nvPr>
        </p:nvSpPr>
        <p:spPr bwMode="auto">
          <a:xfrm>
            <a:off x="1742739" y="1"/>
            <a:ext cx="10449261" cy="6126163"/>
          </a:xfrm>
          <a:ln>
            <a:miter lim="800000"/>
            <a:headEnd/>
            <a:tailEnd/>
          </a:ln>
        </p:spPr>
        <p:txBody>
          <a:bodyPr vert="horz" wrap="square" lIns="91440" tIns="45720" rIns="91440" bIns="45720" numCol="1" anchor="t" anchorCtr="0" compatLnSpc="1">
            <a:prstTxWarp prst="textNoShape">
              <a:avLst/>
            </a:prstTxWarp>
          </a:bodyPr>
          <a:lstStyle/>
          <a:p>
            <a:pPr eaLnBrk="1" hangingPunct="1">
              <a:defRPr/>
            </a:pPr>
            <a:r>
              <a:rPr lang="en-US" b="1" dirty="0" smtClean="0">
                <a:effectLst/>
                <a:latin typeface="Comic Sans MS" pitchFamily="66" charset="0"/>
              </a:rPr>
              <a:t>Employers paid women less!  Why?</a:t>
            </a:r>
          </a:p>
          <a:p>
            <a:pPr lvl="2" eaLnBrk="1" hangingPunct="1">
              <a:defRPr/>
            </a:pPr>
            <a:r>
              <a:rPr lang="en-US" b="1" dirty="0" smtClean="0">
                <a:effectLst/>
                <a:latin typeface="Comic Sans MS" pitchFamily="66" charset="0"/>
              </a:rPr>
              <a:t>Were not wage earners</a:t>
            </a:r>
          </a:p>
          <a:p>
            <a:pPr lvl="2" eaLnBrk="1" hangingPunct="1">
              <a:defRPr/>
            </a:pPr>
            <a:r>
              <a:rPr lang="en-US" b="1" dirty="0" smtClean="0">
                <a:effectLst/>
                <a:latin typeface="Comic Sans MS" pitchFamily="66" charset="0"/>
              </a:rPr>
              <a:t>Unions did not allow women</a:t>
            </a:r>
          </a:p>
          <a:p>
            <a:pPr lvl="2" eaLnBrk="1" hangingPunct="1">
              <a:defRPr/>
            </a:pPr>
            <a:r>
              <a:rPr lang="en-US" b="1" dirty="0" smtClean="0">
                <a:effectLst/>
                <a:latin typeface="Comic Sans MS" pitchFamily="66" charset="0"/>
              </a:rPr>
              <a:t>Could not work as long or as hard as men</a:t>
            </a:r>
          </a:p>
          <a:p>
            <a:pPr eaLnBrk="1" hangingPunct="1">
              <a:defRPr/>
            </a:pPr>
            <a:r>
              <a:rPr lang="en-US" b="1" dirty="0" smtClean="0">
                <a:effectLst/>
                <a:latin typeface="Comic Sans MS" pitchFamily="66" charset="0"/>
              </a:rPr>
              <a:t>Did  not account for</a:t>
            </a:r>
          </a:p>
          <a:p>
            <a:pPr lvl="2" eaLnBrk="1" hangingPunct="1">
              <a:defRPr/>
            </a:pPr>
            <a:r>
              <a:rPr lang="en-US" b="1" dirty="0" smtClean="0">
                <a:effectLst/>
                <a:latin typeface="Comic Sans MS" pitchFamily="66" charset="0"/>
              </a:rPr>
              <a:t>women as wage earners (Widows, sick/disabled husbands)</a:t>
            </a:r>
          </a:p>
          <a:p>
            <a:pPr lvl="2" eaLnBrk="1" hangingPunct="1">
              <a:defRPr/>
            </a:pPr>
            <a:r>
              <a:rPr lang="en-US" b="1" dirty="0" smtClean="0">
                <a:effectLst/>
                <a:latin typeface="Comic Sans MS" pitchFamily="66" charset="0"/>
              </a:rPr>
              <a:t>Laws to protect women made them less available/desirable to hire</a:t>
            </a:r>
          </a:p>
          <a:p>
            <a:pPr lvl="0" eaLnBrk="1" hangingPunct="1">
              <a:defRPr/>
            </a:pPr>
            <a:r>
              <a:rPr lang="en-US" sz="3000" b="1" dirty="0" smtClean="0">
                <a:solidFill>
                  <a:srgbClr val="000000"/>
                </a:solidFill>
                <a:effectLst/>
                <a:latin typeface="Comic Sans MS" pitchFamily="66" charset="0"/>
              </a:rPr>
              <a:t>Today, women still earn less than men for similar work. Although discrimination is illegal, companies often do not promote women to executive positions. This is known as the Glass Ceiling (you can see the stuff above you but cannot get there!)</a:t>
            </a:r>
          </a:p>
          <a:p>
            <a:pPr marL="914400" lvl="2" indent="0" eaLnBrk="1" hangingPunct="1">
              <a:buNone/>
              <a:defRPr/>
            </a:pPr>
            <a:endParaRPr lang="en-US" b="1" dirty="0" smtClean="0">
              <a:effectLst/>
              <a:latin typeface="Comic Sans MS" pitchFamily="66" charset="0"/>
            </a:endParaRPr>
          </a:p>
          <a:p>
            <a:pPr lvl="2" eaLnBrk="1" hangingPunct="1">
              <a:defRPr/>
            </a:pPr>
            <a:endParaRPr lang="en-US" b="1" dirty="0" smtClean="0">
              <a:effectLst/>
              <a:latin typeface="Comic Sans MS" pitchFamily="66" charset="0"/>
            </a:endParaRPr>
          </a:p>
          <a:p>
            <a:pPr eaLnBrk="1" hangingPunct="1">
              <a:buFontTx/>
              <a:buNone/>
              <a:defRPr/>
            </a:pPr>
            <a:endParaRPr lang="en-US" b="1" dirty="0" smtClean="0">
              <a:effectLst/>
              <a:latin typeface="Comic Sans MS" pitchFamily="66" charset="0"/>
            </a:endParaRPr>
          </a:p>
        </p:txBody>
      </p:sp>
    </p:spTree>
    <p:extLst>
      <p:ext uri="{BB962C8B-B14F-4D97-AF65-F5344CB8AC3E}">
        <p14:creationId xmlns:p14="http://schemas.microsoft.com/office/powerpoint/2010/main" val="3124571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177155">
                                            <p:bg/>
                                          </p:spTgt>
                                        </p:tgtEl>
                                        <p:attrNameLst>
                                          <p:attrName>style.visibility</p:attrName>
                                        </p:attrNameLst>
                                      </p:cBhvr>
                                      <p:to>
                                        <p:strVal val="visible"/>
                                      </p:to>
                                    </p:set>
                                    <p:anim calcmode="lin" valueType="num">
                                      <p:cBhvr>
                                        <p:cTn id="7" dur="1000" fill="hold"/>
                                        <p:tgtEl>
                                          <p:spTgt spid="177155">
                                            <p:bg/>
                                          </p:spTgt>
                                        </p:tgtEl>
                                        <p:attrNameLst>
                                          <p:attrName>ppt_w</p:attrName>
                                        </p:attrNameLst>
                                      </p:cBhvr>
                                      <p:tavLst>
                                        <p:tav tm="0">
                                          <p:val>
                                            <p:strVal val="#ppt_w+.3"/>
                                          </p:val>
                                        </p:tav>
                                        <p:tav tm="100000">
                                          <p:val>
                                            <p:strVal val="#ppt_w"/>
                                          </p:val>
                                        </p:tav>
                                      </p:tavLst>
                                    </p:anim>
                                    <p:anim calcmode="lin" valueType="num">
                                      <p:cBhvr>
                                        <p:cTn id="8" dur="1000" fill="hold"/>
                                        <p:tgtEl>
                                          <p:spTgt spid="177155">
                                            <p:bg/>
                                          </p:spTgt>
                                        </p:tgtEl>
                                        <p:attrNameLst>
                                          <p:attrName>ppt_h</p:attrName>
                                        </p:attrNameLst>
                                      </p:cBhvr>
                                      <p:tavLst>
                                        <p:tav tm="0">
                                          <p:val>
                                            <p:strVal val="#ppt_h"/>
                                          </p:val>
                                        </p:tav>
                                        <p:tav tm="100000">
                                          <p:val>
                                            <p:strVal val="#ppt_h"/>
                                          </p:val>
                                        </p:tav>
                                      </p:tavLst>
                                    </p:anim>
                                    <p:animEffect transition="in" filter="fade">
                                      <p:cBhvr>
                                        <p:cTn id="9" dur="1000"/>
                                        <p:tgtEl>
                                          <p:spTgt spid="177155">
                                            <p:bg/>
                                          </p:spTgt>
                                        </p:tgtEl>
                                      </p:cBhvr>
                                    </p:animEffect>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177155">
                                            <p:txEl>
                                              <p:pRg st="0" end="0"/>
                                            </p:txEl>
                                          </p:spTgt>
                                        </p:tgtEl>
                                        <p:attrNameLst>
                                          <p:attrName>style.visibility</p:attrName>
                                        </p:attrNameLst>
                                      </p:cBhvr>
                                      <p:to>
                                        <p:strVal val="visible"/>
                                      </p:to>
                                    </p:set>
                                    <p:anim calcmode="lin" valueType="num">
                                      <p:cBhvr>
                                        <p:cTn id="14" dur="1000" fill="hold"/>
                                        <p:tgtEl>
                                          <p:spTgt spid="177155">
                                            <p:txEl>
                                              <p:pRg st="0" end="0"/>
                                            </p:txEl>
                                          </p:spTgt>
                                        </p:tgtEl>
                                        <p:attrNameLst>
                                          <p:attrName>ppt_w</p:attrName>
                                        </p:attrNameLst>
                                      </p:cBhvr>
                                      <p:tavLst>
                                        <p:tav tm="0">
                                          <p:val>
                                            <p:strVal val="#ppt_w+.3"/>
                                          </p:val>
                                        </p:tav>
                                        <p:tav tm="100000">
                                          <p:val>
                                            <p:strVal val="#ppt_w"/>
                                          </p:val>
                                        </p:tav>
                                      </p:tavLst>
                                    </p:anim>
                                    <p:anim calcmode="lin" valueType="num">
                                      <p:cBhvr>
                                        <p:cTn id="15" dur="1000" fill="hold"/>
                                        <p:tgtEl>
                                          <p:spTgt spid="177155">
                                            <p:txEl>
                                              <p:pRg st="0" end="0"/>
                                            </p:txEl>
                                          </p:spTgt>
                                        </p:tgtEl>
                                        <p:attrNameLst>
                                          <p:attrName>ppt_h</p:attrName>
                                        </p:attrNameLst>
                                      </p:cBhvr>
                                      <p:tavLst>
                                        <p:tav tm="0">
                                          <p:val>
                                            <p:strVal val="#ppt_h"/>
                                          </p:val>
                                        </p:tav>
                                        <p:tav tm="100000">
                                          <p:val>
                                            <p:strVal val="#ppt_h"/>
                                          </p:val>
                                        </p:tav>
                                      </p:tavLst>
                                    </p:anim>
                                    <p:animEffect transition="in" filter="fade">
                                      <p:cBhvr>
                                        <p:cTn id="16" dur="1000"/>
                                        <p:tgtEl>
                                          <p:spTgt spid="177155">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0" presetClass="entr" presetSubtype="0" decel="100000" fill="hold" grpId="0" nodeType="clickEffect">
                                  <p:stCondLst>
                                    <p:cond delay="0"/>
                                  </p:stCondLst>
                                  <p:childTnLst>
                                    <p:set>
                                      <p:cBhvr>
                                        <p:cTn id="20" dur="1" fill="hold">
                                          <p:stCondLst>
                                            <p:cond delay="0"/>
                                          </p:stCondLst>
                                        </p:cTn>
                                        <p:tgtEl>
                                          <p:spTgt spid="177155">
                                            <p:txEl>
                                              <p:pRg st="1" end="1"/>
                                            </p:txEl>
                                          </p:spTgt>
                                        </p:tgtEl>
                                        <p:attrNameLst>
                                          <p:attrName>style.visibility</p:attrName>
                                        </p:attrNameLst>
                                      </p:cBhvr>
                                      <p:to>
                                        <p:strVal val="visible"/>
                                      </p:to>
                                    </p:set>
                                    <p:anim calcmode="lin" valueType="num">
                                      <p:cBhvr>
                                        <p:cTn id="21" dur="1000" fill="hold"/>
                                        <p:tgtEl>
                                          <p:spTgt spid="177155">
                                            <p:txEl>
                                              <p:pRg st="1" end="1"/>
                                            </p:txEl>
                                          </p:spTgt>
                                        </p:tgtEl>
                                        <p:attrNameLst>
                                          <p:attrName>ppt_w</p:attrName>
                                        </p:attrNameLst>
                                      </p:cBhvr>
                                      <p:tavLst>
                                        <p:tav tm="0">
                                          <p:val>
                                            <p:strVal val="#ppt_w+.3"/>
                                          </p:val>
                                        </p:tav>
                                        <p:tav tm="100000">
                                          <p:val>
                                            <p:strVal val="#ppt_w"/>
                                          </p:val>
                                        </p:tav>
                                      </p:tavLst>
                                    </p:anim>
                                    <p:anim calcmode="lin" valueType="num">
                                      <p:cBhvr>
                                        <p:cTn id="22" dur="1000" fill="hold"/>
                                        <p:tgtEl>
                                          <p:spTgt spid="177155">
                                            <p:txEl>
                                              <p:pRg st="1" end="1"/>
                                            </p:txEl>
                                          </p:spTgt>
                                        </p:tgtEl>
                                        <p:attrNameLst>
                                          <p:attrName>ppt_h</p:attrName>
                                        </p:attrNameLst>
                                      </p:cBhvr>
                                      <p:tavLst>
                                        <p:tav tm="0">
                                          <p:val>
                                            <p:strVal val="#ppt_h"/>
                                          </p:val>
                                        </p:tav>
                                        <p:tav tm="100000">
                                          <p:val>
                                            <p:strVal val="#ppt_h"/>
                                          </p:val>
                                        </p:tav>
                                      </p:tavLst>
                                    </p:anim>
                                    <p:animEffect transition="in" filter="fade">
                                      <p:cBhvr>
                                        <p:cTn id="23" dur="1000"/>
                                        <p:tgtEl>
                                          <p:spTgt spid="177155">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0" presetClass="entr" presetSubtype="0" decel="100000" fill="hold" grpId="0" nodeType="clickEffect">
                                  <p:stCondLst>
                                    <p:cond delay="0"/>
                                  </p:stCondLst>
                                  <p:childTnLst>
                                    <p:set>
                                      <p:cBhvr>
                                        <p:cTn id="27" dur="1" fill="hold">
                                          <p:stCondLst>
                                            <p:cond delay="0"/>
                                          </p:stCondLst>
                                        </p:cTn>
                                        <p:tgtEl>
                                          <p:spTgt spid="177155">
                                            <p:txEl>
                                              <p:pRg st="2" end="2"/>
                                            </p:txEl>
                                          </p:spTgt>
                                        </p:tgtEl>
                                        <p:attrNameLst>
                                          <p:attrName>style.visibility</p:attrName>
                                        </p:attrNameLst>
                                      </p:cBhvr>
                                      <p:to>
                                        <p:strVal val="visible"/>
                                      </p:to>
                                    </p:set>
                                    <p:anim calcmode="lin" valueType="num">
                                      <p:cBhvr>
                                        <p:cTn id="28" dur="1000" fill="hold"/>
                                        <p:tgtEl>
                                          <p:spTgt spid="177155">
                                            <p:txEl>
                                              <p:pRg st="2" end="2"/>
                                            </p:txEl>
                                          </p:spTgt>
                                        </p:tgtEl>
                                        <p:attrNameLst>
                                          <p:attrName>ppt_w</p:attrName>
                                        </p:attrNameLst>
                                      </p:cBhvr>
                                      <p:tavLst>
                                        <p:tav tm="0">
                                          <p:val>
                                            <p:strVal val="#ppt_w+.3"/>
                                          </p:val>
                                        </p:tav>
                                        <p:tav tm="100000">
                                          <p:val>
                                            <p:strVal val="#ppt_w"/>
                                          </p:val>
                                        </p:tav>
                                      </p:tavLst>
                                    </p:anim>
                                    <p:anim calcmode="lin" valueType="num">
                                      <p:cBhvr>
                                        <p:cTn id="29" dur="1000" fill="hold"/>
                                        <p:tgtEl>
                                          <p:spTgt spid="177155">
                                            <p:txEl>
                                              <p:pRg st="2" end="2"/>
                                            </p:txEl>
                                          </p:spTgt>
                                        </p:tgtEl>
                                        <p:attrNameLst>
                                          <p:attrName>ppt_h</p:attrName>
                                        </p:attrNameLst>
                                      </p:cBhvr>
                                      <p:tavLst>
                                        <p:tav tm="0">
                                          <p:val>
                                            <p:strVal val="#ppt_h"/>
                                          </p:val>
                                        </p:tav>
                                        <p:tav tm="100000">
                                          <p:val>
                                            <p:strVal val="#ppt_h"/>
                                          </p:val>
                                        </p:tav>
                                      </p:tavLst>
                                    </p:anim>
                                    <p:animEffect transition="in" filter="fade">
                                      <p:cBhvr>
                                        <p:cTn id="30" dur="1000"/>
                                        <p:tgtEl>
                                          <p:spTgt spid="177155">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0" presetClass="entr" presetSubtype="0" decel="100000" fill="hold" grpId="0" nodeType="clickEffect">
                                  <p:stCondLst>
                                    <p:cond delay="0"/>
                                  </p:stCondLst>
                                  <p:childTnLst>
                                    <p:set>
                                      <p:cBhvr>
                                        <p:cTn id="34" dur="1" fill="hold">
                                          <p:stCondLst>
                                            <p:cond delay="0"/>
                                          </p:stCondLst>
                                        </p:cTn>
                                        <p:tgtEl>
                                          <p:spTgt spid="177155">
                                            <p:txEl>
                                              <p:pRg st="3" end="3"/>
                                            </p:txEl>
                                          </p:spTgt>
                                        </p:tgtEl>
                                        <p:attrNameLst>
                                          <p:attrName>style.visibility</p:attrName>
                                        </p:attrNameLst>
                                      </p:cBhvr>
                                      <p:to>
                                        <p:strVal val="visible"/>
                                      </p:to>
                                    </p:set>
                                    <p:anim calcmode="lin" valueType="num">
                                      <p:cBhvr>
                                        <p:cTn id="35" dur="1000" fill="hold"/>
                                        <p:tgtEl>
                                          <p:spTgt spid="177155">
                                            <p:txEl>
                                              <p:pRg st="3" end="3"/>
                                            </p:txEl>
                                          </p:spTgt>
                                        </p:tgtEl>
                                        <p:attrNameLst>
                                          <p:attrName>ppt_w</p:attrName>
                                        </p:attrNameLst>
                                      </p:cBhvr>
                                      <p:tavLst>
                                        <p:tav tm="0">
                                          <p:val>
                                            <p:strVal val="#ppt_w+.3"/>
                                          </p:val>
                                        </p:tav>
                                        <p:tav tm="100000">
                                          <p:val>
                                            <p:strVal val="#ppt_w"/>
                                          </p:val>
                                        </p:tav>
                                      </p:tavLst>
                                    </p:anim>
                                    <p:anim calcmode="lin" valueType="num">
                                      <p:cBhvr>
                                        <p:cTn id="36" dur="1000" fill="hold"/>
                                        <p:tgtEl>
                                          <p:spTgt spid="177155">
                                            <p:txEl>
                                              <p:pRg st="3" end="3"/>
                                            </p:txEl>
                                          </p:spTgt>
                                        </p:tgtEl>
                                        <p:attrNameLst>
                                          <p:attrName>ppt_h</p:attrName>
                                        </p:attrNameLst>
                                      </p:cBhvr>
                                      <p:tavLst>
                                        <p:tav tm="0">
                                          <p:val>
                                            <p:strVal val="#ppt_h"/>
                                          </p:val>
                                        </p:tav>
                                        <p:tav tm="100000">
                                          <p:val>
                                            <p:strVal val="#ppt_h"/>
                                          </p:val>
                                        </p:tav>
                                      </p:tavLst>
                                    </p:anim>
                                    <p:animEffect transition="in" filter="fade">
                                      <p:cBhvr>
                                        <p:cTn id="37" dur="1000"/>
                                        <p:tgtEl>
                                          <p:spTgt spid="177155">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0" presetClass="entr" presetSubtype="0" decel="100000" fill="hold" grpId="0" nodeType="clickEffect">
                                  <p:stCondLst>
                                    <p:cond delay="0"/>
                                  </p:stCondLst>
                                  <p:childTnLst>
                                    <p:set>
                                      <p:cBhvr>
                                        <p:cTn id="41" dur="1" fill="hold">
                                          <p:stCondLst>
                                            <p:cond delay="0"/>
                                          </p:stCondLst>
                                        </p:cTn>
                                        <p:tgtEl>
                                          <p:spTgt spid="177155">
                                            <p:txEl>
                                              <p:pRg st="4" end="4"/>
                                            </p:txEl>
                                          </p:spTgt>
                                        </p:tgtEl>
                                        <p:attrNameLst>
                                          <p:attrName>style.visibility</p:attrName>
                                        </p:attrNameLst>
                                      </p:cBhvr>
                                      <p:to>
                                        <p:strVal val="visible"/>
                                      </p:to>
                                    </p:set>
                                    <p:anim calcmode="lin" valueType="num">
                                      <p:cBhvr>
                                        <p:cTn id="42" dur="1000" fill="hold"/>
                                        <p:tgtEl>
                                          <p:spTgt spid="177155">
                                            <p:txEl>
                                              <p:pRg st="4" end="4"/>
                                            </p:txEl>
                                          </p:spTgt>
                                        </p:tgtEl>
                                        <p:attrNameLst>
                                          <p:attrName>ppt_w</p:attrName>
                                        </p:attrNameLst>
                                      </p:cBhvr>
                                      <p:tavLst>
                                        <p:tav tm="0">
                                          <p:val>
                                            <p:strVal val="#ppt_w+.3"/>
                                          </p:val>
                                        </p:tav>
                                        <p:tav tm="100000">
                                          <p:val>
                                            <p:strVal val="#ppt_w"/>
                                          </p:val>
                                        </p:tav>
                                      </p:tavLst>
                                    </p:anim>
                                    <p:anim calcmode="lin" valueType="num">
                                      <p:cBhvr>
                                        <p:cTn id="43" dur="1000" fill="hold"/>
                                        <p:tgtEl>
                                          <p:spTgt spid="177155">
                                            <p:txEl>
                                              <p:pRg st="4" end="4"/>
                                            </p:txEl>
                                          </p:spTgt>
                                        </p:tgtEl>
                                        <p:attrNameLst>
                                          <p:attrName>ppt_h</p:attrName>
                                        </p:attrNameLst>
                                      </p:cBhvr>
                                      <p:tavLst>
                                        <p:tav tm="0">
                                          <p:val>
                                            <p:strVal val="#ppt_h"/>
                                          </p:val>
                                        </p:tav>
                                        <p:tav tm="100000">
                                          <p:val>
                                            <p:strVal val="#ppt_h"/>
                                          </p:val>
                                        </p:tav>
                                      </p:tavLst>
                                    </p:anim>
                                    <p:animEffect transition="in" filter="fade">
                                      <p:cBhvr>
                                        <p:cTn id="44" dur="1000"/>
                                        <p:tgtEl>
                                          <p:spTgt spid="177155">
                                            <p:txEl>
                                              <p:pRg st="4" end="4"/>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0" presetClass="entr" presetSubtype="0" decel="100000" fill="hold" grpId="0" nodeType="clickEffect">
                                  <p:stCondLst>
                                    <p:cond delay="0"/>
                                  </p:stCondLst>
                                  <p:childTnLst>
                                    <p:set>
                                      <p:cBhvr>
                                        <p:cTn id="48" dur="1" fill="hold">
                                          <p:stCondLst>
                                            <p:cond delay="0"/>
                                          </p:stCondLst>
                                        </p:cTn>
                                        <p:tgtEl>
                                          <p:spTgt spid="177155">
                                            <p:txEl>
                                              <p:pRg st="5" end="5"/>
                                            </p:txEl>
                                          </p:spTgt>
                                        </p:tgtEl>
                                        <p:attrNameLst>
                                          <p:attrName>style.visibility</p:attrName>
                                        </p:attrNameLst>
                                      </p:cBhvr>
                                      <p:to>
                                        <p:strVal val="visible"/>
                                      </p:to>
                                    </p:set>
                                    <p:anim calcmode="lin" valueType="num">
                                      <p:cBhvr>
                                        <p:cTn id="49" dur="1000" fill="hold"/>
                                        <p:tgtEl>
                                          <p:spTgt spid="177155">
                                            <p:txEl>
                                              <p:pRg st="5" end="5"/>
                                            </p:txEl>
                                          </p:spTgt>
                                        </p:tgtEl>
                                        <p:attrNameLst>
                                          <p:attrName>ppt_w</p:attrName>
                                        </p:attrNameLst>
                                      </p:cBhvr>
                                      <p:tavLst>
                                        <p:tav tm="0">
                                          <p:val>
                                            <p:strVal val="#ppt_w+.3"/>
                                          </p:val>
                                        </p:tav>
                                        <p:tav tm="100000">
                                          <p:val>
                                            <p:strVal val="#ppt_w"/>
                                          </p:val>
                                        </p:tav>
                                      </p:tavLst>
                                    </p:anim>
                                    <p:anim calcmode="lin" valueType="num">
                                      <p:cBhvr>
                                        <p:cTn id="50" dur="1000" fill="hold"/>
                                        <p:tgtEl>
                                          <p:spTgt spid="177155">
                                            <p:txEl>
                                              <p:pRg st="5" end="5"/>
                                            </p:txEl>
                                          </p:spTgt>
                                        </p:tgtEl>
                                        <p:attrNameLst>
                                          <p:attrName>ppt_h</p:attrName>
                                        </p:attrNameLst>
                                      </p:cBhvr>
                                      <p:tavLst>
                                        <p:tav tm="0">
                                          <p:val>
                                            <p:strVal val="#ppt_h"/>
                                          </p:val>
                                        </p:tav>
                                        <p:tav tm="100000">
                                          <p:val>
                                            <p:strVal val="#ppt_h"/>
                                          </p:val>
                                        </p:tav>
                                      </p:tavLst>
                                    </p:anim>
                                    <p:animEffect transition="in" filter="fade">
                                      <p:cBhvr>
                                        <p:cTn id="51" dur="1000"/>
                                        <p:tgtEl>
                                          <p:spTgt spid="177155">
                                            <p:txEl>
                                              <p:pRg st="5" end="5"/>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0" presetClass="entr" presetSubtype="0" decel="100000" fill="hold" grpId="0" nodeType="clickEffect">
                                  <p:stCondLst>
                                    <p:cond delay="0"/>
                                  </p:stCondLst>
                                  <p:childTnLst>
                                    <p:set>
                                      <p:cBhvr>
                                        <p:cTn id="55" dur="1" fill="hold">
                                          <p:stCondLst>
                                            <p:cond delay="0"/>
                                          </p:stCondLst>
                                        </p:cTn>
                                        <p:tgtEl>
                                          <p:spTgt spid="177155">
                                            <p:txEl>
                                              <p:pRg st="6" end="6"/>
                                            </p:txEl>
                                          </p:spTgt>
                                        </p:tgtEl>
                                        <p:attrNameLst>
                                          <p:attrName>style.visibility</p:attrName>
                                        </p:attrNameLst>
                                      </p:cBhvr>
                                      <p:to>
                                        <p:strVal val="visible"/>
                                      </p:to>
                                    </p:set>
                                    <p:anim calcmode="lin" valueType="num">
                                      <p:cBhvr>
                                        <p:cTn id="56" dur="1000" fill="hold"/>
                                        <p:tgtEl>
                                          <p:spTgt spid="177155">
                                            <p:txEl>
                                              <p:pRg st="6" end="6"/>
                                            </p:txEl>
                                          </p:spTgt>
                                        </p:tgtEl>
                                        <p:attrNameLst>
                                          <p:attrName>ppt_w</p:attrName>
                                        </p:attrNameLst>
                                      </p:cBhvr>
                                      <p:tavLst>
                                        <p:tav tm="0">
                                          <p:val>
                                            <p:strVal val="#ppt_w+.3"/>
                                          </p:val>
                                        </p:tav>
                                        <p:tav tm="100000">
                                          <p:val>
                                            <p:strVal val="#ppt_w"/>
                                          </p:val>
                                        </p:tav>
                                      </p:tavLst>
                                    </p:anim>
                                    <p:anim calcmode="lin" valueType="num">
                                      <p:cBhvr>
                                        <p:cTn id="57" dur="1000" fill="hold"/>
                                        <p:tgtEl>
                                          <p:spTgt spid="177155">
                                            <p:txEl>
                                              <p:pRg st="6" end="6"/>
                                            </p:txEl>
                                          </p:spTgt>
                                        </p:tgtEl>
                                        <p:attrNameLst>
                                          <p:attrName>ppt_h</p:attrName>
                                        </p:attrNameLst>
                                      </p:cBhvr>
                                      <p:tavLst>
                                        <p:tav tm="0">
                                          <p:val>
                                            <p:strVal val="#ppt_h"/>
                                          </p:val>
                                        </p:tav>
                                        <p:tav tm="100000">
                                          <p:val>
                                            <p:strVal val="#ppt_h"/>
                                          </p:val>
                                        </p:tav>
                                      </p:tavLst>
                                    </p:anim>
                                    <p:animEffect transition="in" filter="fade">
                                      <p:cBhvr>
                                        <p:cTn id="58" dur="1000"/>
                                        <p:tgtEl>
                                          <p:spTgt spid="177155">
                                            <p:txEl>
                                              <p:pRg st="6" end="6"/>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50" presetClass="entr" presetSubtype="0" decel="100000" fill="hold" grpId="0" nodeType="clickEffect">
                                  <p:stCondLst>
                                    <p:cond delay="0"/>
                                  </p:stCondLst>
                                  <p:childTnLst>
                                    <p:set>
                                      <p:cBhvr>
                                        <p:cTn id="62" dur="1" fill="hold">
                                          <p:stCondLst>
                                            <p:cond delay="0"/>
                                          </p:stCondLst>
                                        </p:cTn>
                                        <p:tgtEl>
                                          <p:spTgt spid="177155">
                                            <p:txEl>
                                              <p:pRg st="7" end="7"/>
                                            </p:txEl>
                                          </p:spTgt>
                                        </p:tgtEl>
                                        <p:attrNameLst>
                                          <p:attrName>style.visibility</p:attrName>
                                        </p:attrNameLst>
                                      </p:cBhvr>
                                      <p:to>
                                        <p:strVal val="visible"/>
                                      </p:to>
                                    </p:set>
                                    <p:anim calcmode="lin" valueType="num">
                                      <p:cBhvr>
                                        <p:cTn id="63" dur="1000" fill="hold"/>
                                        <p:tgtEl>
                                          <p:spTgt spid="177155">
                                            <p:txEl>
                                              <p:pRg st="7" end="7"/>
                                            </p:txEl>
                                          </p:spTgt>
                                        </p:tgtEl>
                                        <p:attrNameLst>
                                          <p:attrName>ppt_w</p:attrName>
                                        </p:attrNameLst>
                                      </p:cBhvr>
                                      <p:tavLst>
                                        <p:tav tm="0">
                                          <p:val>
                                            <p:strVal val="#ppt_w+.3"/>
                                          </p:val>
                                        </p:tav>
                                        <p:tav tm="100000">
                                          <p:val>
                                            <p:strVal val="#ppt_w"/>
                                          </p:val>
                                        </p:tav>
                                      </p:tavLst>
                                    </p:anim>
                                    <p:anim calcmode="lin" valueType="num">
                                      <p:cBhvr>
                                        <p:cTn id="64" dur="1000" fill="hold"/>
                                        <p:tgtEl>
                                          <p:spTgt spid="177155">
                                            <p:txEl>
                                              <p:pRg st="7" end="7"/>
                                            </p:txEl>
                                          </p:spTgt>
                                        </p:tgtEl>
                                        <p:attrNameLst>
                                          <p:attrName>ppt_h</p:attrName>
                                        </p:attrNameLst>
                                      </p:cBhvr>
                                      <p:tavLst>
                                        <p:tav tm="0">
                                          <p:val>
                                            <p:strVal val="#ppt_h"/>
                                          </p:val>
                                        </p:tav>
                                        <p:tav tm="100000">
                                          <p:val>
                                            <p:strVal val="#ppt_h"/>
                                          </p:val>
                                        </p:tav>
                                      </p:tavLst>
                                    </p:anim>
                                    <p:animEffect transition="in" filter="fade">
                                      <p:cBhvr>
                                        <p:cTn id="65" dur="1000"/>
                                        <p:tgtEl>
                                          <p:spTgt spid="17715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7155" grpId="0" uiExpand="1" build="p"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p:cNvSpPr>
            <a:spLocks noGrp="1" noChangeArrowheads="1"/>
          </p:cNvSpPr>
          <p:nvPr>
            <p:ph type="title"/>
          </p:nvPr>
        </p:nvSpPr>
        <p:spPr bwMode="auto">
          <a:xfrm>
            <a:off x="3048000" y="274638"/>
            <a:ext cx="7162800" cy="1143000"/>
          </a:xfrm>
          <a:ln>
            <a:miter lim="800000"/>
            <a:headEnd/>
            <a:tailEnd/>
          </a:ln>
        </p:spPr>
        <p:txBody>
          <a:bodyPr vert="horz" wrap="square" lIns="91440" tIns="45720" rIns="91440" bIns="45720" numCol="1" anchor="t" anchorCtr="0" compatLnSpc="1">
            <a:prstTxWarp prst="textNoShape">
              <a:avLst/>
            </a:prstTxWarp>
          </a:bodyPr>
          <a:lstStyle/>
          <a:p>
            <a:pPr eaLnBrk="1" hangingPunct="1">
              <a:defRPr/>
            </a:pPr>
            <a:r>
              <a:rPr lang="en-US" sz="4000" b="1" dirty="0">
                <a:effectLst/>
                <a:latin typeface="Comic Sans MS" pitchFamily="66" charset="0"/>
              </a:rPr>
              <a:t>Where Did Women Work?</a:t>
            </a:r>
            <a:br>
              <a:rPr lang="en-US" sz="4000" b="1" dirty="0">
                <a:effectLst/>
                <a:latin typeface="Comic Sans MS" pitchFamily="66" charset="0"/>
              </a:rPr>
            </a:br>
            <a:r>
              <a:rPr lang="en-US" sz="3200" b="1" dirty="0">
                <a:effectLst/>
                <a:latin typeface="Comic Sans MS" pitchFamily="66" charset="0"/>
              </a:rPr>
              <a:t>4 main fields</a:t>
            </a:r>
            <a:endParaRPr lang="en-US" sz="4000" b="1" dirty="0">
              <a:effectLst/>
              <a:latin typeface="Comic Sans MS" pitchFamily="66" charset="0"/>
            </a:endParaRPr>
          </a:p>
        </p:txBody>
      </p:sp>
      <p:sp>
        <p:nvSpPr>
          <p:cNvPr id="178179" name="Rectangle 3"/>
          <p:cNvSpPr>
            <a:spLocks noGrp="1" noChangeArrowheads="1"/>
          </p:cNvSpPr>
          <p:nvPr>
            <p:ph type="body" idx="1"/>
          </p:nvPr>
        </p:nvSpPr>
        <p:spPr bwMode="auto">
          <a:xfrm>
            <a:off x="2184400" y="1600200"/>
            <a:ext cx="9880600" cy="5257800"/>
          </a:xfrm>
          <a:ln>
            <a:miter lim="800000"/>
            <a:headEnd/>
            <a:tailEnd/>
          </a:ln>
        </p:spPr>
        <p:txBody>
          <a:bodyPr vert="horz" wrap="square" lIns="91440" tIns="45720" rIns="91440" bIns="45720" numCol="1" anchor="t" anchorCtr="0" compatLnSpc="1">
            <a:prstTxWarp prst="textNoShape">
              <a:avLst/>
            </a:prstTxWarp>
          </a:bodyPr>
          <a:lstStyle/>
          <a:p>
            <a:pPr eaLnBrk="1" hangingPunct="1">
              <a:defRPr/>
            </a:pPr>
            <a:r>
              <a:rPr lang="en-US" b="1" dirty="0" smtClean="0">
                <a:effectLst/>
                <a:latin typeface="Comic Sans MS" pitchFamily="66" charset="0"/>
              </a:rPr>
              <a:t>Depended on class</a:t>
            </a:r>
          </a:p>
          <a:p>
            <a:pPr lvl="1" eaLnBrk="1" hangingPunct="1">
              <a:defRPr/>
            </a:pPr>
            <a:r>
              <a:rPr lang="en-US" b="1" dirty="0" smtClean="0">
                <a:effectLst/>
                <a:latin typeface="Comic Sans MS" pitchFamily="66" charset="0"/>
              </a:rPr>
              <a:t>Teaching – limited work for children meant they needed looking after. </a:t>
            </a:r>
          </a:p>
          <a:p>
            <a:pPr lvl="1" eaLnBrk="1" hangingPunct="1">
              <a:defRPr/>
            </a:pPr>
            <a:r>
              <a:rPr lang="en-US" b="1" dirty="0" smtClean="0">
                <a:effectLst/>
                <a:latin typeface="Comic Sans MS" pitchFamily="66" charset="0"/>
              </a:rPr>
              <a:t>Nursing – Florence Nightingale Crimean War 1850s</a:t>
            </a:r>
          </a:p>
          <a:p>
            <a:pPr eaLnBrk="1" hangingPunct="1">
              <a:defRPr/>
            </a:pPr>
            <a:r>
              <a:rPr lang="en-US" b="1" dirty="0" smtClean="0">
                <a:effectLst/>
                <a:latin typeface="Comic Sans MS" pitchFamily="66" charset="0"/>
              </a:rPr>
              <a:t>Poorer/Lower classes..</a:t>
            </a:r>
          </a:p>
          <a:p>
            <a:pPr lvl="1" eaLnBrk="1" hangingPunct="1">
              <a:defRPr/>
            </a:pPr>
            <a:r>
              <a:rPr lang="en-US" b="1" dirty="0" smtClean="0">
                <a:effectLst/>
                <a:latin typeface="Comic Sans MS" pitchFamily="66" charset="0"/>
              </a:rPr>
              <a:t>Domestic servant – cook, maid</a:t>
            </a:r>
          </a:p>
          <a:p>
            <a:pPr lvl="1" eaLnBrk="1" hangingPunct="1">
              <a:defRPr/>
            </a:pPr>
            <a:r>
              <a:rPr lang="en-US" b="1" dirty="0" smtClean="0">
                <a:effectLst/>
                <a:latin typeface="Comic Sans MS" pitchFamily="66" charset="0"/>
              </a:rPr>
              <a:t>Industry – </a:t>
            </a:r>
            <a:r>
              <a:rPr lang="en-US" b="1" dirty="0">
                <a:effectLst/>
                <a:latin typeface="Comic Sans MS" pitchFamily="66" charset="0"/>
              </a:rPr>
              <a:t>mine</a:t>
            </a:r>
            <a:r>
              <a:rPr lang="en-US" b="1" dirty="0" smtClean="0">
                <a:effectLst/>
                <a:latin typeface="Comic Sans MS" pitchFamily="66" charset="0"/>
              </a:rPr>
              <a:t>, factory (textile, matches), laundry</a:t>
            </a:r>
          </a:p>
          <a:p>
            <a:pPr eaLnBrk="1" hangingPunct="1">
              <a:defRPr/>
            </a:pPr>
            <a:r>
              <a:rPr lang="en-US" b="1" dirty="0" smtClean="0">
                <a:effectLst/>
                <a:latin typeface="Comic Sans MS" pitchFamily="66" charset="0"/>
              </a:rPr>
              <a:t>Most powerful person on Earth?</a:t>
            </a:r>
          </a:p>
          <a:p>
            <a:pPr lvl="1" eaLnBrk="1" hangingPunct="1">
              <a:defRPr/>
            </a:pPr>
            <a:r>
              <a:rPr lang="en-US" b="1" dirty="0" smtClean="0">
                <a:effectLst/>
                <a:latin typeface="Comic Sans MS" pitchFamily="66" charset="0"/>
              </a:rPr>
              <a:t>Queen Victoria (could not vote!)</a:t>
            </a:r>
          </a:p>
        </p:txBody>
      </p:sp>
    </p:spTree>
    <p:extLst>
      <p:ext uri="{BB962C8B-B14F-4D97-AF65-F5344CB8AC3E}">
        <p14:creationId xmlns:p14="http://schemas.microsoft.com/office/powerpoint/2010/main" val="1935996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178178"/>
                                        </p:tgtEl>
                                        <p:attrNameLst>
                                          <p:attrName>style.visibility</p:attrName>
                                        </p:attrNameLst>
                                      </p:cBhvr>
                                      <p:to>
                                        <p:strVal val="visible"/>
                                      </p:to>
                                    </p:set>
                                    <p:anim calcmode="lin" valueType="num">
                                      <p:cBhvr>
                                        <p:cTn id="7" dur="1000" fill="hold"/>
                                        <p:tgtEl>
                                          <p:spTgt spid="178178"/>
                                        </p:tgtEl>
                                        <p:attrNameLst>
                                          <p:attrName>ppt_w</p:attrName>
                                        </p:attrNameLst>
                                      </p:cBhvr>
                                      <p:tavLst>
                                        <p:tav tm="0">
                                          <p:val>
                                            <p:strVal val="#ppt_w+.3"/>
                                          </p:val>
                                        </p:tav>
                                        <p:tav tm="100000">
                                          <p:val>
                                            <p:strVal val="#ppt_w"/>
                                          </p:val>
                                        </p:tav>
                                      </p:tavLst>
                                    </p:anim>
                                    <p:anim calcmode="lin" valueType="num">
                                      <p:cBhvr>
                                        <p:cTn id="8" dur="1000" fill="hold"/>
                                        <p:tgtEl>
                                          <p:spTgt spid="178178"/>
                                        </p:tgtEl>
                                        <p:attrNameLst>
                                          <p:attrName>ppt_h</p:attrName>
                                        </p:attrNameLst>
                                      </p:cBhvr>
                                      <p:tavLst>
                                        <p:tav tm="0">
                                          <p:val>
                                            <p:strVal val="#ppt_h"/>
                                          </p:val>
                                        </p:tav>
                                        <p:tav tm="100000">
                                          <p:val>
                                            <p:strVal val="#ppt_h"/>
                                          </p:val>
                                        </p:tav>
                                      </p:tavLst>
                                    </p:anim>
                                    <p:animEffect transition="in" filter="fade">
                                      <p:cBhvr>
                                        <p:cTn id="9" dur="1000"/>
                                        <p:tgtEl>
                                          <p:spTgt spid="178178"/>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78179">
                                            <p:bg/>
                                          </p:spTgt>
                                        </p:tgtEl>
                                        <p:attrNameLst>
                                          <p:attrName>style.visibility</p:attrName>
                                        </p:attrNameLst>
                                      </p:cBhvr>
                                      <p:to>
                                        <p:strVal val="visible"/>
                                      </p:to>
                                    </p:set>
                                    <p:animEffect transition="in" filter="fade">
                                      <p:cBhvr>
                                        <p:cTn id="14" dur="2000"/>
                                        <p:tgtEl>
                                          <p:spTgt spid="178179">
                                            <p:bg/>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78179">
                                            <p:txEl>
                                              <p:pRg st="0" end="0"/>
                                            </p:txEl>
                                          </p:spTgt>
                                        </p:tgtEl>
                                        <p:attrNameLst>
                                          <p:attrName>style.visibility</p:attrName>
                                        </p:attrNameLst>
                                      </p:cBhvr>
                                      <p:to>
                                        <p:strVal val="visible"/>
                                      </p:to>
                                    </p:set>
                                    <p:animEffect transition="in" filter="fade">
                                      <p:cBhvr>
                                        <p:cTn id="19" dur="2000"/>
                                        <p:tgtEl>
                                          <p:spTgt spid="178179">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78179">
                                            <p:txEl>
                                              <p:pRg st="1" end="1"/>
                                            </p:txEl>
                                          </p:spTgt>
                                        </p:tgtEl>
                                        <p:attrNameLst>
                                          <p:attrName>style.visibility</p:attrName>
                                        </p:attrNameLst>
                                      </p:cBhvr>
                                      <p:to>
                                        <p:strVal val="visible"/>
                                      </p:to>
                                    </p:set>
                                    <p:animEffect transition="in" filter="fade">
                                      <p:cBhvr>
                                        <p:cTn id="24" dur="2000"/>
                                        <p:tgtEl>
                                          <p:spTgt spid="178179">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78179">
                                            <p:txEl>
                                              <p:pRg st="2" end="2"/>
                                            </p:txEl>
                                          </p:spTgt>
                                        </p:tgtEl>
                                        <p:attrNameLst>
                                          <p:attrName>style.visibility</p:attrName>
                                        </p:attrNameLst>
                                      </p:cBhvr>
                                      <p:to>
                                        <p:strVal val="visible"/>
                                      </p:to>
                                    </p:set>
                                    <p:animEffect transition="in" filter="fade">
                                      <p:cBhvr>
                                        <p:cTn id="29" dur="2000"/>
                                        <p:tgtEl>
                                          <p:spTgt spid="178179">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78179">
                                            <p:txEl>
                                              <p:pRg st="3" end="3"/>
                                            </p:txEl>
                                          </p:spTgt>
                                        </p:tgtEl>
                                        <p:attrNameLst>
                                          <p:attrName>style.visibility</p:attrName>
                                        </p:attrNameLst>
                                      </p:cBhvr>
                                      <p:to>
                                        <p:strVal val="visible"/>
                                      </p:to>
                                    </p:set>
                                    <p:animEffect transition="in" filter="fade">
                                      <p:cBhvr>
                                        <p:cTn id="34" dur="2000"/>
                                        <p:tgtEl>
                                          <p:spTgt spid="178179">
                                            <p:txEl>
                                              <p:pRg st="3" end="3"/>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78179">
                                            <p:txEl>
                                              <p:pRg st="4" end="4"/>
                                            </p:txEl>
                                          </p:spTgt>
                                        </p:tgtEl>
                                        <p:attrNameLst>
                                          <p:attrName>style.visibility</p:attrName>
                                        </p:attrNameLst>
                                      </p:cBhvr>
                                      <p:to>
                                        <p:strVal val="visible"/>
                                      </p:to>
                                    </p:set>
                                    <p:animEffect transition="in" filter="fade">
                                      <p:cBhvr>
                                        <p:cTn id="37" dur="2000"/>
                                        <p:tgtEl>
                                          <p:spTgt spid="178179">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78179">
                                            <p:txEl>
                                              <p:pRg st="5" end="5"/>
                                            </p:txEl>
                                          </p:spTgt>
                                        </p:tgtEl>
                                        <p:attrNameLst>
                                          <p:attrName>style.visibility</p:attrName>
                                        </p:attrNameLst>
                                      </p:cBhvr>
                                      <p:to>
                                        <p:strVal val="visible"/>
                                      </p:to>
                                    </p:set>
                                    <p:animEffect transition="in" filter="fade">
                                      <p:cBhvr>
                                        <p:cTn id="42" dur="2000"/>
                                        <p:tgtEl>
                                          <p:spTgt spid="178179">
                                            <p:txEl>
                                              <p:pRg st="5" end="5"/>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78179">
                                            <p:txEl>
                                              <p:pRg st="6" end="6"/>
                                            </p:txEl>
                                          </p:spTgt>
                                        </p:tgtEl>
                                        <p:attrNameLst>
                                          <p:attrName>style.visibility</p:attrName>
                                        </p:attrNameLst>
                                      </p:cBhvr>
                                      <p:to>
                                        <p:strVal val="visible"/>
                                      </p:to>
                                    </p:set>
                                    <p:animEffect transition="in" filter="fade">
                                      <p:cBhvr>
                                        <p:cTn id="47" dur="2000"/>
                                        <p:tgtEl>
                                          <p:spTgt spid="178179">
                                            <p:txEl>
                                              <p:pRg st="6" end="6"/>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78179">
                                            <p:txEl>
                                              <p:pRg st="7" end="7"/>
                                            </p:txEl>
                                          </p:spTgt>
                                        </p:tgtEl>
                                        <p:attrNameLst>
                                          <p:attrName>style.visibility</p:attrName>
                                        </p:attrNameLst>
                                      </p:cBhvr>
                                      <p:to>
                                        <p:strVal val="visible"/>
                                      </p:to>
                                    </p:set>
                                    <p:animEffect transition="in" filter="fade">
                                      <p:cBhvr>
                                        <p:cTn id="52" dur="2000"/>
                                        <p:tgtEl>
                                          <p:spTgt spid="17817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8178" grpId="0" animBg="1"/>
      <p:bldP spid="178179" grpId="0" uiExpand="1" build="p"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0" y="0"/>
            <a:ext cx="7162800" cy="715962"/>
          </a:xfrm>
        </p:spPr>
        <p:txBody>
          <a:bodyPr/>
          <a:lstStyle/>
          <a:p>
            <a:r>
              <a:rPr lang="en-US" b="1" dirty="0" smtClean="0">
                <a:latin typeface="Comic Sans MS" pitchFamily="66" charset="0"/>
              </a:rPr>
              <a:t>Things Begin to Change</a:t>
            </a:r>
            <a:endParaRPr lang="en-US" b="1" dirty="0">
              <a:latin typeface="Comic Sans MS" pitchFamily="66" charset="0"/>
            </a:endParaRPr>
          </a:p>
        </p:txBody>
      </p:sp>
      <p:sp>
        <p:nvSpPr>
          <p:cNvPr id="3" name="Content Placeholder 2"/>
          <p:cNvSpPr>
            <a:spLocks noGrp="1"/>
          </p:cNvSpPr>
          <p:nvPr>
            <p:ph idx="1"/>
          </p:nvPr>
        </p:nvSpPr>
        <p:spPr>
          <a:xfrm>
            <a:off x="2895600" y="762000"/>
            <a:ext cx="7772400" cy="1905000"/>
          </a:xfrm>
        </p:spPr>
        <p:txBody>
          <a:bodyPr/>
          <a:lstStyle/>
          <a:p>
            <a:r>
              <a:rPr lang="en-US" sz="2800" b="1" dirty="0">
                <a:latin typeface="Comic Sans MS" pitchFamily="66" charset="0"/>
              </a:rPr>
              <a:t>Entrance to Universities – Zurich and London</a:t>
            </a:r>
          </a:p>
          <a:p>
            <a:r>
              <a:rPr lang="en-US" sz="2800" b="1" dirty="0">
                <a:latin typeface="Comic Sans MS" pitchFamily="66" charset="0"/>
              </a:rPr>
              <a:t>New jobs created by change in business model.  Aided by new inventions such as…</a:t>
            </a:r>
          </a:p>
          <a:p>
            <a:endParaRPr lang="en-US" sz="2800" b="1" dirty="0">
              <a:latin typeface="Comic Sans MS" pitchFamily="66" charset="0"/>
            </a:endParaRPr>
          </a:p>
        </p:txBody>
      </p:sp>
      <p:pic>
        <p:nvPicPr>
          <p:cNvPr id="1027" name="Picture 3"/>
          <p:cNvPicPr>
            <a:picLocks noChangeAspect="1" noChangeArrowheads="1"/>
          </p:cNvPicPr>
          <p:nvPr/>
        </p:nvPicPr>
        <p:blipFill>
          <a:blip r:embed="rId2" cstate="print"/>
          <a:srcRect/>
          <a:stretch>
            <a:fillRect/>
          </a:stretch>
        </p:blipFill>
        <p:spPr bwMode="auto">
          <a:xfrm>
            <a:off x="3576638" y="2771702"/>
            <a:ext cx="4962525" cy="3657600"/>
          </a:xfrm>
          <a:prstGeom prst="rect">
            <a:avLst/>
          </a:prstGeom>
          <a:noFill/>
          <a:ln w="9525">
            <a:noFill/>
            <a:miter lim="800000"/>
            <a:headEnd/>
            <a:tailEnd/>
          </a:ln>
        </p:spPr>
      </p:pic>
      <p:pic>
        <p:nvPicPr>
          <p:cNvPr id="1028" name="Picture 4"/>
          <p:cNvPicPr>
            <a:picLocks noChangeAspect="1" noChangeArrowheads="1"/>
          </p:cNvPicPr>
          <p:nvPr/>
        </p:nvPicPr>
        <p:blipFill>
          <a:blip r:embed="rId3" cstate="print"/>
          <a:srcRect/>
          <a:stretch>
            <a:fillRect/>
          </a:stretch>
        </p:blipFill>
        <p:spPr bwMode="auto">
          <a:xfrm>
            <a:off x="3810000" y="2743200"/>
            <a:ext cx="4648200" cy="3573547"/>
          </a:xfrm>
          <a:prstGeom prst="rect">
            <a:avLst/>
          </a:prstGeom>
          <a:noFill/>
          <a:ln w="9525">
            <a:noFill/>
            <a:miter lim="800000"/>
            <a:headEnd/>
            <a:tailEnd/>
          </a:ln>
        </p:spPr>
      </p:pic>
      <p:pic>
        <p:nvPicPr>
          <p:cNvPr id="1030" name="Picture 6"/>
          <p:cNvPicPr>
            <a:picLocks noChangeAspect="1" noChangeArrowheads="1"/>
          </p:cNvPicPr>
          <p:nvPr/>
        </p:nvPicPr>
        <p:blipFill>
          <a:blip r:embed="rId4" cstate="print"/>
          <a:srcRect/>
          <a:stretch>
            <a:fillRect/>
          </a:stretch>
        </p:blipFill>
        <p:spPr bwMode="auto">
          <a:xfrm>
            <a:off x="4267200" y="22654"/>
            <a:ext cx="3581400" cy="6775622"/>
          </a:xfrm>
          <a:prstGeom prst="rect">
            <a:avLst/>
          </a:prstGeom>
          <a:noFill/>
          <a:ln w="9525">
            <a:noFill/>
            <a:miter lim="800000"/>
            <a:headEnd/>
            <a:tailEnd/>
          </a:ln>
        </p:spPr>
      </p:pic>
    </p:spTree>
    <p:extLst>
      <p:ext uri="{BB962C8B-B14F-4D97-AF65-F5344CB8AC3E}">
        <p14:creationId xmlns:p14="http://schemas.microsoft.com/office/powerpoint/2010/main" val="1313347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3"/>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6"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barn(inHorizontal)">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6"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barn(inHorizontal)">
                                      <p:cBhvr>
                                        <p:cTn id="19" dur="5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nodeType="clickEffect">
                                  <p:stCondLst>
                                    <p:cond delay="0"/>
                                  </p:stCondLst>
                                  <p:childTnLst>
                                    <p:set>
                                      <p:cBhvr>
                                        <p:cTn id="23" dur="1" fill="hold">
                                          <p:stCondLst>
                                            <p:cond delay="0"/>
                                          </p:stCondLst>
                                        </p:cTn>
                                        <p:tgtEl>
                                          <p:spTgt spid="1030"/>
                                        </p:tgtEl>
                                        <p:attrNameLst>
                                          <p:attrName>style.visibility</p:attrName>
                                        </p:attrNameLst>
                                      </p:cBhvr>
                                      <p:to>
                                        <p:strVal val="visible"/>
                                      </p:to>
                                    </p:set>
                                    <p:animEffect transition="in" filter="dissolve">
                                      <p:cBhvr>
                                        <p:cTn id="24" dur="2000"/>
                                        <p:tgtEl>
                                          <p:spTgt spid="1030"/>
                                        </p:tgtEl>
                                      </p:cBhvr>
                                    </p:animEffect>
                                  </p:childTnLst>
                                </p:cTn>
                              </p:par>
                            </p:childTnLst>
                          </p:cTn>
                        </p:par>
                      </p:childTnLst>
                    </p:cTn>
                  </p:par>
                  <p:par>
                    <p:cTn id="25" fill="hold">
                      <p:stCondLst>
                        <p:cond delay="indefinite"/>
                      </p:stCondLst>
                      <p:childTnLst>
                        <p:par>
                          <p:cTn id="26" fill="hold">
                            <p:stCondLst>
                              <p:cond delay="0"/>
                            </p:stCondLst>
                            <p:childTnLst>
                              <p:par>
                                <p:cTn id="27" presetID="4" presetClass="exit" presetSubtype="16" fill="hold" nodeType="clickEffect">
                                  <p:stCondLst>
                                    <p:cond delay="0"/>
                                  </p:stCondLst>
                                  <p:childTnLst>
                                    <p:animEffect transition="out" filter="box(in)">
                                      <p:cBhvr>
                                        <p:cTn id="28" dur="500"/>
                                        <p:tgtEl>
                                          <p:spTgt spid="1030"/>
                                        </p:tgtEl>
                                      </p:cBhvr>
                                    </p:animEffect>
                                    <p:set>
                                      <p:cBhvr>
                                        <p:cTn id="29" dur="1" fill="hold">
                                          <p:stCondLst>
                                            <p:cond delay="499"/>
                                          </p:stCondLst>
                                        </p:cTn>
                                        <p:tgtEl>
                                          <p:spTgt spid="1030"/>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9" presetClass="entr" presetSubtype="0" fill="hold" nodeType="clickEffect">
                                  <p:stCondLst>
                                    <p:cond delay="0"/>
                                  </p:stCondLst>
                                  <p:childTnLst>
                                    <p:set>
                                      <p:cBhvr>
                                        <p:cTn id="33" dur="1" fill="hold">
                                          <p:stCondLst>
                                            <p:cond delay="0"/>
                                          </p:stCondLst>
                                        </p:cTn>
                                        <p:tgtEl>
                                          <p:spTgt spid="1027"/>
                                        </p:tgtEl>
                                        <p:attrNameLst>
                                          <p:attrName>style.visibility</p:attrName>
                                        </p:attrNameLst>
                                      </p:cBhvr>
                                      <p:to>
                                        <p:strVal val="visible"/>
                                      </p:to>
                                    </p:set>
                                    <p:animEffect transition="in" filter="dissolve">
                                      <p:cBhvr>
                                        <p:cTn id="34" dur="2000"/>
                                        <p:tgtEl>
                                          <p:spTgt spid="1027"/>
                                        </p:tgtEl>
                                      </p:cBhvr>
                                    </p:animEffect>
                                  </p:childTnLst>
                                </p:cTn>
                              </p:par>
                            </p:childTnLst>
                          </p:cTn>
                        </p:par>
                      </p:childTnLst>
                    </p:cTn>
                  </p:par>
                  <p:par>
                    <p:cTn id="35" fill="hold">
                      <p:stCondLst>
                        <p:cond delay="indefinite"/>
                      </p:stCondLst>
                      <p:childTnLst>
                        <p:par>
                          <p:cTn id="36" fill="hold">
                            <p:stCondLst>
                              <p:cond delay="0"/>
                            </p:stCondLst>
                            <p:childTnLst>
                              <p:par>
                                <p:cTn id="37" presetID="4" presetClass="exit" presetSubtype="16" fill="hold" nodeType="clickEffect">
                                  <p:stCondLst>
                                    <p:cond delay="0"/>
                                  </p:stCondLst>
                                  <p:childTnLst>
                                    <p:animEffect transition="out" filter="box(in)">
                                      <p:cBhvr>
                                        <p:cTn id="38" dur="500"/>
                                        <p:tgtEl>
                                          <p:spTgt spid="1027"/>
                                        </p:tgtEl>
                                      </p:cBhvr>
                                    </p:animEffect>
                                    <p:set>
                                      <p:cBhvr>
                                        <p:cTn id="39" dur="1" fill="hold">
                                          <p:stCondLst>
                                            <p:cond delay="499"/>
                                          </p:stCondLst>
                                        </p:cTn>
                                        <p:tgtEl>
                                          <p:spTgt spid="1027"/>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9" presetClass="entr" presetSubtype="0" fill="hold" nodeType="clickEffect">
                                  <p:stCondLst>
                                    <p:cond delay="0"/>
                                  </p:stCondLst>
                                  <p:childTnLst>
                                    <p:set>
                                      <p:cBhvr>
                                        <p:cTn id="43" dur="1" fill="hold">
                                          <p:stCondLst>
                                            <p:cond delay="0"/>
                                          </p:stCondLst>
                                        </p:cTn>
                                        <p:tgtEl>
                                          <p:spTgt spid="1028"/>
                                        </p:tgtEl>
                                        <p:attrNameLst>
                                          <p:attrName>style.visibility</p:attrName>
                                        </p:attrNameLst>
                                      </p:cBhvr>
                                      <p:to>
                                        <p:strVal val="visible"/>
                                      </p:to>
                                    </p:set>
                                    <p:animEffect transition="in" filter="dissolve">
                                      <p:cBhvr>
                                        <p:cTn id="44" dur="2000"/>
                                        <p:tgtEl>
                                          <p:spTgt spid="1028"/>
                                        </p:tgtEl>
                                      </p:cBhvr>
                                    </p:animEffect>
                                  </p:childTnLst>
                                </p:cTn>
                              </p:par>
                            </p:childTnLst>
                          </p:cTn>
                        </p:par>
                      </p:childTnLst>
                    </p:cTn>
                  </p:par>
                  <p:par>
                    <p:cTn id="45" fill="hold">
                      <p:stCondLst>
                        <p:cond delay="indefinite"/>
                      </p:stCondLst>
                      <p:childTnLst>
                        <p:par>
                          <p:cTn id="46" fill="hold">
                            <p:stCondLst>
                              <p:cond delay="0"/>
                            </p:stCondLst>
                            <p:childTnLst>
                              <p:par>
                                <p:cTn id="47" presetID="4" presetClass="exit" presetSubtype="16" fill="hold" nodeType="clickEffect">
                                  <p:stCondLst>
                                    <p:cond delay="0"/>
                                  </p:stCondLst>
                                  <p:childTnLst>
                                    <p:animEffect transition="out" filter="box(in)">
                                      <p:cBhvr>
                                        <p:cTn id="48" dur="1000"/>
                                        <p:tgtEl>
                                          <p:spTgt spid="1028"/>
                                        </p:tgtEl>
                                      </p:cBhvr>
                                    </p:animEffect>
                                    <p:set>
                                      <p:cBhvr>
                                        <p:cTn id="49" dur="1" fill="hold">
                                          <p:stCondLst>
                                            <p:cond delay="999"/>
                                          </p:stCondLst>
                                        </p:cTn>
                                        <p:tgtEl>
                                          <p:spTgt spid="102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2895600" y="1371600"/>
            <a:ext cx="7772400" cy="5257800"/>
          </a:xfrm>
        </p:spPr>
        <p:txBody>
          <a:bodyPr/>
          <a:lstStyle/>
          <a:p>
            <a:r>
              <a:rPr lang="en-US" b="1" dirty="0" smtClean="0">
                <a:latin typeface="Comic Sans MS" pitchFamily="66" charset="0"/>
              </a:rPr>
              <a:t>Societal expectations helped control women.</a:t>
            </a:r>
          </a:p>
          <a:p>
            <a:pPr lvl="1"/>
            <a:r>
              <a:rPr lang="en-US" sz="2400" b="1" dirty="0">
                <a:latin typeface="Comic Sans MS" pitchFamily="66" charset="0"/>
              </a:rPr>
              <a:t>Once married stop working </a:t>
            </a:r>
          </a:p>
          <a:p>
            <a:pPr lvl="1"/>
            <a:r>
              <a:rPr lang="en-US" sz="2400" b="1" dirty="0">
                <a:latin typeface="Comic Sans MS" pitchFamily="66" charset="0"/>
              </a:rPr>
              <a:t>If pregnant stop working  (Teachers)</a:t>
            </a:r>
          </a:p>
          <a:p>
            <a:pPr lvl="1"/>
            <a:r>
              <a:rPr lang="en-US" sz="2400" b="1" dirty="0">
                <a:latin typeface="Comic Sans MS" pitchFamily="66" charset="0"/>
              </a:rPr>
              <a:t>Cult of Domesticity (Biblical role)</a:t>
            </a:r>
          </a:p>
          <a:p>
            <a:pPr lvl="1"/>
            <a:r>
              <a:rPr lang="en-US" sz="2400" b="1" dirty="0">
                <a:latin typeface="Comic Sans MS" pitchFamily="66" charset="0"/>
              </a:rPr>
              <a:t>Concept of “women’s work”.  Middle classes wanted women at home.  WHY?</a:t>
            </a:r>
          </a:p>
          <a:p>
            <a:pPr lvl="1"/>
            <a:r>
              <a:rPr lang="en-US" sz="2400" b="1" dirty="0">
                <a:latin typeface="Comic Sans MS" pitchFamily="66" charset="0"/>
              </a:rPr>
              <a:t>Women had power of the purse at home!</a:t>
            </a:r>
          </a:p>
          <a:p>
            <a:pPr lvl="1"/>
            <a:r>
              <a:rPr lang="en-US" sz="2400" b="1" dirty="0">
                <a:latin typeface="Comic Sans MS" pitchFamily="66" charset="0"/>
              </a:rPr>
              <a:t>Target for the new advertizing industry.</a:t>
            </a:r>
          </a:p>
          <a:p>
            <a:pPr lvl="2"/>
            <a:r>
              <a:rPr lang="en-US" b="1" dirty="0" smtClean="0">
                <a:latin typeface="Comic Sans MS" pitchFamily="66" charset="0"/>
              </a:rPr>
              <a:t>To be replayed in the 50s</a:t>
            </a:r>
            <a:endParaRPr lang="en-US" b="1" dirty="0">
              <a:latin typeface="Comic Sans MS" pitchFamily="66" charset="0"/>
            </a:endParaRPr>
          </a:p>
        </p:txBody>
      </p:sp>
      <p:sp>
        <p:nvSpPr>
          <p:cNvPr id="8" name="Title 7"/>
          <p:cNvSpPr>
            <a:spLocks noGrp="1"/>
          </p:cNvSpPr>
          <p:nvPr>
            <p:ph type="title"/>
          </p:nvPr>
        </p:nvSpPr>
        <p:spPr>
          <a:xfrm>
            <a:off x="3124200" y="0"/>
            <a:ext cx="7162800" cy="1143000"/>
          </a:xfrm>
        </p:spPr>
        <p:txBody>
          <a:bodyPr/>
          <a:lstStyle/>
          <a:p>
            <a:r>
              <a:rPr lang="en-US" b="1" dirty="0" smtClean="0">
                <a:solidFill>
                  <a:srgbClr val="FF0000"/>
                </a:solidFill>
                <a:latin typeface="Comic Sans MS" pitchFamily="66" charset="0"/>
              </a:rPr>
              <a:t>Some Things Did Not Change</a:t>
            </a:r>
            <a:endParaRPr lang="en-US" b="1" dirty="0">
              <a:solidFill>
                <a:srgbClr val="FF0000"/>
              </a:solidFill>
              <a:latin typeface="Comic Sans MS" pitchFamily="66" charset="0"/>
            </a:endParaRPr>
          </a:p>
        </p:txBody>
      </p:sp>
    </p:spTree>
    <p:extLst>
      <p:ext uri="{BB962C8B-B14F-4D97-AF65-F5344CB8AC3E}">
        <p14:creationId xmlns:p14="http://schemas.microsoft.com/office/powerpoint/2010/main" val="4247541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0" presetClass="entr" presetSubtype="0" fill="hold" grpId="0" nodeType="clickEffect">
                                  <p:stCondLst>
                                    <p:cond delay="0"/>
                                  </p:stCondLst>
                                  <p:iterate type="lt">
                                    <p:tmPct val="10000"/>
                                  </p:iterate>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1000"/>
                                        <p:tgtEl>
                                          <p:spTgt spid="7">
                                            <p:txEl>
                                              <p:pRg st="0" end="0"/>
                                            </p:txEl>
                                          </p:spTgt>
                                        </p:tgtEl>
                                      </p:cBhvr>
                                    </p:animEffect>
                                    <p:anim calcmode="lin" valueType="num">
                                      <p:cBhvr>
                                        <p:cTn id="13" dur="1000" fill="hold"/>
                                        <p:tgtEl>
                                          <p:spTgt spid="7">
                                            <p:txEl>
                                              <p:pRg st="0" end="0"/>
                                            </p:txEl>
                                          </p:spTgt>
                                        </p:tgtEl>
                                        <p:attrNameLst>
                                          <p:attrName>ppt_x</p:attrName>
                                        </p:attrNameLst>
                                      </p:cBhvr>
                                      <p:tavLst>
                                        <p:tav tm="0">
                                          <p:val>
                                            <p:strVal val="#ppt_x-.1"/>
                                          </p:val>
                                        </p:tav>
                                        <p:tav tm="100000">
                                          <p:val>
                                            <p:strVal val="#ppt_x"/>
                                          </p:val>
                                        </p:tav>
                                      </p:tavLst>
                                    </p:anim>
                                    <p:anim calcmode="lin" valueType="num">
                                      <p:cBhvr>
                                        <p:cTn id="14" dur="1000" fill="hold"/>
                                        <p:tgtEl>
                                          <p:spTgt spid="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0" presetClass="entr" presetSubtype="0" fill="hold" grpId="0" nodeType="clickEffect">
                                  <p:stCondLst>
                                    <p:cond delay="0"/>
                                  </p:stCondLst>
                                  <p:iterate type="lt">
                                    <p:tmPct val="10000"/>
                                  </p:iterate>
                                  <p:childTnLst>
                                    <p:set>
                                      <p:cBhvr>
                                        <p:cTn id="18" dur="1" fill="hold">
                                          <p:stCondLst>
                                            <p:cond delay="0"/>
                                          </p:stCondLst>
                                        </p:cTn>
                                        <p:tgtEl>
                                          <p:spTgt spid="7">
                                            <p:txEl>
                                              <p:pRg st="1" end="1"/>
                                            </p:txEl>
                                          </p:spTgt>
                                        </p:tgtEl>
                                        <p:attrNameLst>
                                          <p:attrName>style.visibility</p:attrName>
                                        </p:attrNameLst>
                                      </p:cBhvr>
                                      <p:to>
                                        <p:strVal val="visible"/>
                                      </p:to>
                                    </p:set>
                                    <p:animEffect transition="in" filter="fade">
                                      <p:cBhvr>
                                        <p:cTn id="19" dur="1000"/>
                                        <p:tgtEl>
                                          <p:spTgt spid="7">
                                            <p:txEl>
                                              <p:pRg st="1" end="1"/>
                                            </p:txEl>
                                          </p:spTgt>
                                        </p:tgtEl>
                                      </p:cBhvr>
                                    </p:animEffect>
                                    <p:anim calcmode="lin" valueType="num">
                                      <p:cBhvr>
                                        <p:cTn id="20" dur="1000" fill="hold"/>
                                        <p:tgtEl>
                                          <p:spTgt spid="7">
                                            <p:txEl>
                                              <p:pRg st="1" end="1"/>
                                            </p:txEl>
                                          </p:spTgt>
                                        </p:tgtEl>
                                        <p:attrNameLst>
                                          <p:attrName>ppt_x</p:attrName>
                                        </p:attrNameLst>
                                      </p:cBhvr>
                                      <p:tavLst>
                                        <p:tav tm="0">
                                          <p:val>
                                            <p:strVal val="#ppt_x-.1"/>
                                          </p:val>
                                        </p:tav>
                                        <p:tav tm="100000">
                                          <p:val>
                                            <p:strVal val="#ppt_x"/>
                                          </p:val>
                                        </p:tav>
                                      </p:tavLst>
                                    </p:anim>
                                    <p:anim calcmode="lin" valueType="num">
                                      <p:cBhvr>
                                        <p:cTn id="21" dur="1000" fill="hold"/>
                                        <p:tgtEl>
                                          <p:spTgt spid="7">
                                            <p:txEl>
                                              <p:pRg st="1" end="1"/>
                                            </p:txEl>
                                          </p:spTgt>
                                        </p:tgtEl>
                                        <p:attrNameLst>
                                          <p:attrName>ppt_y</p:attrName>
                                        </p:attrNameLst>
                                      </p:cBhvr>
                                      <p:tavLst>
                                        <p:tav tm="0">
                                          <p:val>
                                            <p:strVal val="#ppt_y"/>
                                          </p:val>
                                        </p:tav>
                                        <p:tav tm="100000">
                                          <p:val>
                                            <p:strVal val="#ppt_y"/>
                                          </p:val>
                                        </p:tav>
                                      </p:tavLst>
                                    </p:anim>
                                  </p:childTnLst>
                                </p:cTn>
                              </p:par>
                              <p:par>
                                <p:cTn id="22" presetID="40" presetClass="entr" presetSubtype="0" fill="hold" grpId="0" nodeType="withEffect">
                                  <p:stCondLst>
                                    <p:cond delay="0"/>
                                  </p:stCondLst>
                                  <p:iterate type="lt">
                                    <p:tmPct val="10000"/>
                                  </p:iterate>
                                  <p:childTnLst>
                                    <p:set>
                                      <p:cBhvr>
                                        <p:cTn id="23" dur="1" fill="hold">
                                          <p:stCondLst>
                                            <p:cond delay="0"/>
                                          </p:stCondLst>
                                        </p:cTn>
                                        <p:tgtEl>
                                          <p:spTgt spid="7">
                                            <p:txEl>
                                              <p:pRg st="2" end="2"/>
                                            </p:txEl>
                                          </p:spTgt>
                                        </p:tgtEl>
                                        <p:attrNameLst>
                                          <p:attrName>style.visibility</p:attrName>
                                        </p:attrNameLst>
                                      </p:cBhvr>
                                      <p:to>
                                        <p:strVal val="visible"/>
                                      </p:to>
                                    </p:set>
                                    <p:animEffect transition="in" filter="fade">
                                      <p:cBhvr>
                                        <p:cTn id="24" dur="1000"/>
                                        <p:tgtEl>
                                          <p:spTgt spid="7">
                                            <p:txEl>
                                              <p:pRg st="2" end="2"/>
                                            </p:txEl>
                                          </p:spTgt>
                                        </p:tgtEl>
                                      </p:cBhvr>
                                    </p:animEffect>
                                    <p:anim calcmode="lin" valueType="num">
                                      <p:cBhvr>
                                        <p:cTn id="25" dur="1000" fill="hold"/>
                                        <p:tgtEl>
                                          <p:spTgt spid="7">
                                            <p:txEl>
                                              <p:pRg st="2" end="2"/>
                                            </p:txEl>
                                          </p:spTgt>
                                        </p:tgtEl>
                                        <p:attrNameLst>
                                          <p:attrName>ppt_x</p:attrName>
                                        </p:attrNameLst>
                                      </p:cBhvr>
                                      <p:tavLst>
                                        <p:tav tm="0">
                                          <p:val>
                                            <p:strVal val="#ppt_x-.1"/>
                                          </p:val>
                                        </p:tav>
                                        <p:tav tm="100000">
                                          <p:val>
                                            <p:strVal val="#ppt_x"/>
                                          </p:val>
                                        </p:tav>
                                      </p:tavLst>
                                    </p:anim>
                                    <p:anim calcmode="lin" valueType="num">
                                      <p:cBhvr>
                                        <p:cTn id="26" dur="1000" fill="hold"/>
                                        <p:tgtEl>
                                          <p:spTgt spid="7">
                                            <p:txEl>
                                              <p:pRg st="2" end="2"/>
                                            </p:txEl>
                                          </p:spTgt>
                                        </p:tgtEl>
                                        <p:attrNameLst>
                                          <p:attrName>ppt_y</p:attrName>
                                        </p:attrNameLst>
                                      </p:cBhvr>
                                      <p:tavLst>
                                        <p:tav tm="0">
                                          <p:val>
                                            <p:strVal val="#ppt_y"/>
                                          </p:val>
                                        </p:tav>
                                        <p:tav tm="100000">
                                          <p:val>
                                            <p:strVal val="#ppt_y"/>
                                          </p:val>
                                        </p:tav>
                                      </p:tavLst>
                                    </p:anim>
                                  </p:childTnLst>
                                </p:cTn>
                              </p:par>
                              <p:par>
                                <p:cTn id="27" presetID="40" presetClass="entr" presetSubtype="0" fill="hold" grpId="0" nodeType="withEffect">
                                  <p:stCondLst>
                                    <p:cond delay="0"/>
                                  </p:stCondLst>
                                  <p:iterate type="lt">
                                    <p:tmPct val="10000"/>
                                  </p:iterate>
                                  <p:childTnLst>
                                    <p:set>
                                      <p:cBhvr>
                                        <p:cTn id="28" dur="1" fill="hold">
                                          <p:stCondLst>
                                            <p:cond delay="0"/>
                                          </p:stCondLst>
                                        </p:cTn>
                                        <p:tgtEl>
                                          <p:spTgt spid="7">
                                            <p:txEl>
                                              <p:pRg st="3" end="3"/>
                                            </p:txEl>
                                          </p:spTgt>
                                        </p:tgtEl>
                                        <p:attrNameLst>
                                          <p:attrName>style.visibility</p:attrName>
                                        </p:attrNameLst>
                                      </p:cBhvr>
                                      <p:to>
                                        <p:strVal val="visible"/>
                                      </p:to>
                                    </p:set>
                                    <p:animEffect transition="in" filter="fade">
                                      <p:cBhvr>
                                        <p:cTn id="29" dur="1000"/>
                                        <p:tgtEl>
                                          <p:spTgt spid="7">
                                            <p:txEl>
                                              <p:pRg st="3" end="3"/>
                                            </p:txEl>
                                          </p:spTgt>
                                        </p:tgtEl>
                                      </p:cBhvr>
                                    </p:animEffect>
                                    <p:anim calcmode="lin" valueType="num">
                                      <p:cBhvr>
                                        <p:cTn id="30" dur="1000" fill="hold"/>
                                        <p:tgtEl>
                                          <p:spTgt spid="7">
                                            <p:txEl>
                                              <p:pRg st="3" end="3"/>
                                            </p:txEl>
                                          </p:spTgt>
                                        </p:tgtEl>
                                        <p:attrNameLst>
                                          <p:attrName>ppt_x</p:attrName>
                                        </p:attrNameLst>
                                      </p:cBhvr>
                                      <p:tavLst>
                                        <p:tav tm="0">
                                          <p:val>
                                            <p:strVal val="#ppt_x-.1"/>
                                          </p:val>
                                        </p:tav>
                                        <p:tav tm="100000">
                                          <p:val>
                                            <p:strVal val="#ppt_x"/>
                                          </p:val>
                                        </p:tav>
                                      </p:tavLst>
                                    </p:anim>
                                    <p:anim calcmode="lin" valueType="num">
                                      <p:cBhvr>
                                        <p:cTn id="31" dur="1000" fill="hold"/>
                                        <p:tgtEl>
                                          <p:spTgt spid="7">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0" presetClass="entr" presetSubtype="0" fill="hold" grpId="0" nodeType="clickEffect">
                                  <p:stCondLst>
                                    <p:cond delay="0"/>
                                  </p:stCondLst>
                                  <p:iterate type="lt">
                                    <p:tmPct val="10000"/>
                                  </p:iterate>
                                  <p:childTnLst>
                                    <p:set>
                                      <p:cBhvr>
                                        <p:cTn id="35" dur="1" fill="hold">
                                          <p:stCondLst>
                                            <p:cond delay="0"/>
                                          </p:stCondLst>
                                        </p:cTn>
                                        <p:tgtEl>
                                          <p:spTgt spid="7">
                                            <p:txEl>
                                              <p:pRg st="4" end="4"/>
                                            </p:txEl>
                                          </p:spTgt>
                                        </p:tgtEl>
                                        <p:attrNameLst>
                                          <p:attrName>style.visibility</p:attrName>
                                        </p:attrNameLst>
                                      </p:cBhvr>
                                      <p:to>
                                        <p:strVal val="visible"/>
                                      </p:to>
                                    </p:set>
                                    <p:animEffect transition="in" filter="fade">
                                      <p:cBhvr>
                                        <p:cTn id="36" dur="1000"/>
                                        <p:tgtEl>
                                          <p:spTgt spid="7">
                                            <p:txEl>
                                              <p:pRg st="4" end="4"/>
                                            </p:txEl>
                                          </p:spTgt>
                                        </p:tgtEl>
                                      </p:cBhvr>
                                    </p:animEffect>
                                    <p:anim calcmode="lin" valueType="num">
                                      <p:cBhvr>
                                        <p:cTn id="37" dur="1000" fill="hold"/>
                                        <p:tgtEl>
                                          <p:spTgt spid="7">
                                            <p:txEl>
                                              <p:pRg st="4" end="4"/>
                                            </p:txEl>
                                          </p:spTgt>
                                        </p:tgtEl>
                                        <p:attrNameLst>
                                          <p:attrName>ppt_x</p:attrName>
                                        </p:attrNameLst>
                                      </p:cBhvr>
                                      <p:tavLst>
                                        <p:tav tm="0">
                                          <p:val>
                                            <p:strVal val="#ppt_x-.1"/>
                                          </p:val>
                                        </p:tav>
                                        <p:tav tm="100000">
                                          <p:val>
                                            <p:strVal val="#ppt_x"/>
                                          </p:val>
                                        </p:tav>
                                      </p:tavLst>
                                    </p:anim>
                                    <p:anim calcmode="lin" valueType="num">
                                      <p:cBhvr>
                                        <p:cTn id="38" dur="1000" fill="hold"/>
                                        <p:tgtEl>
                                          <p:spTgt spid="7">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0" presetClass="entr" presetSubtype="0" fill="hold" grpId="0" nodeType="clickEffect">
                                  <p:stCondLst>
                                    <p:cond delay="0"/>
                                  </p:stCondLst>
                                  <p:iterate type="lt">
                                    <p:tmPct val="10000"/>
                                  </p:iterate>
                                  <p:childTnLst>
                                    <p:set>
                                      <p:cBhvr>
                                        <p:cTn id="42" dur="1" fill="hold">
                                          <p:stCondLst>
                                            <p:cond delay="0"/>
                                          </p:stCondLst>
                                        </p:cTn>
                                        <p:tgtEl>
                                          <p:spTgt spid="7">
                                            <p:txEl>
                                              <p:pRg st="5" end="5"/>
                                            </p:txEl>
                                          </p:spTgt>
                                        </p:tgtEl>
                                        <p:attrNameLst>
                                          <p:attrName>style.visibility</p:attrName>
                                        </p:attrNameLst>
                                      </p:cBhvr>
                                      <p:to>
                                        <p:strVal val="visible"/>
                                      </p:to>
                                    </p:set>
                                    <p:animEffect transition="in" filter="fade">
                                      <p:cBhvr>
                                        <p:cTn id="43" dur="1000"/>
                                        <p:tgtEl>
                                          <p:spTgt spid="7">
                                            <p:txEl>
                                              <p:pRg st="5" end="5"/>
                                            </p:txEl>
                                          </p:spTgt>
                                        </p:tgtEl>
                                      </p:cBhvr>
                                    </p:animEffect>
                                    <p:anim calcmode="lin" valueType="num">
                                      <p:cBhvr>
                                        <p:cTn id="44" dur="1000" fill="hold"/>
                                        <p:tgtEl>
                                          <p:spTgt spid="7">
                                            <p:txEl>
                                              <p:pRg st="5" end="5"/>
                                            </p:txEl>
                                          </p:spTgt>
                                        </p:tgtEl>
                                        <p:attrNameLst>
                                          <p:attrName>ppt_x</p:attrName>
                                        </p:attrNameLst>
                                      </p:cBhvr>
                                      <p:tavLst>
                                        <p:tav tm="0">
                                          <p:val>
                                            <p:strVal val="#ppt_x-.1"/>
                                          </p:val>
                                        </p:tav>
                                        <p:tav tm="100000">
                                          <p:val>
                                            <p:strVal val="#ppt_x"/>
                                          </p:val>
                                        </p:tav>
                                      </p:tavLst>
                                    </p:anim>
                                    <p:anim calcmode="lin" valueType="num">
                                      <p:cBhvr>
                                        <p:cTn id="45" dur="1000" fill="hold"/>
                                        <p:tgtEl>
                                          <p:spTgt spid="7">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0" presetClass="entr" presetSubtype="0" fill="hold" grpId="0" nodeType="clickEffect">
                                  <p:stCondLst>
                                    <p:cond delay="0"/>
                                  </p:stCondLst>
                                  <p:iterate type="lt">
                                    <p:tmPct val="10000"/>
                                  </p:iterate>
                                  <p:childTnLst>
                                    <p:set>
                                      <p:cBhvr>
                                        <p:cTn id="49" dur="1" fill="hold">
                                          <p:stCondLst>
                                            <p:cond delay="0"/>
                                          </p:stCondLst>
                                        </p:cTn>
                                        <p:tgtEl>
                                          <p:spTgt spid="7">
                                            <p:txEl>
                                              <p:pRg st="6" end="6"/>
                                            </p:txEl>
                                          </p:spTgt>
                                        </p:tgtEl>
                                        <p:attrNameLst>
                                          <p:attrName>style.visibility</p:attrName>
                                        </p:attrNameLst>
                                      </p:cBhvr>
                                      <p:to>
                                        <p:strVal val="visible"/>
                                      </p:to>
                                    </p:set>
                                    <p:animEffect transition="in" filter="fade">
                                      <p:cBhvr>
                                        <p:cTn id="50" dur="1000"/>
                                        <p:tgtEl>
                                          <p:spTgt spid="7">
                                            <p:txEl>
                                              <p:pRg st="6" end="6"/>
                                            </p:txEl>
                                          </p:spTgt>
                                        </p:tgtEl>
                                      </p:cBhvr>
                                    </p:animEffect>
                                    <p:anim calcmode="lin" valueType="num">
                                      <p:cBhvr>
                                        <p:cTn id="51" dur="1000" fill="hold"/>
                                        <p:tgtEl>
                                          <p:spTgt spid="7">
                                            <p:txEl>
                                              <p:pRg st="6" end="6"/>
                                            </p:txEl>
                                          </p:spTgt>
                                        </p:tgtEl>
                                        <p:attrNameLst>
                                          <p:attrName>ppt_x</p:attrName>
                                        </p:attrNameLst>
                                      </p:cBhvr>
                                      <p:tavLst>
                                        <p:tav tm="0">
                                          <p:val>
                                            <p:strVal val="#ppt_x-.1"/>
                                          </p:val>
                                        </p:tav>
                                        <p:tav tm="100000">
                                          <p:val>
                                            <p:strVal val="#ppt_x"/>
                                          </p:val>
                                        </p:tav>
                                      </p:tavLst>
                                    </p:anim>
                                    <p:anim calcmode="lin" valueType="num">
                                      <p:cBhvr>
                                        <p:cTn id="52" dur="1000" fill="hold"/>
                                        <p:tgtEl>
                                          <p:spTgt spid="7">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40" presetClass="entr" presetSubtype="0" fill="hold" grpId="0" nodeType="clickEffect">
                                  <p:stCondLst>
                                    <p:cond delay="0"/>
                                  </p:stCondLst>
                                  <p:iterate type="lt">
                                    <p:tmPct val="10000"/>
                                  </p:iterate>
                                  <p:childTnLst>
                                    <p:set>
                                      <p:cBhvr>
                                        <p:cTn id="56" dur="1" fill="hold">
                                          <p:stCondLst>
                                            <p:cond delay="0"/>
                                          </p:stCondLst>
                                        </p:cTn>
                                        <p:tgtEl>
                                          <p:spTgt spid="7">
                                            <p:txEl>
                                              <p:pRg st="7" end="7"/>
                                            </p:txEl>
                                          </p:spTgt>
                                        </p:tgtEl>
                                        <p:attrNameLst>
                                          <p:attrName>style.visibility</p:attrName>
                                        </p:attrNameLst>
                                      </p:cBhvr>
                                      <p:to>
                                        <p:strVal val="visible"/>
                                      </p:to>
                                    </p:set>
                                    <p:animEffect transition="in" filter="fade">
                                      <p:cBhvr>
                                        <p:cTn id="57" dur="1000"/>
                                        <p:tgtEl>
                                          <p:spTgt spid="7">
                                            <p:txEl>
                                              <p:pRg st="7" end="7"/>
                                            </p:txEl>
                                          </p:spTgt>
                                        </p:tgtEl>
                                      </p:cBhvr>
                                    </p:animEffect>
                                    <p:anim calcmode="lin" valueType="num">
                                      <p:cBhvr>
                                        <p:cTn id="58" dur="1000" fill="hold"/>
                                        <p:tgtEl>
                                          <p:spTgt spid="7">
                                            <p:txEl>
                                              <p:pRg st="7" end="7"/>
                                            </p:txEl>
                                          </p:spTgt>
                                        </p:tgtEl>
                                        <p:attrNameLst>
                                          <p:attrName>ppt_x</p:attrName>
                                        </p:attrNameLst>
                                      </p:cBhvr>
                                      <p:tavLst>
                                        <p:tav tm="0">
                                          <p:val>
                                            <p:strVal val="#ppt_x-.1"/>
                                          </p:val>
                                        </p:tav>
                                        <p:tav tm="100000">
                                          <p:val>
                                            <p:strVal val="#ppt_x"/>
                                          </p:val>
                                        </p:tav>
                                      </p:tavLst>
                                    </p:anim>
                                    <p:anim calcmode="lin" valueType="num">
                                      <p:cBhvr>
                                        <p:cTn id="59" dur="1000" fill="hold"/>
                                        <p:tgtEl>
                                          <p:spTgt spid="7">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0" y="0"/>
            <a:ext cx="8229600" cy="1143000"/>
          </a:xfrm>
        </p:spPr>
        <p:txBody>
          <a:bodyPr/>
          <a:lstStyle/>
          <a:p>
            <a:r>
              <a:rPr lang="en-US" b="1" dirty="0" smtClean="0">
                <a:solidFill>
                  <a:srgbClr val="FF0000"/>
                </a:solidFill>
                <a:latin typeface="Comic Sans MS" pitchFamily="66" charset="0"/>
              </a:rPr>
              <a:t>Temperance Movement</a:t>
            </a:r>
            <a:endParaRPr lang="en-US" b="1" dirty="0">
              <a:solidFill>
                <a:srgbClr val="FF0000"/>
              </a:solidFill>
              <a:latin typeface="Comic Sans MS" pitchFamily="66" charset="0"/>
            </a:endParaRPr>
          </a:p>
        </p:txBody>
      </p:sp>
      <p:sp>
        <p:nvSpPr>
          <p:cNvPr id="3" name="Content Placeholder 2"/>
          <p:cNvSpPr>
            <a:spLocks noGrp="1"/>
          </p:cNvSpPr>
          <p:nvPr>
            <p:ph idx="1"/>
          </p:nvPr>
        </p:nvSpPr>
        <p:spPr>
          <a:xfrm>
            <a:off x="1828800" y="685801"/>
            <a:ext cx="10363200" cy="4525963"/>
          </a:xfrm>
        </p:spPr>
        <p:txBody>
          <a:bodyPr/>
          <a:lstStyle/>
          <a:p>
            <a:r>
              <a:rPr lang="en-US" sz="3000" b="1" dirty="0" smtClean="0">
                <a:latin typeface="Comic Sans MS" pitchFamily="66" charset="0"/>
              </a:rPr>
              <a:t>Again women piggy back. This time on Temperance (alcohol is bad and should be removed from society.)</a:t>
            </a:r>
          </a:p>
          <a:p>
            <a:r>
              <a:rPr lang="en-US" sz="3000" b="1" dirty="0" smtClean="0">
                <a:latin typeface="Comic Sans MS" pitchFamily="66" charset="0"/>
              </a:rPr>
              <a:t>This was </a:t>
            </a:r>
            <a:r>
              <a:rPr lang="en-US" sz="3000" b="1" smtClean="0">
                <a:latin typeface="Comic Sans MS" pitchFamily="66" charset="0"/>
              </a:rPr>
              <a:t>an American idea!</a:t>
            </a:r>
            <a:endParaRPr lang="en-US" sz="3000" b="1" dirty="0" smtClean="0">
              <a:latin typeface="Comic Sans MS" pitchFamily="66" charset="0"/>
            </a:endParaRPr>
          </a:p>
          <a:p>
            <a:r>
              <a:rPr lang="en-US" sz="3000" b="1" dirty="0" smtClean="0">
                <a:latin typeface="Comic Sans MS" pitchFamily="66" charset="0"/>
              </a:rPr>
              <a:t>Carrie Nation - saloon breaker</a:t>
            </a:r>
          </a:p>
          <a:p>
            <a:r>
              <a:rPr lang="en-US" sz="3000" b="1" dirty="0" err="1" smtClean="0">
                <a:latin typeface="Comic Sans MS" pitchFamily="66" charset="0"/>
              </a:rPr>
              <a:t>Lucretia</a:t>
            </a:r>
            <a:r>
              <a:rPr lang="en-US" sz="3000" b="1" dirty="0" smtClean="0">
                <a:latin typeface="Comic Sans MS" pitchFamily="66" charset="0"/>
              </a:rPr>
              <a:t> Mott – abolitionist and women’s rights advocate</a:t>
            </a:r>
          </a:p>
          <a:p>
            <a:r>
              <a:rPr lang="en-US" sz="3000" b="1" dirty="0" smtClean="0">
                <a:latin typeface="Comic Sans MS" pitchFamily="66" charset="0"/>
              </a:rPr>
              <a:t>Cady Stanton – women’s rights for property</a:t>
            </a:r>
          </a:p>
          <a:p>
            <a:r>
              <a:rPr lang="en-US" sz="3000" b="1" dirty="0" smtClean="0">
                <a:latin typeface="Comic Sans MS" pitchFamily="66" charset="0"/>
              </a:rPr>
              <a:t>Susan B Anthony – abolitionist and women’s suffrage </a:t>
            </a:r>
          </a:p>
          <a:p>
            <a:r>
              <a:rPr lang="en-US" sz="3000" b="1" dirty="0">
                <a:latin typeface="Comic Sans MS" pitchFamily="66" charset="0"/>
              </a:rPr>
              <a:t>Women all over the world began to push for suffrage. They were trapped and voting on issues meant their causes could be heard.</a:t>
            </a:r>
          </a:p>
          <a:p>
            <a:endParaRPr lang="en-US" sz="3000" b="1" dirty="0">
              <a:latin typeface="Comic Sans MS" pitchFamily="66" charset="0"/>
            </a:endParaRPr>
          </a:p>
        </p:txBody>
      </p:sp>
    </p:spTree>
    <p:extLst>
      <p:ext uri="{BB962C8B-B14F-4D97-AF65-F5344CB8AC3E}">
        <p14:creationId xmlns:p14="http://schemas.microsoft.com/office/powerpoint/2010/main" val="565368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Blank">
  <a:themeElements>
    <a:clrScheme name="Blank 3">
      <a:dk1>
        <a:srgbClr val="000000"/>
      </a:dk1>
      <a:lt1>
        <a:srgbClr val="FFFFFF"/>
      </a:lt1>
      <a:dk2>
        <a:srgbClr val="000000"/>
      </a:dk2>
      <a:lt2>
        <a:srgbClr val="B2B2B2"/>
      </a:lt2>
      <a:accent1>
        <a:srgbClr val="B2B2B2"/>
      </a:accent1>
      <a:accent2>
        <a:srgbClr val="808080"/>
      </a:accent2>
      <a:accent3>
        <a:srgbClr val="FFFFFF"/>
      </a:accent3>
      <a:accent4>
        <a:srgbClr val="000000"/>
      </a:accent4>
      <a:accent5>
        <a:srgbClr val="D5D5D5"/>
      </a:accent5>
      <a:accent6>
        <a:srgbClr val="737373"/>
      </a:accent6>
      <a:hlink>
        <a:srgbClr val="969696"/>
      </a:hlink>
      <a:folHlink>
        <a:srgbClr val="4D4D4D"/>
      </a:folHlink>
    </a:clrScheme>
    <a:fontScheme name="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lank 1">
        <a:dk1>
          <a:srgbClr val="00458A"/>
        </a:dk1>
        <a:lt1>
          <a:srgbClr val="D7D6AE"/>
        </a:lt1>
        <a:dk2>
          <a:srgbClr val="000066"/>
        </a:dk2>
        <a:lt2>
          <a:srgbClr val="006666"/>
        </a:lt2>
        <a:accent1>
          <a:srgbClr val="007A77"/>
        </a:accent1>
        <a:accent2>
          <a:srgbClr val="005856"/>
        </a:accent2>
        <a:accent3>
          <a:srgbClr val="AAAAB8"/>
        </a:accent3>
        <a:accent4>
          <a:srgbClr val="B7B794"/>
        </a:accent4>
        <a:accent5>
          <a:srgbClr val="AABEBD"/>
        </a:accent5>
        <a:accent6>
          <a:srgbClr val="004F4D"/>
        </a:accent6>
        <a:hlink>
          <a:srgbClr val="A8A884"/>
        </a:hlink>
        <a:folHlink>
          <a:srgbClr val="867E5E"/>
        </a:folHlink>
      </a:clrScheme>
      <a:clrMap bg1="dk2" tx1="lt1" bg2="dk1" tx2="lt2" accent1="accent1" accent2="accent2" accent3="accent3" accent4="accent4" accent5="accent5" accent6="accent6" hlink="hlink" folHlink="folHlink"/>
    </a:extraClrScheme>
    <a:extraClrScheme>
      <a:clrScheme name="Blank 2">
        <a:dk1>
          <a:srgbClr val="000066"/>
        </a:dk1>
        <a:lt1>
          <a:srgbClr val="FFFFFF"/>
        </a:lt1>
        <a:dk2>
          <a:srgbClr val="660066"/>
        </a:dk2>
        <a:lt2>
          <a:srgbClr val="FFFFCC"/>
        </a:lt2>
        <a:accent1>
          <a:srgbClr val="666699"/>
        </a:accent1>
        <a:accent2>
          <a:srgbClr val="000099"/>
        </a:accent2>
        <a:accent3>
          <a:srgbClr val="FFFFFF"/>
        </a:accent3>
        <a:accent4>
          <a:srgbClr val="000056"/>
        </a:accent4>
        <a:accent5>
          <a:srgbClr val="B8B8CA"/>
        </a:accent5>
        <a:accent6>
          <a:srgbClr val="00008A"/>
        </a:accent6>
        <a:hlink>
          <a:srgbClr val="006666"/>
        </a:hlink>
        <a:folHlink>
          <a:srgbClr val="80008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B2B2B2"/>
        </a:lt2>
        <a:accent1>
          <a:srgbClr val="B2B2B2"/>
        </a:accent1>
        <a:accent2>
          <a:srgbClr val="808080"/>
        </a:accent2>
        <a:accent3>
          <a:srgbClr val="FFFFFF"/>
        </a:accent3>
        <a:accent4>
          <a:srgbClr val="000000"/>
        </a:accent4>
        <a:accent5>
          <a:srgbClr val="D5D5D5"/>
        </a:accent5>
        <a:accent6>
          <a:srgbClr val="737373"/>
        </a:accent6>
        <a:hlink>
          <a:srgbClr val="969696"/>
        </a:hlink>
        <a:folHlink>
          <a:srgbClr val="4D4D4D"/>
        </a:folHlink>
      </a:clrScheme>
      <a:clrMap bg1="lt1" tx1="dk1" bg2="lt2" tx2="dk2" accent1="accent1" accent2="accent2" accent3="accent3" accent4="accent4" accent5="accent5" accent6="accent6" hlink="hlink" folHlink="folHlink"/>
    </a:extraClrScheme>
    <a:extraClrScheme>
      <a:clrScheme name="Blank 4">
        <a:dk1>
          <a:srgbClr val="003300"/>
        </a:dk1>
        <a:lt1>
          <a:srgbClr val="DBD0B9"/>
        </a:lt1>
        <a:dk2>
          <a:srgbClr val="09472B"/>
        </a:dk2>
        <a:lt2>
          <a:srgbClr val="A38955"/>
        </a:lt2>
        <a:accent1>
          <a:srgbClr val="B8A378"/>
        </a:accent1>
        <a:accent2>
          <a:srgbClr val="8E774A"/>
        </a:accent2>
        <a:accent3>
          <a:srgbClr val="AAB1AC"/>
        </a:accent3>
        <a:accent4>
          <a:srgbClr val="BBB19E"/>
        </a:accent4>
        <a:accent5>
          <a:srgbClr val="D8CEBE"/>
        </a:accent5>
        <a:accent6>
          <a:srgbClr val="806B42"/>
        </a:accent6>
        <a:hlink>
          <a:srgbClr val="A7A743"/>
        </a:hlink>
        <a:folHlink>
          <a:srgbClr val="919777"/>
        </a:folHlink>
      </a:clrScheme>
      <a:clrMap bg1="dk2" tx1="lt1" bg2="dk1" tx2="lt2" accent1="accent1" accent2="accent2" accent3="accent3" accent4="accent4" accent5="accent5" accent6="accent6" hlink="hlink" folHlink="folHlink"/>
    </a:extraClrScheme>
    <a:extraClrScheme>
      <a:clrScheme name="Blank 5">
        <a:dk1>
          <a:srgbClr val="5F5F5F"/>
        </a:dk1>
        <a:lt1>
          <a:srgbClr val="DDDDDD"/>
        </a:lt1>
        <a:dk2>
          <a:srgbClr val="000000"/>
        </a:dk2>
        <a:lt2>
          <a:srgbClr val="5F5F5F"/>
        </a:lt2>
        <a:accent1>
          <a:srgbClr val="B2B2B2"/>
        </a:accent1>
        <a:accent2>
          <a:srgbClr val="808080"/>
        </a:accent2>
        <a:accent3>
          <a:srgbClr val="AAAAAA"/>
        </a:accent3>
        <a:accent4>
          <a:srgbClr val="BDBDBD"/>
        </a:accent4>
        <a:accent5>
          <a:srgbClr val="D5D5D5"/>
        </a:accent5>
        <a:accent6>
          <a:srgbClr val="737373"/>
        </a:accent6>
        <a:hlink>
          <a:srgbClr val="B2B2B2"/>
        </a:hlink>
        <a:folHlink>
          <a:srgbClr val="777777"/>
        </a:folHlink>
      </a:clrScheme>
      <a:clrMap bg1="dk2" tx1="lt1" bg2="dk1" tx2="lt2" accent1="accent1" accent2="accent2" accent3="accent3" accent4="accent4" accent5="accent5" accent6="accent6" hlink="hlink" folHlink="folHlink"/>
    </a:extraClrScheme>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28ABB3FFCFBE047AFD1877F4258CE2C" ma:contentTypeVersion="13" ma:contentTypeDescription="Create a new document." ma:contentTypeScope="" ma:versionID="4d1a7ed6d1b0bcb4049e531d63f5ff41">
  <xsd:schema xmlns:xsd="http://www.w3.org/2001/XMLSchema" xmlns:xs="http://www.w3.org/2001/XMLSchema" xmlns:p="http://schemas.microsoft.com/office/2006/metadata/properties" xmlns:ns3="65672ecc-9cfe-4296-aad5-4b68ccb05528" xmlns:ns4="2ddfb7b5-4644-4c7d-903b-1098ee3470b5" targetNamespace="http://schemas.microsoft.com/office/2006/metadata/properties" ma:root="true" ma:fieldsID="9b92bee36f53110afaf50f02a37b8516" ns3:_="" ns4:_="">
    <xsd:import namespace="65672ecc-9cfe-4296-aad5-4b68ccb05528"/>
    <xsd:import namespace="2ddfb7b5-4644-4c7d-903b-1098ee3470b5"/>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4:SharedWithUsers" minOccurs="0"/>
                <xsd:element ref="ns4:SharedWithDetails" minOccurs="0"/>
                <xsd:element ref="ns4:SharingHintHash"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5672ecc-9cfe-4296-aad5-4b68ccb0552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MediaServic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ddfb7b5-4644-4c7d-903b-1098ee3470b5"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SharingHintHash" ma:index="16"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3E1025F-EF7A-4138-B10A-479072B8694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5672ecc-9cfe-4296-aad5-4b68ccb05528"/>
    <ds:schemaRef ds:uri="2ddfb7b5-4644-4c7d-903b-1098ee3470b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231BC4C-AA0F-4EF8-9334-2113EB70D5B4}">
  <ds:schemaRefs>
    <ds:schemaRef ds:uri="2ddfb7b5-4644-4c7d-903b-1098ee3470b5"/>
    <ds:schemaRef ds:uri="http://purl.org/dc/dcmitype/"/>
    <ds:schemaRef ds:uri="http://schemas.microsoft.com/office/2006/documentManagement/types"/>
    <ds:schemaRef ds:uri="http://purl.org/dc/elements/1.1/"/>
    <ds:schemaRef ds:uri="65672ecc-9cfe-4296-aad5-4b68ccb05528"/>
    <ds:schemaRef ds:uri="http://schemas.microsoft.com/office/2006/metadata/properties"/>
    <ds:schemaRef ds:uri="http://purl.org/dc/terms/"/>
    <ds:schemaRef ds:uri="http://schemas.openxmlformats.org/package/2006/metadata/core-properties"/>
    <ds:schemaRef ds:uri="http://www.w3.org/XML/1998/namespace"/>
    <ds:schemaRef ds:uri="http://schemas.microsoft.com/office/infopath/2007/PartnerControls"/>
  </ds:schemaRefs>
</ds:datastoreItem>
</file>

<file path=customXml/itemProps3.xml><?xml version="1.0" encoding="utf-8"?>
<ds:datastoreItem xmlns:ds="http://schemas.openxmlformats.org/officeDocument/2006/customXml" ds:itemID="{409E0723-9504-4497-A5F9-DBBD9394A65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761</TotalTime>
  <Words>1081</Words>
  <Application>Microsoft Office PowerPoint</Application>
  <PresentationFormat>Widescreen</PresentationFormat>
  <Paragraphs>111</Paragraphs>
  <Slides>14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Comic Sans MS</vt:lpstr>
      <vt:lpstr>Georgia Ref</vt:lpstr>
      <vt:lpstr>Blank</vt:lpstr>
      <vt:lpstr>PowerPoint Presentation</vt:lpstr>
      <vt:lpstr>Women’s Movement</vt:lpstr>
      <vt:lpstr>Women’s Status</vt:lpstr>
      <vt:lpstr>PowerPoint Presentation</vt:lpstr>
      <vt:lpstr>PowerPoint Presentation</vt:lpstr>
      <vt:lpstr>Where Did Women Work? 4 main fields</vt:lpstr>
      <vt:lpstr>Things Begin to Change</vt:lpstr>
      <vt:lpstr>Some Things Did Not Change</vt:lpstr>
      <vt:lpstr>Temperance Movement</vt:lpstr>
      <vt:lpstr>Suffrage Movement</vt:lpstr>
      <vt:lpstr>Right to Vote</vt:lpstr>
      <vt:lpstr>Modern Rights</vt:lpstr>
      <vt:lpstr>Modern Rights</vt:lpstr>
      <vt:lpstr>Present Day Issues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Keith Mainland</dc:creator>
  <cp:lastModifiedBy>Keith Mainland</cp:lastModifiedBy>
  <cp:revision>18</cp:revision>
  <dcterms:created xsi:type="dcterms:W3CDTF">2021-03-09T17:48:03Z</dcterms:created>
  <dcterms:modified xsi:type="dcterms:W3CDTF">2021-03-18T15:37:07Z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0x010100228ABB3FFCFBE047AFD1877F4258CE2C</vt:lpwstr>
  </property>
</Properties>
</file>