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24"/>
  </p:notesMasterIdLst>
  <p:handoutMasterIdLst>
    <p:handoutMasterId r:id="rId25"/>
  </p:handoutMasterIdLst>
  <p:sldIdLst>
    <p:sldId id="256" r:id="rId3"/>
    <p:sldId id="296" r:id="rId4"/>
    <p:sldId id="258" r:id="rId5"/>
    <p:sldId id="270" r:id="rId6"/>
    <p:sldId id="283" r:id="rId7"/>
    <p:sldId id="264" r:id="rId8"/>
    <p:sldId id="265" r:id="rId9"/>
    <p:sldId id="269" r:id="rId10"/>
    <p:sldId id="284" r:id="rId11"/>
    <p:sldId id="289" r:id="rId12"/>
    <p:sldId id="297" r:id="rId13"/>
    <p:sldId id="285" r:id="rId14"/>
    <p:sldId id="290" r:id="rId15"/>
    <p:sldId id="292" r:id="rId16"/>
    <p:sldId id="273" r:id="rId17"/>
    <p:sldId id="261" r:id="rId18"/>
    <p:sldId id="262" r:id="rId19"/>
    <p:sldId id="274" r:id="rId20"/>
    <p:sldId id="293" r:id="rId21"/>
    <p:sldId id="294" r:id="rId22"/>
    <p:sldId id="295"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44"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44"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44"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44"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44" charset="0"/>
        <a:ea typeface="+mn-ea"/>
        <a:cs typeface="+mn-cs"/>
      </a:defRPr>
    </a:lvl5pPr>
    <a:lvl6pPr marL="2286000" algn="l" defTabSz="914400" rtl="0" eaLnBrk="1" latinLnBrk="0" hangingPunct="1">
      <a:defRPr sz="2400" kern="1200">
        <a:solidFill>
          <a:schemeClr val="tx1"/>
        </a:solidFill>
        <a:latin typeface="Times" pitchFamily="-44" charset="0"/>
        <a:ea typeface="+mn-ea"/>
        <a:cs typeface="+mn-cs"/>
      </a:defRPr>
    </a:lvl6pPr>
    <a:lvl7pPr marL="2743200" algn="l" defTabSz="914400" rtl="0" eaLnBrk="1" latinLnBrk="0" hangingPunct="1">
      <a:defRPr sz="2400" kern="1200">
        <a:solidFill>
          <a:schemeClr val="tx1"/>
        </a:solidFill>
        <a:latin typeface="Times" pitchFamily="-44" charset="0"/>
        <a:ea typeface="+mn-ea"/>
        <a:cs typeface="+mn-cs"/>
      </a:defRPr>
    </a:lvl7pPr>
    <a:lvl8pPr marL="3200400" algn="l" defTabSz="914400" rtl="0" eaLnBrk="1" latinLnBrk="0" hangingPunct="1">
      <a:defRPr sz="2400" kern="1200">
        <a:solidFill>
          <a:schemeClr val="tx1"/>
        </a:solidFill>
        <a:latin typeface="Times" pitchFamily="-44" charset="0"/>
        <a:ea typeface="+mn-ea"/>
        <a:cs typeface="+mn-cs"/>
      </a:defRPr>
    </a:lvl8pPr>
    <a:lvl9pPr marL="3657600" algn="l" defTabSz="914400" rtl="0" eaLnBrk="1" latinLnBrk="0" hangingPunct="1">
      <a:defRPr sz="2400" kern="1200">
        <a:solidFill>
          <a:schemeClr val="tx1"/>
        </a:solidFill>
        <a:latin typeface="Times" pitchFamily="-4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13" autoAdjust="0"/>
    <p:restoredTop sz="98046" autoAdjust="0"/>
  </p:normalViewPr>
  <p:slideViewPr>
    <p:cSldViewPr>
      <p:cViewPr varScale="1">
        <p:scale>
          <a:sx n="74" d="100"/>
          <a:sy n="74" d="100"/>
        </p:scale>
        <p:origin x="-102" y="-7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78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37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37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7863CB5-9551-4615-AABE-954E39CCB128}" type="slidenum">
              <a:rPr lang="en-US"/>
              <a:pPr>
                <a:defRPr/>
              </a:pPr>
              <a:t>‹#›</a:t>
            </a:fld>
            <a:endParaRPr lang="en-US"/>
          </a:p>
        </p:txBody>
      </p:sp>
    </p:spTree>
    <p:extLst>
      <p:ext uri="{BB962C8B-B14F-4D97-AF65-F5344CB8AC3E}">
        <p14:creationId xmlns:p14="http://schemas.microsoft.com/office/powerpoint/2010/main" val="821408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FCA88C8-A190-4AD4-AD21-CD03AB1A292B}" type="slidenum">
              <a:rPr lang="en-US"/>
              <a:pPr>
                <a:defRPr/>
              </a:pPr>
              <a:t>‹#›</a:t>
            </a:fld>
            <a:endParaRPr lang="en-US"/>
          </a:p>
        </p:txBody>
      </p:sp>
    </p:spTree>
    <p:extLst>
      <p:ext uri="{BB962C8B-B14F-4D97-AF65-F5344CB8AC3E}">
        <p14:creationId xmlns:p14="http://schemas.microsoft.com/office/powerpoint/2010/main" val="2746066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4"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44"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44"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44"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4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4732D07-EAE3-4176-9CAE-E92EFF5B9533}" type="slidenum">
              <a:rPr lang="en-US" smtClean="0"/>
              <a:pPr/>
              <a:t>1</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052D23C-B960-4BC2-AFB3-B9BE4C24A7CB}" type="slidenum">
              <a:rPr lang="en-US" smtClean="0"/>
              <a:pPr/>
              <a:t>18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8430CDF-9CC2-4394-BDF1-66F26F8ECC09}" type="slidenum">
              <a:rPr lang="en-US" smtClean="0"/>
              <a:pPr/>
              <a:t>3</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4BCEE86-2CA0-43A2-8B7C-9C0AA3922DF9}" type="slidenum">
              <a:rPr lang="en-US" smtClean="0"/>
              <a:pPr/>
              <a:t>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Print more money to support Ruhr</a:t>
            </a:r>
          </a:p>
          <a:p>
            <a:pPr eaLnBrk="1" hangingPunct="1"/>
            <a:endParaRPr lang="en-US" smtClean="0"/>
          </a:p>
          <a:p>
            <a:pPr eaLnBrk="1" hangingPunct="1"/>
            <a:r>
              <a:rPr lang="en-US" smtClean="0">
                <a:latin typeface="Arial" charset="0"/>
              </a:rPr>
              <a:t> Hitler seized the first opportunity for action. On November 8 a rally was to be held in one of Munich's large beer cellars, the Buergerbraeukeller, to honor Kahr. Kahr was the featured speaker, along with General Lossow and Colonel Seisser, head of the police. Hitler surrounded the building with SA troops, broke in, took over the meeting, and melodramatically proclaimed: "The national revolution has broken out." Taking Kahr, Lossow, and Seisser into an adjoining room, Hitler pressured them to join him in overthrowing the national government. They refused until General Erich Ludendorff, who in Hitler's scheme for the new government was to be head of the army, came in to apply new pressure. Ultimately the three agreed and returned to the beer cellar with Hitler and Ludendorff to the acclaim of the audience. Hitler accepted their promises of support and allowed them to go free, much to his undoing. Circumstances changed dramatically for Hitler overnight. Although Ernst Roehm had seized the local army headquarters, the leadership of the army refused to support Hitler. Lossow, upon his release, telephoned Bavarian army headquarters for new troops to be sent to Munich to crush Hitler's revolt. Kahr also reneged on his promise. Hitler, faced with the complete collapse of his plans, tried a last desperate gamble by marching with Ludendorff and 2000 supporters through Munich to gain popular support for the coup.Their march was stopped by police barricades and after a brief gun battle the Hitler group, with the noticeable exception of General Ludendorff, ignominiously fled. The Beer Hall Putsch had collapsed. The leaders, including Hitler, were arrested. Some observers considered it the end of the upstart Austrian.The treason trial against Hitler, Ludendorff, and other leaders of the Kampfbund took place in February and March 1924. Considerable public attention became focused on the trial and gave Hitler the opportunity to establish his name outside of Bavaria. He used the publicity brilliantly to transform defeat into propaganda victory. At the trial, Hitler did not deny that he had planned to overthrow the national government. But he refused to admit that this had been an act of high treason. The real criminals, Hitler proclaimed, were the betrayers of Germany who had signed the Versailles treaty and perpetuated the Weimar Republic. Hitler also attacked the credibility of the state's chief witnesses, Kahr, Lossow, and Seisser, saying they all wanted the same thing he did. Hitler portrayed himself as the real patriot opposing the Weimar Republic, since he had had the courage to act: "I consider myself not a traitor but a German, who desired what was best for his people." But he was more than just a patriot, for he pictured himself as Germany's man of destiny:"I aimed from the beginning at something more than being a Minister. I wanted to become the destroyer of Marxism. I am going to achieve this task, and if I do, the title of Minister will be an absurdity for me."The right-wing judges were sympathetic to Hitler's words. Ludendorff was acquitted and Hitler was given the most lenient sentence possible for treason - five years in prison with an understanding of early probation.The putsch had failed, but Hitler had not. He would have time in prison to mull over the lessons of the past months and would emerge convinced that the real struggle for the soul of Germany was just beginning.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62FEFDE-6075-43AF-8120-B32036595CDE}" type="slidenum">
              <a:rPr lang="en-US" smtClean="0"/>
              <a:pPr/>
              <a:t>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C637FB7-106E-433A-BD28-E782452A135A}" type="slidenum">
              <a:rPr lang="en-US" smtClean="0"/>
              <a:pPr/>
              <a:t>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00F5802-C316-476A-91FD-51AB2E8CC068}" type="slidenum">
              <a:rPr lang="en-US" smtClean="0"/>
              <a:pPr/>
              <a:t>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56CB659-865D-4C1B-B246-D80C3E453777}"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64E5D81-7633-4A71-AA3E-FE344883851D}" type="slidenum">
              <a:rPr lang="en-US" smtClean="0"/>
              <a:pPr/>
              <a:t>16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6D2B350-7939-44C5-B0B2-099C308C7AE3}" type="slidenum">
              <a:rPr lang="en-US" smtClean="0"/>
              <a:pPr/>
              <a:t>17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F0511B-FB4D-4977-B6B5-7308E24D33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8DF00A-88CF-47C6-BDDF-617F289A49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A86B6C-EE4E-44B0-A721-7B05CB71AD2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610089-1FB0-4B54-BADF-25C8A92AE0F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252A25-2CA1-482D-B0EB-2CBDD354242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AC73AE-35A6-4FCF-A7FF-14E22D3C7C16}"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A53639-6FD6-42D7-8920-8A9623D0C6F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1301D7-2469-4E40-8367-737AE23A66E5}"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ABE88A-0849-42C8-9514-14A5D9E0990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7A6F38-1F84-4619-8F7C-8B37DF0A514C}"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826811-9EB8-4AB6-9A0D-20A7C9D7604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9BC61E-2A94-4770-A00F-CB0D0E3BC154}" type="datetimeFigureOut">
              <a:rPr lang="en-US"/>
              <a:pPr>
                <a:defRPr/>
              </a:pPr>
              <a:t>4/8/2013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B574ED-7A61-4364-8F88-A20D1AF711E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F3974A-7CDE-451C-88DD-5D7DE26FFB72}" type="datetimeFigureOut">
              <a:rPr lang="en-US"/>
              <a:pPr>
                <a:defRPr/>
              </a:pPr>
              <a:t>4/8/2013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21C139-B33B-4155-995F-BACA72AA8B4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AD8DF4-D3BA-4813-9310-59AEF9436DD7}" type="datetimeFigureOut">
              <a:rPr lang="en-US"/>
              <a:pPr>
                <a:defRPr/>
              </a:pPr>
              <a:t>4/8/2013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3A6DC9-60EA-4203-88FA-9B1526C053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438489-90D9-4A0D-8038-2F269103E90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1C081F-BE3B-4D27-9D74-DFC277FF88BF}" type="datetimeFigureOut">
              <a:rPr lang="en-US"/>
              <a:pPr>
                <a:defRPr/>
              </a:pPr>
              <a:t>4/8/2013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DFF106B-2FCA-4B20-99C4-3761F7F8A50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574235-3AAE-4D80-B043-185B371BD54E}" type="datetimeFigureOut">
              <a:rPr lang="en-US"/>
              <a:pPr>
                <a:defRPr/>
              </a:pPr>
              <a:t>4/8/2013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415CE4-E056-49D8-8247-23847331FA9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2EB6FB-5184-47D6-8C62-8D1DA524CCE8}" type="datetimeFigureOut">
              <a:rPr lang="en-US"/>
              <a:pPr>
                <a:defRPr/>
              </a:pPr>
              <a:t>4/8/2013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7C8946-721D-45D3-B027-C743BDDC05A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877E38-5DF3-4EA7-84D8-716C5D8FB9E6}"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BA5FFF-304A-4BD2-913C-C903EE2C4EE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26ECBD-BC77-4D20-B472-63A18EEF0889}"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2599E3-A4CE-4C7D-A748-8DAE583459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FF9082-094D-4BD6-A9BA-863BB5088C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416A1F-1401-4C23-B0BB-073FFD68C8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969782-C38C-4CD4-9CFC-E61D9891411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73539C-53F7-4F72-8C92-7BCFCD6F38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1D27F1-78A4-43D3-8FFB-9C99DBE07F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DC454C-C61D-41B3-81E4-37207E42DB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A33DF8-A67F-4948-8989-B94E73930D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E3AFAE-7CA7-45BA-826D-6BFAA1E4729B}" type="slidenum">
              <a:rPr lang="en-US"/>
              <a:pPr>
                <a:defRPr/>
              </a:pPr>
              <a:t>‹#›</a:t>
            </a:fld>
            <a:endParaRPr lang="en-US"/>
          </a:p>
        </p:txBody>
      </p:sp>
      <p:pic>
        <p:nvPicPr>
          <p:cNvPr id="1031" name="Picture 7"/>
          <p:cNvPicPr>
            <a:picLocks noChangeAspect="1" noChangeArrowheads="1"/>
          </p:cNvPicPr>
          <p:nvPr userDrawn="1"/>
        </p:nvPicPr>
        <p:blipFill>
          <a:blip r:embed="rId15" cstate="print"/>
          <a:srcRect/>
          <a:stretch>
            <a:fillRect/>
          </a:stretch>
        </p:blipFill>
        <p:spPr bwMode="auto">
          <a:xfrm>
            <a:off x="38100" y="25400"/>
            <a:ext cx="1524000" cy="914400"/>
          </a:xfrm>
          <a:prstGeom prst="rect">
            <a:avLst/>
          </a:prstGeom>
          <a:noFill/>
          <a:ln w="9525">
            <a:noFill/>
            <a:miter lim="800000"/>
            <a:headEnd/>
            <a:tailEnd/>
          </a:ln>
        </p:spPr>
      </p:pic>
      <p:pic>
        <p:nvPicPr>
          <p:cNvPr id="1032" name="Picture 8"/>
          <p:cNvPicPr>
            <a:picLocks noChangeAspect="1" noChangeArrowheads="1"/>
          </p:cNvPicPr>
          <p:nvPr userDrawn="1"/>
        </p:nvPicPr>
        <p:blipFill>
          <a:blip r:embed="rId16" cstate="print"/>
          <a:srcRect/>
          <a:stretch>
            <a:fillRect/>
          </a:stretch>
        </p:blipFill>
        <p:spPr bwMode="auto">
          <a:xfrm>
            <a:off x="7569200" y="25400"/>
            <a:ext cx="1562100" cy="938213"/>
          </a:xfrm>
          <a:prstGeom prst="rect">
            <a:avLst/>
          </a:prstGeom>
          <a:noFill/>
          <a:ln w="9525">
            <a:noFill/>
            <a:miter lim="800000"/>
            <a:headEnd/>
            <a:tailEnd/>
          </a:ln>
        </p:spPr>
      </p:pic>
      <p:sp>
        <p:nvSpPr>
          <p:cNvPr id="1033" name="Line 9"/>
          <p:cNvSpPr>
            <a:spLocks noChangeShapeType="1"/>
          </p:cNvSpPr>
          <p:nvPr userDrawn="1"/>
        </p:nvSpPr>
        <p:spPr bwMode="auto">
          <a:xfrm>
            <a:off x="1574800" y="457200"/>
            <a:ext cx="5956300" cy="0"/>
          </a:xfrm>
          <a:prstGeom prst="line">
            <a:avLst/>
          </a:prstGeom>
          <a:noFill/>
          <a:ln w="28575">
            <a:solidFill>
              <a:schemeClr val="tx1"/>
            </a:solidFill>
            <a:round/>
            <a:headEnd/>
            <a:tailEnd type="triangle" w="lg" len="lg"/>
          </a:ln>
          <a:effectLst/>
        </p:spPr>
        <p:txBody>
          <a:bodyPr wrap="none" anchor="ctr"/>
          <a:lstStyle/>
          <a:p>
            <a:pPr>
              <a:defRPr/>
            </a:pPr>
            <a:endParaRPr lang="en-US"/>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animEffect transition="in" filter="wipe(left)">
                                      <p:cBhvr>
                                        <p:cTn id="11" dur="500"/>
                                        <p:tgtEl>
                                          <p:spTgt spid="102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27">
                                            <p:txEl>
                                              <p:pRg st="1" end="1"/>
                                            </p:txEl>
                                          </p:spTgt>
                                        </p:tgtEl>
                                        <p:attrNameLst>
                                          <p:attrName>style.visibility</p:attrName>
                                        </p:attrNameLst>
                                      </p:cBhvr>
                                      <p:to>
                                        <p:strVal val="visible"/>
                                      </p:to>
                                    </p:set>
                                    <p:animEffect transition="in" filter="wipe(left)">
                                      <p:cBhvr>
                                        <p:cTn id="14" dur="500"/>
                                        <p:tgtEl>
                                          <p:spTgt spid="1027">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wipe(left)">
                                      <p:cBhvr>
                                        <p:cTn id="17" dur="500"/>
                                        <p:tgtEl>
                                          <p:spTgt spid="102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27">
                                            <p:txEl>
                                              <p:pRg st="3" end="3"/>
                                            </p:txEl>
                                          </p:spTgt>
                                        </p:tgtEl>
                                        <p:attrNameLst>
                                          <p:attrName>style.visibility</p:attrName>
                                        </p:attrNameLst>
                                      </p:cBhvr>
                                      <p:to>
                                        <p:strVal val="visible"/>
                                      </p:to>
                                    </p:set>
                                    <p:animEffect transition="in" filter="wipe(left)">
                                      <p:cBhvr>
                                        <p:cTn id="20" dur="500"/>
                                        <p:tgtEl>
                                          <p:spTgt spid="1027">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Effect transition="in" filter="wipe(left)">
                                      <p:cBhvr>
                                        <p:cTn id="23"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Impact" pitchFamily="-44" charset="0"/>
        </a:defRPr>
      </a:lvl6pPr>
      <a:lvl7pPr marL="914400" algn="ctr" rtl="0" fontAlgn="base">
        <a:spcBef>
          <a:spcPct val="0"/>
        </a:spcBef>
        <a:spcAft>
          <a:spcPct val="0"/>
        </a:spcAft>
        <a:defRPr sz="4400">
          <a:solidFill>
            <a:schemeClr val="tx2"/>
          </a:solidFill>
          <a:latin typeface="Impact" pitchFamily="-44" charset="0"/>
        </a:defRPr>
      </a:lvl7pPr>
      <a:lvl8pPr marL="1371600" algn="ctr" rtl="0" fontAlgn="base">
        <a:spcBef>
          <a:spcPct val="0"/>
        </a:spcBef>
        <a:spcAft>
          <a:spcPct val="0"/>
        </a:spcAft>
        <a:defRPr sz="4400">
          <a:solidFill>
            <a:schemeClr val="tx2"/>
          </a:solidFill>
          <a:latin typeface="Impact" pitchFamily="-44" charset="0"/>
        </a:defRPr>
      </a:lvl8pPr>
      <a:lvl9pPr marL="1828800" algn="ctr" rtl="0" fontAlgn="base">
        <a:spcBef>
          <a:spcPct val="0"/>
        </a:spcBef>
        <a:spcAft>
          <a:spcPct val="0"/>
        </a:spcAft>
        <a:defRPr sz="4400">
          <a:solidFill>
            <a:schemeClr val="tx2"/>
          </a:solidFill>
          <a:latin typeface="Impact" pitchFamily="-4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474C8BA-E21A-4F06-8FAD-C009B3A6DE13}" type="datetimeFigureOut">
              <a:rPr lang="en-US"/>
              <a:pPr>
                <a:defRPr/>
              </a:pPr>
              <a:t>4/8/2013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4A9E1C1-44DD-4432-973A-D49D6DB180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895600"/>
            <a:ext cx="7772400" cy="1143000"/>
          </a:xfrm>
        </p:spPr>
        <p:txBody>
          <a:bodyPr/>
          <a:lstStyle/>
          <a:p>
            <a:pPr eaLnBrk="1" hangingPunct="1"/>
            <a:r>
              <a:rPr lang="en-US" sz="6000" dirty="0" smtClean="0"/>
              <a:t>From Weimar to the Third Reich</a:t>
            </a:r>
          </a:p>
        </p:txBody>
      </p:sp>
      <p:pic>
        <p:nvPicPr>
          <p:cNvPr id="3075" name="Picture 5"/>
          <p:cNvPicPr>
            <a:picLocks noChangeAspect="1" noChangeArrowheads="1"/>
          </p:cNvPicPr>
          <p:nvPr/>
        </p:nvPicPr>
        <p:blipFill>
          <a:blip r:embed="rId3" cstate="print"/>
          <a:srcRect/>
          <a:stretch>
            <a:fillRect/>
          </a:stretch>
        </p:blipFill>
        <p:spPr bwMode="auto">
          <a:xfrm>
            <a:off x="5410200" y="4387850"/>
            <a:ext cx="3352800" cy="2012950"/>
          </a:xfrm>
          <a:prstGeom prst="rect">
            <a:avLst/>
          </a:prstGeom>
          <a:noFill/>
          <a:ln w="9525">
            <a:noFill/>
            <a:miter lim="800000"/>
            <a:headEnd/>
            <a:tailEnd/>
          </a:ln>
        </p:spPr>
      </p:pic>
      <p:sp>
        <p:nvSpPr>
          <p:cNvPr id="3076" name="Line 6"/>
          <p:cNvSpPr>
            <a:spLocks noChangeShapeType="1"/>
          </p:cNvSpPr>
          <p:nvPr/>
        </p:nvSpPr>
        <p:spPr bwMode="auto">
          <a:xfrm>
            <a:off x="3733800" y="1511300"/>
            <a:ext cx="4343400" cy="0"/>
          </a:xfrm>
          <a:prstGeom prst="line">
            <a:avLst/>
          </a:prstGeom>
          <a:noFill/>
          <a:ln w="57150">
            <a:solidFill>
              <a:schemeClr val="tx1"/>
            </a:solidFill>
            <a:round/>
            <a:headEnd/>
            <a:tailEnd/>
          </a:ln>
        </p:spPr>
        <p:txBody>
          <a:bodyPr wrap="none" anchor="ctr"/>
          <a:lstStyle/>
          <a:p>
            <a:endParaRPr lang="en-US"/>
          </a:p>
        </p:txBody>
      </p:sp>
      <p:sp>
        <p:nvSpPr>
          <p:cNvPr id="3077" name="Line 7"/>
          <p:cNvSpPr>
            <a:spLocks noChangeShapeType="1"/>
          </p:cNvSpPr>
          <p:nvPr/>
        </p:nvSpPr>
        <p:spPr bwMode="auto">
          <a:xfrm>
            <a:off x="8077200" y="1492250"/>
            <a:ext cx="0" cy="2895600"/>
          </a:xfrm>
          <a:prstGeom prst="line">
            <a:avLst/>
          </a:prstGeom>
          <a:noFill/>
          <a:ln w="57150">
            <a:solidFill>
              <a:schemeClr val="tx1"/>
            </a:solidFill>
            <a:round/>
            <a:headEnd/>
            <a:tailEnd type="triangle" w="lg" len="lg"/>
          </a:ln>
        </p:spPr>
        <p:txBody>
          <a:bodyPr wrap="none" anchor="ctr"/>
          <a:lstStyle/>
          <a:p>
            <a:endParaRPr lang="en-US"/>
          </a:p>
        </p:txBody>
      </p:sp>
      <p:sp>
        <p:nvSpPr>
          <p:cNvPr id="3078" name="Rectangle 9"/>
          <p:cNvSpPr>
            <a:spLocks noChangeArrowheads="1"/>
          </p:cNvSpPr>
          <p:nvPr/>
        </p:nvSpPr>
        <p:spPr bwMode="auto">
          <a:xfrm>
            <a:off x="0" y="0"/>
            <a:ext cx="9144000" cy="12954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3079" name="Picture 10"/>
          <p:cNvPicPr>
            <a:picLocks noChangeAspect="1" noChangeArrowheads="1"/>
          </p:cNvPicPr>
          <p:nvPr/>
        </p:nvPicPr>
        <p:blipFill>
          <a:blip r:embed="rId4" cstate="print"/>
          <a:srcRect/>
          <a:stretch>
            <a:fillRect/>
          </a:stretch>
        </p:blipFill>
        <p:spPr bwMode="auto">
          <a:xfrm>
            <a:off x="381000" y="501650"/>
            <a:ext cx="3352800" cy="201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76200"/>
            <a:ext cx="7772400" cy="1143000"/>
          </a:xfrm>
        </p:spPr>
        <p:txBody>
          <a:bodyPr/>
          <a:lstStyle/>
          <a:p>
            <a:r>
              <a:rPr lang="en-US" smtClean="0"/>
              <a:t>NSDAP</a:t>
            </a:r>
          </a:p>
        </p:txBody>
      </p:sp>
      <p:sp>
        <p:nvSpPr>
          <p:cNvPr id="3" name="TextBox 2"/>
          <p:cNvSpPr txBox="1"/>
          <p:nvPr/>
        </p:nvSpPr>
        <p:spPr>
          <a:xfrm>
            <a:off x="0" y="914400"/>
            <a:ext cx="5486400" cy="6001643"/>
          </a:xfrm>
          <a:prstGeom prst="rect">
            <a:avLst/>
          </a:prstGeom>
          <a:noFill/>
        </p:spPr>
        <p:txBody>
          <a:bodyPr>
            <a:spAutoFit/>
          </a:bodyPr>
          <a:lstStyle/>
          <a:p>
            <a:pPr>
              <a:buFont typeface="Wingdings" pitchFamily="2" charset="2"/>
              <a:buChar char="v"/>
              <a:defRPr/>
            </a:pPr>
            <a:r>
              <a:rPr lang="en-US" b="1" dirty="0">
                <a:latin typeface="+mn-lt"/>
              </a:rPr>
              <a:t>Post war Germany very bitter</a:t>
            </a:r>
          </a:p>
          <a:p>
            <a:pPr>
              <a:buFont typeface="Wingdings" pitchFamily="2" charset="2"/>
              <a:buChar char="v"/>
              <a:defRPr/>
            </a:pPr>
            <a:r>
              <a:rPr lang="en-US" b="1" dirty="0">
                <a:latin typeface="+mn-lt"/>
              </a:rPr>
              <a:t>Move to extremist political parties</a:t>
            </a:r>
          </a:p>
          <a:p>
            <a:pPr lvl="1">
              <a:buFont typeface="Wingdings" pitchFamily="2" charset="2"/>
              <a:buChar char="v"/>
              <a:defRPr/>
            </a:pPr>
            <a:r>
              <a:rPr lang="en-US" b="1" dirty="0">
                <a:latin typeface="+mn-lt"/>
              </a:rPr>
              <a:t>Communist or Nationalist</a:t>
            </a:r>
          </a:p>
          <a:p>
            <a:pPr>
              <a:buFont typeface="Wingdings" pitchFamily="2" charset="2"/>
              <a:buChar char="v"/>
              <a:defRPr/>
            </a:pPr>
            <a:r>
              <a:rPr lang="en-US" b="1" dirty="0">
                <a:latin typeface="+mn-lt"/>
              </a:rPr>
              <a:t>Hitler spied on these groups for the Army, but liked the NSDAP</a:t>
            </a:r>
          </a:p>
          <a:p>
            <a:pPr>
              <a:buFont typeface="Wingdings" pitchFamily="2" charset="2"/>
              <a:buChar char="v"/>
              <a:defRPr/>
            </a:pPr>
            <a:r>
              <a:rPr lang="en-US" b="1" dirty="0">
                <a:latin typeface="+mn-lt"/>
              </a:rPr>
              <a:t>Charismatic speaker rises to lead</a:t>
            </a:r>
          </a:p>
          <a:p>
            <a:pPr>
              <a:buFont typeface="Wingdings" pitchFamily="2" charset="2"/>
              <a:buChar char="v"/>
              <a:defRPr/>
            </a:pPr>
            <a:r>
              <a:rPr lang="en-US" b="1" dirty="0">
                <a:latin typeface="+mn-lt"/>
              </a:rPr>
              <a:t>1923 Beer Hall Putsch</a:t>
            </a:r>
          </a:p>
          <a:p>
            <a:pPr>
              <a:buFont typeface="Wingdings" pitchFamily="2" charset="2"/>
              <a:buChar char="v"/>
              <a:defRPr/>
            </a:pPr>
            <a:r>
              <a:rPr lang="en-US" b="1" dirty="0">
                <a:latin typeface="+mn-lt"/>
              </a:rPr>
              <a:t>Fails and he goes to jail</a:t>
            </a:r>
          </a:p>
          <a:p>
            <a:pPr lvl="1">
              <a:buFont typeface="Wingdings" pitchFamily="2" charset="2"/>
              <a:buChar char="v"/>
              <a:defRPr/>
            </a:pPr>
            <a:r>
              <a:rPr lang="en-US" b="1" dirty="0">
                <a:latin typeface="+mn-lt"/>
              </a:rPr>
              <a:t>Vows to gain power legally!</a:t>
            </a:r>
          </a:p>
          <a:p>
            <a:pPr>
              <a:buFont typeface="Wingdings" pitchFamily="2" charset="2"/>
              <a:buChar char="v"/>
              <a:defRPr/>
            </a:pPr>
            <a:r>
              <a:rPr lang="en-US" b="1" dirty="0">
                <a:latin typeface="+mn-lt"/>
              </a:rPr>
              <a:t>Mein </a:t>
            </a:r>
            <a:r>
              <a:rPr lang="en-US" b="1" dirty="0" err="1">
                <a:latin typeface="+mn-lt"/>
              </a:rPr>
              <a:t>Kampf</a:t>
            </a:r>
            <a:r>
              <a:rPr lang="en-US" b="1" dirty="0">
                <a:latin typeface="+mn-lt"/>
              </a:rPr>
              <a:t> – my struggle</a:t>
            </a:r>
          </a:p>
          <a:p>
            <a:pPr lvl="1">
              <a:buFont typeface="Wingdings" pitchFamily="2" charset="2"/>
              <a:buChar char="v"/>
              <a:defRPr/>
            </a:pPr>
            <a:r>
              <a:rPr lang="en-US" b="1" dirty="0">
                <a:latin typeface="+mn-lt"/>
              </a:rPr>
              <a:t>Aryan myth</a:t>
            </a:r>
          </a:p>
          <a:p>
            <a:pPr lvl="1">
              <a:buFont typeface="Wingdings" pitchFamily="2" charset="2"/>
              <a:buChar char="v"/>
              <a:defRPr/>
            </a:pPr>
            <a:r>
              <a:rPr lang="en-US" b="1" dirty="0">
                <a:latin typeface="+mn-lt"/>
              </a:rPr>
              <a:t>Lebensraum</a:t>
            </a:r>
          </a:p>
          <a:p>
            <a:pPr>
              <a:buFont typeface="Wingdings" pitchFamily="2" charset="2"/>
              <a:buChar char="v"/>
              <a:defRPr/>
            </a:pPr>
            <a:r>
              <a:rPr lang="en-US" b="1" dirty="0">
                <a:latin typeface="+mn-lt"/>
              </a:rPr>
              <a:t>Released to a new Weimar – prosperous</a:t>
            </a:r>
          </a:p>
          <a:p>
            <a:pPr>
              <a:buFont typeface="Wingdings" pitchFamily="2" charset="2"/>
              <a:buChar char="v"/>
              <a:defRPr/>
            </a:pPr>
            <a:r>
              <a:rPr lang="en-US" b="1" dirty="0">
                <a:latin typeface="+mn-lt"/>
              </a:rPr>
              <a:t>Extremist ideas </a:t>
            </a:r>
            <a:r>
              <a:rPr lang="en-US" b="1" dirty="0" smtClean="0">
                <a:latin typeface="+mn-lt"/>
              </a:rPr>
              <a:t>no longer popular</a:t>
            </a:r>
            <a:endParaRPr lang="en-US" b="1" dirty="0">
              <a:latin typeface="+mn-lt"/>
            </a:endParaRPr>
          </a:p>
          <a:p>
            <a:pPr>
              <a:buFont typeface="Wingdings" pitchFamily="2" charset="2"/>
              <a:buChar char="v"/>
              <a:defRPr/>
            </a:pPr>
            <a:endParaRPr lang="en-US" b="1" dirty="0">
              <a:latin typeface="+mn-lt"/>
            </a:endParaRPr>
          </a:p>
        </p:txBody>
      </p:sp>
      <p:pic>
        <p:nvPicPr>
          <p:cNvPr id="52226" name="Picture 2"/>
          <p:cNvPicPr>
            <a:picLocks noChangeAspect="1" noChangeArrowheads="1"/>
          </p:cNvPicPr>
          <p:nvPr/>
        </p:nvPicPr>
        <p:blipFill>
          <a:blip r:embed="rId2" cstate="print"/>
          <a:srcRect/>
          <a:stretch>
            <a:fillRect/>
          </a:stretch>
        </p:blipFill>
        <p:spPr bwMode="auto">
          <a:xfrm>
            <a:off x="914400" y="1066800"/>
            <a:ext cx="7397750" cy="5086350"/>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4724400" y="3581400"/>
            <a:ext cx="4384675" cy="3157538"/>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5254625" y="1828800"/>
            <a:ext cx="3736975" cy="4852988"/>
          </a:xfrm>
          <a:prstGeom prst="rect">
            <a:avLst/>
          </a:prstGeom>
          <a:noFill/>
          <a:ln w="9525">
            <a:noFill/>
            <a:miter lim="800000"/>
            <a:headEnd/>
            <a:tailEnd/>
          </a:ln>
        </p:spPr>
      </p:pic>
      <p:pic>
        <p:nvPicPr>
          <p:cNvPr id="52229" name="Picture 5"/>
          <p:cNvPicPr>
            <a:picLocks noChangeAspect="1" noChangeArrowheads="1"/>
          </p:cNvPicPr>
          <p:nvPr/>
        </p:nvPicPr>
        <p:blipFill>
          <a:blip r:embed="rId5" cstate="print"/>
          <a:srcRect/>
          <a:stretch>
            <a:fillRect/>
          </a:stretch>
        </p:blipFill>
        <p:spPr bwMode="auto">
          <a:xfrm>
            <a:off x="4800600" y="3219450"/>
            <a:ext cx="4275138" cy="2800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ppt_w</p:attrName>
                                        </p:attrNameLst>
                                      </p:cBhvr>
                                      <p:tavLst>
                                        <p:tav tm="0">
                                          <p:val>
                                            <p:strVal val="#ppt_w+.3"/>
                                          </p:val>
                                        </p:tav>
                                        <p:tav tm="100000">
                                          <p:val>
                                            <p:strVal val="#ppt_w"/>
                                          </p:val>
                                        </p:tav>
                                      </p:tavLst>
                                    </p:anim>
                                    <p:anim calcmode="lin" valueType="num">
                                      <p:cBhvr>
                                        <p:cTn id="8" dur="1000" fill="hold"/>
                                        <p:tgtEl>
                                          <p:spTgt spid="52226"/>
                                        </p:tgtEl>
                                        <p:attrNameLst>
                                          <p:attrName>ppt_h</p:attrName>
                                        </p:attrNameLst>
                                      </p:cBhvr>
                                      <p:tavLst>
                                        <p:tav tm="0">
                                          <p:val>
                                            <p:strVal val="#ppt_h"/>
                                          </p:val>
                                        </p:tav>
                                        <p:tav tm="100000">
                                          <p:val>
                                            <p:strVal val="#ppt_h"/>
                                          </p:val>
                                        </p:tav>
                                      </p:tavLst>
                                    </p:anim>
                                    <p:animEffect transition="in" filter="fade">
                                      <p:cBhvr>
                                        <p:cTn id="9" dur="1000"/>
                                        <p:tgtEl>
                                          <p:spTgt spid="52226"/>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nodeType="clickEffect">
                                  <p:stCondLst>
                                    <p:cond delay="0"/>
                                  </p:stCondLst>
                                  <p:childTnLst>
                                    <p:animEffect transition="out" filter="diamond(in)">
                                      <p:cBhvr>
                                        <p:cTn id="13" dur="2000"/>
                                        <p:tgtEl>
                                          <p:spTgt spid="52226"/>
                                        </p:tgtEl>
                                      </p:cBhvr>
                                    </p:animEffect>
                                    <p:set>
                                      <p:cBhvr>
                                        <p:cTn id="14" dur="1" fill="hold">
                                          <p:stCondLst>
                                            <p:cond delay="1999"/>
                                          </p:stCondLst>
                                        </p:cTn>
                                        <p:tgtEl>
                                          <p:spTgt spid="522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1000"/>
                            </p:stCondLst>
                            <p:childTnLst>
                              <p:par>
                                <p:cTn id="64" presetID="9" presetClass="entr" presetSubtype="0" fill="hold" nodeType="afterEffect">
                                  <p:stCondLst>
                                    <p:cond delay="0"/>
                                  </p:stCondLst>
                                  <p:childTnLst>
                                    <p:set>
                                      <p:cBhvr>
                                        <p:cTn id="65" dur="1" fill="hold">
                                          <p:stCondLst>
                                            <p:cond delay="0"/>
                                          </p:stCondLst>
                                        </p:cTn>
                                        <p:tgtEl>
                                          <p:spTgt spid="52227"/>
                                        </p:tgtEl>
                                        <p:attrNameLst>
                                          <p:attrName>style.visibility</p:attrName>
                                        </p:attrNameLst>
                                      </p:cBhvr>
                                      <p:to>
                                        <p:strVal val="visible"/>
                                      </p:to>
                                    </p:set>
                                    <p:animEffect transition="in" filter="dissolve">
                                      <p:cBhvr>
                                        <p:cTn id="66" dur="500"/>
                                        <p:tgtEl>
                                          <p:spTgt spid="52227"/>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xit" presetSubtype="10" fill="hold" nodeType="clickEffect">
                                  <p:stCondLst>
                                    <p:cond delay="0"/>
                                  </p:stCondLst>
                                  <p:childTnLst>
                                    <p:animEffect transition="out" filter="checkerboard(across)">
                                      <p:cBhvr>
                                        <p:cTn id="70" dur="500"/>
                                        <p:tgtEl>
                                          <p:spTgt spid="52227"/>
                                        </p:tgtEl>
                                      </p:cBhvr>
                                    </p:animEffect>
                                    <p:set>
                                      <p:cBhvr>
                                        <p:cTn id="71" dur="1" fill="hold">
                                          <p:stCondLst>
                                            <p:cond delay="499"/>
                                          </p:stCondLst>
                                        </p:cTn>
                                        <p:tgtEl>
                                          <p:spTgt spid="5222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5" presetClass="entr" presetSubtype="0" fill="hold" nodeType="clickEffect">
                                  <p:stCondLst>
                                    <p:cond delay="0"/>
                                  </p:stCondLst>
                                  <p:childTnLst>
                                    <p:set>
                                      <p:cBhvr>
                                        <p:cTn id="75" dur="1" fill="hold">
                                          <p:stCondLst>
                                            <p:cond delay="0"/>
                                          </p:stCondLst>
                                        </p:cTn>
                                        <p:tgtEl>
                                          <p:spTgt spid="3">
                                            <p:txEl>
                                              <p:pRg st="6" end="6"/>
                                            </p:txEl>
                                          </p:spTgt>
                                        </p:tgtEl>
                                        <p:attrNameLst>
                                          <p:attrName>style.visibility</p:attrName>
                                        </p:attrNameLst>
                                      </p:cBhvr>
                                      <p:to>
                                        <p:strVal val="visible"/>
                                      </p:to>
                                    </p:set>
                                    <p:anim calcmode="lin" valueType="num">
                                      <p:cBhvr>
                                        <p:cTn id="7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0" fill="hold">
                      <p:stCondLst>
                        <p:cond delay="indefinite"/>
                      </p:stCondLst>
                      <p:childTnLst>
                        <p:par>
                          <p:cTn id="81" fill="hold">
                            <p:stCondLst>
                              <p:cond delay="0"/>
                            </p:stCondLst>
                            <p:childTnLst>
                              <p:par>
                                <p:cTn id="82" presetID="15" presetClass="entr" presetSubtype="0" fill="hold" nodeType="click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 calcmode="lin" valueType="num">
                                      <p:cBhvr>
                                        <p:cTn id="8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6"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p:stCondLst>
                        <p:cond delay="indefinite"/>
                      </p:stCondLst>
                      <p:childTnLst>
                        <p:par>
                          <p:cTn id="89" fill="hold">
                            <p:stCondLst>
                              <p:cond delay="0"/>
                            </p:stCondLst>
                            <p:childTnLst>
                              <p:par>
                                <p:cTn id="90" presetID="15" presetClass="entr" presetSubtype="0" fill="hold" nodeType="clickEffect">
                                  <p:stCondLst>
                                    <p:cond delay="0"/>
                                  </p:stCondLst>
                                  <p:childTnLst>
                                    <p:set>
                                      <p:cBhvr>
                                        <p:cTn id="91" dur="1" fill="hold">
                                          <p:stCondLst>
                                            <p:cond delay="0"/>
                                          </p:stCondLst>
                                        </p:cTn>
                                        <p:tgtEl>
                                          <p:spTgt spid="3">
                                            <p:txEl>
                                              <p:pRg st="8" end="8"/>
                                            </p:txEl>
                                          </p:spTgt>
                                        </p:tgtEl>
                                        <p:attrNameLst>
                                          <p:attrName>style.visibility</p:attrName>
                                        </p:attrNameLst>
                                      </p:cBhvr>
                                      <p:to>
                                        <p:strVal val="visible"/>
                                      </p:to>
                                    </p:set>
                                    <p:anim calcmode="lin" valueType="num">
                                      <p:cBhvr>
                                        <p:cTn id="9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9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94" dur="1000" fill="hold"/>
                                        <p:tgtEl>
                                          <p:spTgt spid="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96" fill="hold">
                            <p:stCondLst>
                              <p:cond delay="1000"/>
                            </p:stCondLst>
                            <p:childTnLst>
                              <p:par>
                                <p:cTn id="97" presetID="9" presetClass="entr" presetSubtype="0" fill="hold" nodeType="afterEffect">
                                  <p:stCondLst>
                                    <p:cond delay="0"/>
                                  </p:stCondLst>
                                  <p:childTnLst>
                                    <p:set>
                                      <p:cBhvr>
                                        <p:cTn id="98" dur="1" fill="hold">
                                          <p:stCondLst>
                                            <p:cond delay="0"/>
                                          </p:stCondLst>
                                        </p:cTn>
                                        <p:tgtEl>
                                          <p:spTgt spid="52228"/>
                                        </p:tgtEl>
                                        <p:attrNameLst>
                                          <p:attrName>style.visibility</p:attrName>
                                        </p:attrNameLst>
                                      </p:cBhvr>
                                      <p:to>
                                        <p:strVal val="visible"/>
                                      </p:to>
                                    </p:set>
                                    <p:animEffect transition="in" filter="dissolve">
                                      <p:cBhvr>
                                        <p:cTn id="99" dur="500"/>
                                        <p:tgtEl>
                                          <p:spTgt spid="52228"/>
                                        </p:tgtEl>
                                      </p:cBhvr>
                                    </p:animEffect>
                                  </p:childTnLst>
                                </p:cTn>
                              </p:par>
                            </p:childTnLst>
                          </p:cTn>
                        </p:par>
                      </p:childTnLst>
                    </p:cTn>
                  </p:par>
                  <p:par>
                    <p:cTn id="100" fill="hold">
                      <p:stCondLst>
                        <p:cond delay="indefinite"/>
                      </p:stCondLst>
                      <p:childTnLst>
                        <p:par>
                          <p:cTn id="101" fill="hold">
                            <p:stCondLst>
                              <p:cond delay="0"/>
                            </p:stCondLst>
                            <p:childTnLst>
                              <p:par>
                                <p:cTn id="102" presetID="8" presetClass="exit" presetSubtype="16" fill="hold" nodeType="clickEffect">
                                  <p:stCondLst>
                                    <p:cond delay="0"/>
                                  </p:stCondLst>
                                  <p:childTnLst>
                                    <p:animEffect transition="out" filter="diamond(in)">
                                      <p:cBhvr>
                                        <p:cTn id="103" dur="2000"/>
                                        <p:tgtEl>
                                          <p:spTgt spid="52228"/>
                                        </p:tgtEl>
                                      </p:cBhvr>
                                    </p:animEffect>
                                    <p:set>
                                      <p:cBhvr>
                                        <p:cTn id="104" dur="1" fill="hold">
                                          <p:stCondLst>
                                            <p:cond delay="1999"/>
                                          </p:stCondLst>
                                        </p:cTn>
                                        <p:tgtEl>
                                          <p:spTgt spid="5222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5" presetClass="entr" presetSubtype="0" fill="hold" nodeType="clickEffect">
                                  <p:stCondLst>
                                    <p:cond delay="0"/>
                                  </p:stCondLst>
                                  <p:childTnLst>
                                    <p:set>
                                      <p:cBhvr>
                                        <p:cTn id="108" dur="1" fill="hold">
                                          <p:stCondLst>
                                            <p:cond delay="0"/>
                                          </p:stCondLst>
                                        </p:cTn>
                                        <p:tgtEl>
                                          <p:spTgt spid="3">
                                            <p:txEl>
                                              <p:pRg st="9" end="9"/>
                                            </p:txEl>
                                          </p:spTgt>
                                        </p:tgtEl>
                                        <p:attrNameLst>
                                          <p:attrName>style.visibility</p:attrName>
                                        </p:attrNameLst>
                                      </p:cBhvr>
                                      <p:to>
                                        <p:strVal val="visible"/>
                                      </p:to>
                                    </p:set>
                                    <p:anim calcmode="lin" valueType="num">
                                      <p:cBhvr>
                                        <p:cTn id="10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1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111" dur="1000" fill="hold"/>
                                        <p:tgtEl>
                                          <p:spTgt spid="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112" dur="1000" fill="hold"/>
                                        <p:tgtEl>
                                          <p:spTgt spid="3">
                                            <p:txEl>
                                              <p:pRg st="9" end="9"/>
                                            </p:txEl>
                                          </p:spTgt>
                                        </p:tgtEl>
                                        <p:attrNameLst>
                                          <p:attrName>ppt_y</p:attrName>
                                        </p:attrNameLst>
                                      </p:cBhvr>
                                      <p:tavLst>
                                        <p:tav tm="0" fmla="#ppt_y+(sin(-2*pi*(1-$))*-#ppt_x+cos(-2*pi*(1-$))*(1-#ppt_y))*(1-$)">
                                          <p:val>
                                            <p:fltVal val="0"/>
                                          </p:val>
                                        </p:tav>
                                        <p:tav tm="100000">
                                          <p:val>
                                            <p:fltVal val="1"/>
                                          </p:val>
                                        </p:tav>
                                      </p:tavLst>
                                    </p:anim>
                                  </p:childTnLst>
                                </p:cTn>
                              </p:par>
                              <p:par>
                                <p:cTn id="113" presetID="9" presetClass="entr" presetSubtype="0" fill="hold" nodeType="withEffect">
                                  <p:stCondLst>
                                    <p:cond delay="0"/>
                                  </p:stCondLst>
                                  <p:childTnLst>
                                    <p:set>
                                      <p:cBhvr>
                                        <p:cTn id="114" dur="1" fill="hold">
                                          <p:stCondLst>
                                            <p:cond delay="0"/>
                                          </p:stCondLst>
                                        </p:cTn>
                                        <p:tgtEl>
                                          <p:spTgt spid="52229"/>
                                        </p:tgtEl>
                                        <p:attrNameLst>
                                          <p:attrName>style.visibility</p:attrName>
                                        </p:attrNameLst>
                                      </p:cBhvr>
                                      <p:to>
                                        <p:strVal val="visible"/>
                                      </p:to>
                                    </p:set>
                                    <p:animEffect transition="in" filter="dissolve">
                                      <p:cBhvr>
                                        <p:cTn id="115" dur="500"/>
                                        <p:tgtEl>
                                          <p:spTgt spid="52229"/>
                                        </p:tgtEl>
                                      </p:cBhvr>
                                    </p:animEffect>
                                  </p:childTnLst>
                                </p:cTn>
                              </p:par>
                            </p:childTnLst>
                          </p:cTn>
                        </p:par>
                      </p:childTnLst>
                    </p:cTn>
                  </p:par>
                  <p:par>
                    <p:cTn id="116" fill="hold">
                      <p:stCondLst>
                        <p:cond delay="indefinite"/>
                      </p:stCondLst>
                      <p:childTnLst>
                        <p:par>
                          <p:cTn id="117" fill="hold">
                            <p:stCondLst>
                              <p:cond delay="0"/>
                            </p:stCondLst>
                            <p:childTnLst>
                              <p:par>
                                <p:cTn id="118" presetID="15" presetClass="entr" presetSubtype="0" fill="hold" nodeType="clickEffect">
                                  <p:stCondLst>
                                    <p:cond delay="0"/>
                                  </p:stCondLst>
                                  <p:childTnLst>
                                    <p:set>
                                      <p:cBhvr>
                                        <p:cTn id="119" dur="1" fill="hold">
                                          <p:stCondLst>
                                            <p:cond delay="0"/>
                                          </p:stCondLst>
                                        </p:cTn>
                                        <p:tgtEl>
                                          <p:spTgt spid="3">
                                            <p:txEl>
                                              <p:pRg st="10" end="10"/>
                                            </p:txEl>
                                          </p:spTgt>
                                        </p:tgtEl>
                                        <p:attrNameLst>
                                          <p:attrName>style.visibility</p:attrName>
                                        </p:attrNameLst>
                                      </p:cBhvr>
                                      <p:to>
                                        <p:strVal val="visible"/>
                                      </p:to>
                                    </p:set>
                                    <p:anim calcmode="lin" valueType="num">
                                      <p:cBhvr>
                                        <p:cTn id="120"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121"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122" dur="1000" fill="hold"/>
                                        <p:tgtEl>
                                          <p:spTgt spid="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123" dur="1000" fill="hold"/>
                                        <p:tgtEl>
                                          <p:spTgt spid="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4" fill="hold">
                      <p:stCondLst>
                        <p:cond delay="indefinite"/>
                      </p:stCondLst>
                      <p:childTnLst>
                        <p:par>
                          <p:cTn id="125" fill="hold">
                            <p:stCondLst>
                              <p:cond delay="0"/>
                            </p:stCondLst>
                            <p:childTnLst>
                              <p:par>
                                <p:cTn id="126" presetID="8" presetClass="exit" presetSubtype="16" fill="hold" nodeType="clickEffect">
                                  <p:stCondLst>
                                    <p:cond delay="0"/>
                                  </p:stCondLst>
                                  <p:childTnLst>
                                    <p:animEffect transition="out" filter="diamond(in)">
                                      <p:cBhvr>
                                        <p:cTn id="127" dur="2000"/>
                                        <p:tgtEl>
                                          <p:spTgt spid="52229"/>
                                        </p:tgtEl>
                                      </p:cBhvr>
                                    </p:animEffect>
                                    <p:set>
                                      <p:cBhvr>
                                        <p:cTn id="128" dur="1" fill="hold">
                                          <p:stCondLst>
                                            <p:cond delay="1999"/>
                                          </p:stCondLst>
                                        </p:cTn>
                                        <p:tgtEl>
                                          <p:spTgt spid="52229"/>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5" presetClass="entr" presetSubtype="0" fill="hold" nodeType="clickEffect">
                                  <p:stCondLst>
                                    <p:cond delay="0"/>
                                  </p:stCondLst>
                                  <p:childTnLst>
                                    <p:set>
                                      <p:cBhvr>
                                        <p:cTn id="132" dur="1" fill="hold">
                                          <p:stCondLst>
                                            <p:cond delay="0"/>
                                          </p:stCondLst>
                                        </p:cTn>
                                        <p:tgtEl>
                                          <p:spTgt spid="3">
                                            <p:txEl>
                                              <p:pRg st="11" end="11"/>
                                            </p:txEl>
                                          </p:spTgt>
                                        </p:tgtEl>
                                        <p:attrNameLst>
                                          <p:attrName>style.visibility</p:attrName>
                                        </p:attrNameLst>
                                      </p:cBhvr>
                                      <p:to>
                                        <p:strVal val="visible"/>
                                      </p:to>
                                    </p:set>
                                    <p:anim calcmode="lin" valueType="num">
                                      <p:cBhvr>
                                        <p:cTn id="133"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134"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135" dur="1000" fill="hold"/>
                                        <p:tgtEl>
                                          <p:spTgt spid="3">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136" dur="1000" fill="hold"/>
                                        <p:tgtEl>
                                          <p:spTgt spid="3">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7" fill="hold">
                      <p:stCondLst>
                        <p:cond delay="indefinite"/>
                      </p:stCondLst>
                      <p:childTnLst>
                        <p:par>
                          <p:cTn id="138" fill="hold">
                            <p:stCondLst>
                              <p:cond delay="0"/>
                            </p:stCondLst>
                            <p:childTnLst>
                              <p:par>
                                <p:cTn id="139" presetID="15" presetClass="entr" presetSubtype="0" fill="hold" nodeType="clickEffect">
                                  <p:stCondLst>
                                    <p:cond delay="0"/>
                                  </p:stCondLst>
                                  <p:childTnLst>
                                    <p:set>
                                      <p:cBhvr>
                                        <p:cTn id="140" dur="1" fill="hold">
                                          <p:stCondLst>
                                            <p:cond delay="0"/>
                                          </p:stCondLst>
                                        </p:cTn>
                                        <p:tgtEl>
                                          <p:spTgt spid="3">
                                            <p:txEl>
                                              <p:pRg st="12" end="12"/>
                                            </p:txEl>
                                          </p:spTgt>
                                        </p:tgtEl>
                                        <p:attrNameLst>
                                          <p:attrName>style.visibility</p:attrName>
                                        </p:attrNameLst>
                                      </p:cBhvr>
                                      <p:to>
                                        <p:strVal val="visible"/>
                                      </p:to>
                                    </p:set>
                                    <p:anim calcmode="lin" valueType="num">
                                      <p:cBhvr>
                                        <p:cTn id="141"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142"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43" dur="1000" fill="hold"/>
                                        <p:tgtEl>
                                          <p:spTgt spid="3">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144" dur="1000" fill="hold"/>
                                        <p:tgtEl>
                                          <p:spTgt spid="3">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685800"/>
            <a:ext cx="7772400" cy="1295400"/>
          </a:xfrm>
        </p:spPr>
        <p:txBody>
          <a:bodyPr/>
          <a:lstStyle/>
          <a:p>
            <a:r>
              <a:rPr lang="en-US" dirty="0" smtClean="0"/>
              <a:t>Weimar in From the Cold</a:t>
            </a:r>
            <a:endParaRPr lang="en-US" dirty="0"/>
          </a:p>
        </p:txBody>
      </p:sp>
      <p:sp>
        <p:nvSpPr>
          <p:cNvPr id="4" name="Rectangle 3"/>
          <p:cNvSpPr txBox="1">
            <a:spLocks noChangeArrowheads="1"/>
          </p:cNvSpPr>
          <p:nvPr/>
        </p:nvSpPr>
        <p:spPr>
          <a:xfrm>
            <a:off x="0" y="1676400"/>
            <a:ext cx="9144000" cy="4419600"/>
          </a:xfrm>
          <a:prstGeom prst="rect">
            <a:avLst/>
          </a:prstGeom>
        </p:spPr>
        <p:txBody>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New chancellor/foreign minister (Stresemann - 1923-1929)</a:t>
            </a:r>
          </a:p>
          <a:p>
            <a:pPr marL="800100" lvl="1" indent="-342900">
              <a:lnSpc>
                <a:spcPct val="90000"/>
              </a:lnSpc>
              <a:spcBef>
                <a:spcPct val="20000"/>
              </a:spcBef>
              <a:buFontTx/>
              <a:buChar char="•"/>
            </a:pPr>
            <a:r>
              <a:rPr kumimoji="0" lang="en-US" sz="3200" b="0" i="0" u="none" strike="noStrike" kern="0" cap="none" spc="0" normalizeH="0" baseline="0" noProof="0" dirty="0" smtClean="0">
                <a:ln>
                  <a:noFill/>
                </a:ln>
                <a:solidFill>
                  <a:schemeClr val="tx1"/>
                </a:solidFill>
                <a:effectLst/>
                <a:uLnTx/>
                <a:uFillTx/>
                <a:latin typeface="+mn-lt"/>
                <a:ea typeface="+mn-ea"/>
                <a:cs typeface="+mn-cs"/>
              </a:rPr>
              <a:t>Introduced </a:t>
            </a:r>
            <a:r>
              <a:rPr kumimoji="0" lang="en-US" sz="3200" b="0" i="0" u="none" strike="noStrike" kern="0" cap="none" spc="0" normalizeH="0" baseline="0" noProof="0" dirty="0" smtClean="0">
                <a:ln>
                  <a:noFill/>
                </a:ln>
                <a:solidFill>
                  <a:srgbClr val="FFFFFF"/>
                </a:solidFill>
                <a:effectLst/>
                <a:uLnTx/>
                <a:uFillTx/>
                <a:latin typeface="+mn-lt"/>
                <a:ea typeface="+mn-ea"/>
                <a:cs typeface="+mn-cs"/>
              </a:rPr>
              <a:t>new currency that ended hyperinflation</a:t>
            </a:r>
          </a:p>
          <a:p>
            <a:pPr marL="800100" lvl="1" indent="-342900">
              <a:lnSpc>
                <a:spcPct val="90000"/>
              </a:lnSpc>
              <a:spcBef>
                <a:spcPct val="20000"/>
              </a:spcBef>
              <a:buFontTx/>
              <a:buChar char="•"/>
            </a:pPr>
            <a:r>
              <a:rPr kumimoji="0" lang="en-US" sz="3200" b="0" i="0" u="none" strike="noStrike" kern="0" cap="none" spc="0" normalizeH="0" baseline="0" noProof="0" dirty="0" smtClean="0">
                <a:ln>
                  <a:noFill/>
                </a:ln>
                <a:solidFill>
                  <a:schemeClr val="tx1"/>
                </a:solidFill>
                <a:effectLst/>
                <a:uLnTx/>
                <a:uFillTx/>
                <a:latin typeface="+mn-lt"/>
                <a:ea typeface="+mn-ea"/>
                <a:cs typeface="+mn-cs"/>
              </a:rPr>
              <a:t>Negotiated reduction in reparations</a:t>
            </a:r>
          </a:p>
          <a:p>
            <a:pPr marL="342900" lvl="0" indent="-342900">
              <a:spcBef>
                <a:spcPct val="20000"/>
              </a:spcBef>
              <a:buFontTx/>
              <a:buChar char="•"/>
            </a:pPr>
            <a:r>
              <a:rPr lang="en-US" sz="3200" kern="0" dirty="0" smtClean="0">
                <a:solidFill>
                  <a:srgbClr val="FFE9E6"/>
                </a:solidFill>
                <a:latin typeface="Arial"/>
              </a:rPr>
              <a:t>With Germany recovering, US takes leadership role</a:t>
            </a:r>
          </a:p>
          <a:p>
            <a:pPr marL="342900" lvl="0" indent="-342900">
              <a:spcBef>
                <a:spcPct val="20000"/>
              </a:spcBef>
              <a:buFontTx/>
              <a:buChar char="•"/>
            </a:pPr>
            <a:r>
              <a:rPr lang="en-US" sz="3200" kern="0" dirty="0" smtClean="0">
                <a:solidFill>
                  <a:srgbClr val="FFE9E6"/>
                </a:solidFill>
                <a:latin typeface="Arial"/>
              </a:rPr>
              <a:t>Locarno Treaties</a:t>
            </a:r>
          </a:p>
          <a:p>
            <a:pPr marL="342900" lvl="0" indent="-342900">
              <a:spcBef>
                <a:spcPct val="20000"/>
              </a:spcBef>
              <a:buFontTx/>
              <a:buChar char="•"/>
            </a:pPr>
            <a:r>
              <a:rPr lang="en-US" sz="3200" kern="0" dirty="0" smtClean="0">
                <a:solidFill>
                  <a:srgbClr val="FFE9E6"/>
                </a:solidFill>
                <a:latin typeface="Arial"/>
              </a:rPr>
              <a:t>Undo what Germany saw as worst parts of Versailles.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Peace?</a:t>
            </a:r>
          </a:p>
        </p:txBody>
      </p:sp>
      <p:sp>
        <p:nvSpPr>
          <p:cNvPr id="16387" name="Content Placeholder 2"/>
          <p:cNvSpPr>
            <a:spLocks noGrp="1"/>
          </p:cNvSpPr>
          <p:nvPr>
            <p:ph idx="1"/>
          </p:nvPr>
        </p:nvSpPr>
        <p:spPr>
          <a:xfrm>
            <a:off x="685800" y="1524000"/>
            <a:ext cx="7772400" cy="4114800"/>
          </a:xfrm>
        </p:spPr>
        <p:txBody>
          <a:bodyPr/>
          <a:lstStyle/>
          <a:p>
            <a:pPr>
              <a:buNone/>
            </a:pPr>
            <a:endParaRPr lang="en-US" dirty="0" smtClean="0"/>
          </a:p>
          <a:p>
            <a:r>
              <a:rPr lang="en-US" dirty="0" smtClean="0">
                <a:solidFill>
                  <a:srgbClr val="FFE9E6"/>
                </a:solidFill>
              </a:rPr>
              <a:t>Germany into League of Nations</a:t>
            </a:r>
          </a:p>
          <a:p>
            <a:r>
              <a:rPr lang="en-US" dirty="0" smtClean="0">
                <a:solidFill>
                  <a:srgbClr val="FFE9E6"/>
                </a:solidFill>
              </a:rPr>
              <a:t>Kellogg Briand Pact</a:t>
            </a:r>
          </a:p>
          <a:p>
            <a:pPr lvl="1"/>
            <a:r>
              <a:rPr lang="en-US" dirty="0" smtClean="0"/>
              <a:t>‘renounce war as an instrument of national policy’</a:t>
            </a:r>
          </a:p>
          <a:p>
            <a:pPr lvl="0">
              <a:lnSpc>
                <a:spcPct val="90000"/>
              </a:lnSpc>
              <a:defRPr/>
            </a:pPr>
            <a:r>
              <a:rPr lang="en-US" dirty="0" smtClean="0"/>
              <a:t>This upswing gave way to great cultural advances (Dada, Bauhaus,)</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76200"/>
            <a:ext cx="7772400" cy="1143000"/>
          </a:xfrm>
        </p:spPr>
        <p:txBody>
          <a:bodyPr/>
          <a:lstStyle/>
          <a:p>
            <a:r>
              <a:rPr lang="en-US" b="1" dirty="0" smtClean="0">
                <a:effectLst>
                  <a:outerShdw blurRad="38100" dist="38100" dir="2700000" algn="tl">
                    <a:srgbClr val="000000">
                      <a:alpha val="43137"/>
                    </a:srgbClr>
                  </a:outerShdw>
                </a:effectLst>
              </a:rPr>
              <a:t>1929 Great Depression</a:t>
            </a:r>
          </a:p>
        </p:txBody>
      </p:sp>
      <p:sp>
        <p:nvSpPr>
          <p:cNvPr id="3" name="TextBox 2"/>
          <p:cNvSpPr txBox="1"/>
          <p:nvPr/>
        </p:nvSpPr>
        <p:spPr>
          <a:xfrm>
            <a:off x="0" y="1143000"/>
            <a:ext cx="4724400" cy="6001643"/>
          </a:xfrm>
          <a:prstGeom prst="rect">
            <a:avLst/>
          </a:prstGeom>
          <a:noFill/>
        </p:spPr>
        <p:txBody>
          <a:bodyPr>
            <a:spAutoFit/>
          </a:bodyPr>
          <a:lstStyle/>
          <a:p>
            <a:pPr>
              <a:defRPr/>
            </a:pPr>
            <a:r>
              <a:rPr lang="en-US" b="1" u="sng" dirty="0">
                <a:latin typeface="+mn-lt"/>
              </a:rPr>
              <a:t>Stock Market Crash</a:t>
            </a:r>
          </a:p>
          <a:p>
            <a:pPr>
              <a:defRPr/>
            </a:pPr>
            <a:r>
              <a:rPr lang="en-US" dirty="0">
                <a:latin typeface="+mn-lt"/>
              </a:rPr>
              <a:t>America was booming.</a:t>
            </a:r>
          </a:p>
          <a:p>
            <a:pPr>
              <a:defRPr/>
            </a:pPr>
            <a:r>
              <a:rPr lang="en-US" dirty="0">
                <a:latin typeface="+mn-lt"/>
              </a:rPr>
              <a:t>Companies producing lots of “stuff”</a:t>
            </a:r>
          </a:p>
          <a:p>
            <a:pPr>
              <a:defRPr/>
            </a:pPr>
            <a:r>
              <a:rPr lang="en-US" dirty="0">
                <a:latin typeface="+mn-lt"/>
              </a:rPr>
              <a:t>Issue – large amount of $ in the hands of few.</a:t>
            </a:r>
          </a:p>
          <a:p>
            <a:pPr>
              <a:defRPr/>
            </a:pPr>
            <a:r>
              <a:rPr lang="en-US" dirty="0">
                <a:latin typeface="+mn-lt"/>
              </a:rPr>
              <a:t>Everyone wanted to make money – invest in </a:t>
            </a:r>
            <a:r>
              <a:rPr lang="en-US" dirty="0" smtClean="0">
                <a:latin typeface="+mn-lt"/>
              </a:rPr>
              <a:t>stocks!  They will always rise in value</a:t>
            </a:r>
            <a:endParaRPr lang="en-US" dirty="0">
              <a:latin typeface="+mn-lt"/>
            </a:endParaRPr>
          </a:p>
          <a:p>
            <a:pPr>
              <a:defRPr/>
            </a:pPr>
            <a:r>
              <a:rPr lang="en-US" dirty="0">
                <a:latin typeface="+mn-lt"/>
              </a:rPr>
              <a:t>leverage everything (house etc.)</a:t>
            </a:r>
          </a:p>
          <a:p>
            <a:pPr>
              <a:defRPr/>
            </a:pPr>
            <a:r>
              <a:rPr lang="en-US" dirty="0">
                <a:latin typeface="+mn-lt"/>
              </a:rPr>
              <a:t>Demand drops </a:t>
            </a:r>
          </a:p>
          <a:p>
            <a:pPr>
              <a:defRPr/>
            </a:pPr>
            <a:r>
              <a:rPr lang="en-US" dirty="0">
                <a:latin typeface="+mn-lt"/>
              </a:rPr>
              <a:t>– create artificial demand</a:t>
            </a:r>
          </a:p>
          <a:p>
            <a:pPr>
              <a:defRPr/>
            </a:pPr>
            <a:r>
              <a:rPr lang="en-US" dirty="0">
                <a:latin typeface="+mn-lt"/>
              </a:rPr>
              <a:t>When that disappears….</a:t>
            </a:r>
          </a:p>
          <a:p>
            <a:pPr>
              <a:defRPr/>
            </a:pPr>
            <a:r>
              <a:rPr lang="en-US" dirty="0">
                <a:latin typeface="+mn-lt"/>
              </a:rPr>
              <a:t>Stocks plummet Oct 29 1929</a:t>
            </a:r>
          </a:p>
          <a:p>
            <a:pPr>
              <a:defRPr/>
            </a:pPr>
            <a:r>
              <a:rPr lang="en-US" b="1" u="sng" dirty="0">
                <a:solidFill>
                  <a:schemeClr val="bg1">
                    <a:lumMod val="50000"/>
                  </a:schemeClr>
                </a:solidFill>
                <a:effectLst>
                  <a:outerShdw blurRad="38100" dist="38100" dir="2700000" algn="tl">
                    <a:srgbClr val="000000">
                      <a:alpha val="43137"/>
                    </a:srgbClr>
                  </a:outerShdw>
                </a:effectLst>
                <a:latin typeface="+mn-lt"/>
              </a:rPr>
              <a:t>Black Tuesday</a:t>
            </a:r>
          </a:p>
          <a:p>
            <a:pPr>
              <a:defRPr/>
            </a:pPr>
            <a:endParaRPr lang="en-US" dirty="0">
              <a:latin typeface="+mn-lt"/>
            </a:endParaRPr>
          </a:p>
        </p:txBody>
      </p:sp>
      <p:pic>
        <p:nvPicPr>
          <p:cNvPr id="23555" name="Picture 3"/>
          <p:cNvPicPr>
            <a:picLocks noChangeAspect="1" noChangeArrowheads="1"/>
          </p:cNvPicPr>
          <p:nvPr/>
        </p:nvPicPr>
        <p:blipFill>
          <a:blip r:embed="rId2" cstate="print"/>
          <a:srcRect/>
          <a:stretch>
            <a:fillRect/>
          </a:stretch>
        </p:blipFill>
        <p:spPr bwMode="auto">
          <a:xfrm>
            <a:off x="4724400" y="1654175"/>
            <a:ext cx="4419600" cy="5054600"/>
          </a:xfrm>
          <a:prstGeom prst="rect">
            <a:avLst/>
          </a:prstGeom>
          <a:noFill/>
          <a:ln w="9525">
            <a:noFill/>
            <a:miter lim="800000"/>
            <a:headEnd/>
            <a:tailEnd/>
          </a:ln>
        </p:spPr>
      </p:pic>
      <p:pic>
        <p:nvPicPr>
          <p:cNvPr id="23557" name="Picture 5"/>
          <p:cNvPicPr>
            <a:picLocks noChangeAspect="1" noChangeArrowheads="1"/>
          </p:cNvPicPr>
          <p:nvPr/>
        </p:nvPicPr>
        <p:blipFill>
          <a:blip r:embed="rId3" cstate="print"/>
          <a:srcRect/>
          <a:stretch>
            <a:fillRect/>
          </a:stretch>
        </p:blipFill>
        <p:spPr bwMode="auto">
          <a:xfrm>
            <a:off x="4876800" y="1600200"/>
            <a:ext cx="4062413" cy="4572000"/>
          </a:xfrm>
          <a:prstGeom prst="rect">
            <a:avLst/>
          </a:prstGeom>
          <a:noFill/>
          <a:ln w="9525">
            <a:noFill/>
            <a:miter lim="800000"/>
            <a:headEnd/>
            <a:tailEnd/>
          </a:ln>
        </p:spPr>
      </p:pic>
      <p:pic>
        <p:nvPicPr>
          <p:cNvPr id="23558" name="Picture 6"/>
          <p:cNvPicPr>
            <a:picLocks noChangeAspect="1" noChangeArrowheads="1"/>
          </p:cNvPicPr>
          <p:nvPr/>
        </p:nvPicPr>
        <p:blipFill>
          <a:blip r:embed="rId4" cstate="print"/>
          <a:srcRect/>
          <a:stretch>
            <a:fillRect/>
          </a:stretch>
        </p:blipFill>
        <p:spPr bwMode="auto">
          <a:xfrm>
            <a:off x="4953000" y="2209800"/>
            <a:ext cx="4114800" cy="4114800"/>
          </a:xfrm>
          <a:prstGeom prst="rect">
            <a:avLst/>
          </a:prstGeom>
          <a:noFill/>
          <a:ln w="9525">
            <a:noFill/>
            <a:miter lim="800000"/>
            <a:headEnd/>
            <a:tailEnd/>
          </a:ln>
        </p:spPr>
      </p:pic>
      <p:sp>
        <p:nvSpPr>
          <p:cNvPr id="8" name="Rectangle 7"/>
          <p:cNvSpPr>
            <a:spLocks noChangeArrowheads="1"/>
          </p:cNvSpPr>
          <p:nvPr/>
        </p:nvSpPr>
        <p:spPr bwMode="auto">
          <a:xfrm>
            <a:off x="6019800" y="2362200"/>
            <a:ext cx="2057400" cy="228600"/>
          </a:xfrm>
          <a:prstGeom prst="rect">
            <a:avLst/>
          </a:prstGeom>
          <a:solidFill>
            <a:srgbClr val="FFFFFF"/>
          </a:solidFill>
          <a:ln w="9525" algn="ctr">
            <a:solidFill>
              <a:schemeClr val="tx1"/>
            </a:solidFill>
            <a:round/>
            <a:headEnd/>
            <a:tailEnd/>
          </a:ln>
        </p:spPr>
        <p:txBody>
          <a:bodyPr/>
          <a:lstStyle/>
          <a:p>
            <a:endParaRPr lang="en-US"/>
          </a:p>
        </p:txBody>
      </p:sp>
      <p:sp>
        <p:nvSpPr>
          <p:cNvPr id="9" name="Rectangle 8"/>
          <p:cNvSpPr>
            <a:spLocks noChangeArrowheads="1"/>
          </p:cNvSpPr>
          <p:nvPr/>
        </p:nvSpPr>
        <p:spPr bwMode="auto">
          <a:xfrm>
            <a:off x="6096000" y="5715000"/>
            <a:ext cx="2209800" cy="304800"/>
          </a:xfrm>
          <a:prstGeom prst="rect">
            <a:avLst/>
          </a:prstGeom>
          <a:solidFill>
            <a:srgbClr val="FFFFFF"/>
          </a:solidFill>
          <a:ln w="9525" algn="ctr">
            <a:solidFill>
              <a:schemeClr val="tx1"/>
            </a:solidFill>
            <a:round/>
            <a:headEnd/>
            <a:tailEnd/>
          </a:ln>
        </p:spPr>
        <p:txBody>
          <a:bodyPr/>
          <a:lstStyle/>
          <a:p>
            <a:endParaRPr lang="en-US"/>
          </a:p>
        </p:txBody>
      </p:sp>
      <p:pic>
        <p:nvPicPr>
          <p:cNvPr id="23559" name="Picture 7"/>
          <p:cNvPicPr>
            <a:picLocks noChangeAspect="1" noChangeArrowheads="1"/>
          </p:cNvPicPr>
          <p:nvPr/>
        </p:nvPicPr>
        <p:blipFill>
          <a:blip r:embed="rId5" cstate="print"/>
          <a:srcRect/>
          <a:stretch>
            <a:fillRect/>
          </a:stretch>
        </p:blipFill>
        <p:spPr bwMode="auto">
          <a:xfrm>
            <a:off x="5003800" y="2057400"/>
            <a:ext cx="4084638"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dissolve">
                                      <p:cBhvr>
                                        <p:cTn id="17" dur="500"/>
                                        <p:tgtEl>
                                          <p:spTgt spid="2355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nodeType="clickEffect">
                                  <p:stCondLst>
                                    <p:cond delay="0"/>
                                  </p:stCondLst>
                                  <p:childTnLst>
                                    <p:animEffect transition="out" filter="checkerboard(across)">
                                      <p:cBhvr>
                                        <p:cTn id="26" dur="500"/>
                                        <p:tgtEl>
                                          <p:spTgt spid="23557"/>
                                        </p:tgtEl>
                                      </p:cBhvr>
                                    </p:animEffect>
                                    <p:set>
                                      <p:cBhvr>
                                        <p:cTn id="27" dur="1" fill="hold">
                                          <p:stCondLst>
                                            <p:cond delay="499"/>
                                          </p:stCondLst>
                                        </p:cTn>
                                        <p:tgtEl>
                                          <p:spTgt spid="2355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amond(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3559"/>
                                        </p:tgtEl>
                                        <p:attrNameLst>
                                          <p:attrName>style.visibility</p:attrName>
                                        </p:attrNameLst>
                                      </p:cBhvr>
                                      <p:to>
                                        <p:strVal val="visible"/>
                                      </p:to>
                                    </p:set>
                                    <p:animEffect transition="in" filter="dissolve">
                                      <p:cBhvr>
                                        <p:cTn id="37" dur="500"/>
                                        <p:tgtEl>
                                          <p:spTgt spid="2355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diamond(in)">
                                      <p:cBhvr>
                                        <p:cTn id="42" dur="2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diamond(in)">
                                      <p:cBhvr>
                                        <p:cTn id="47" dur="2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diamond(in)">
                                      <p:cBhvr>
                                        <p:cTn id="52" dur="2000"/>
                                        <p:tgtEl>
                                          <p:spTgt spid="3">
                                            <p:txEl>
                                              <p:pRg st="6" end="6"/>
                                            </p:txEl>
                                          </p:spTgt>
                                        </p:tgtEl>
                                      </p:cBhvr>
                                    </p:animEffect>
                                  </p:childTnLst>
                                </p:cTn>
                              </p:par>
                              <p:par>
                                <p:cTn id="53" presetID="10" presetClass="exit" presetSubtype="0" fill="hold" nodeType="withEffect">
                                  <p:stCondLst>
                                    <p:cond delay="0"/>
                                  </p:stCondLst>
                                  <p:childTnLst>
                                    <p:animEffect transition="out" filter="fade">
                                      <p:cBhvr>
                                        <p:cTn id="54" dur="2000"/>
                                        <p:tgtEl>
                                          <p:spTgt spid="23559"/>
                                        </p:tgtEl>
                                      </p:cBhvr>
                                    </p:animEffect>
                                    <p:set>
                                      <p:cBhvr>
                                        <p:cTn id="55" dur="1" fill="hold">
                                          <p:stCondLst>
                                            <p:cond delay="1999"/>
                                          </p:stCondLst>
                                        </p:cTn>
                                        <p:tgtEl>
                                          <p:spTgt spid="2355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diamond(in)">
                                      <p:cBhvr>
                                        <p:cTn id="60" dur="2000"/>
                                        <p:tgtEl>
                                          <p:spTgt spid="3">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23558"/>
                                        </p:tgtEl>
                                        <p:attrNameLst>
                                          <p:attrName>style.visibility</p:attrName>
                                        </p:attrNameLst>
                                      </p:cBhvr>
                                      <p:to>
                                        <p:strVal val="visible"/>
                                      </p:to>
                                    </p:set>
                                    <p:animEffect transition="in" filter="dissolve">
                                      <p:cBhvr>
                                        <p:cTn id="65" dur="500"/>
                                        <p:tgtEl>
                                          <p:spTgt spid="23558"/>
                                        </p:tgtEl>
                                      </p:cBhvr>
                                    </p:animEffect>
                                  </p:childTnLst>
                                </p:cTn>
                              </p:par>
                              <p:par>
                                <p:cTn id="66" presetID="1"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childTnLst>
                                </p:cTn>
                              </p:par>
                              <p:par>
                                <p:cTn id="68" presetID="5" presetClass="exit" presetSubtype="10" fill="hold" grpId="1" nodeType="withEffect">
                                  <p:stCondLst>
                                    <p:cond delay="0"/>
                                  </p:stCondLst>
                                  <p:childTnLst>
                                    <p:animEffect transition="out" filter="checkerboard(across)">
                                      <p:cBhvr>
                                        <p:cTn id="69" dur="500"/>
                                        <p:tgtEl>
                                          <p:spTgt spid="8"/>
                                        </p:tgtEl>
                                      </p:cBhvr>
                                    </p:animEffect>
                                    <p:set>
                                      <p:cBhvr>
                                        <p:cTn id="70" dur="1" fill="hold">
                                          <p:stCondLst>
                                            <p:cond delay="499"/>
                                          </p:stCondLst>
                                        </p:cTn>
                                        <p:tgtEl>
                                          <p:spTgt spid="8"/>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par>
                                <p:cTn id="73" presetID="5" presetClass="exit" presetSubtype="10" fill="hold" grpId="1" nodeType="withEffect">
                                  <p:stCondLst>
                                    <p:cond delay="0"/>
                                  </p:stCondLst>
                                  <p:childTnLst>
                                    <p:animEffect transition="out" filter="checkerboard(across)">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nodeType="click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animEffect transition="in" filter="diamond(in)">
                                      <p:cBhvr>
                                        <p:cTn id="80" dur="2000"/>
                                        <p:tgtEl>
                                          <p:spTgt spid="3">
                                            <p:txEl>
                                              <p:pRg st="8" end="8"/>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8" presetClass="exit" presetSubtype="16" fill="hold" nodeType="clickEffect">
                                  <p:stCondLst>
                                    <p:cond delay="0"/>
                                  </p:stCondLst>
                                  <p:childTnLst>
                                    <p:animEffect transition="out" filter="diamond(in)">
                                      <p:cBhvr>
                                        <p:cTn id="84" dur="2000"/>
                                        <p:tgtEl>
                                          <p:spTgt spid="23558"/>
                                        </p:tgtEl>
                                      </p:cBhvr>
                                    </p:animEffect>
                                    <p:set>
                                      <p:cBhvr>
                                        <p:cTn id="85" dur="1" fill="hold">
                                          <p:stCondLst>
                                            <p:cond delay="1999"/>
                                          </p:stCondLst>
                                        </p:cTn>
                                        <p:tgtEl>
                                          <p:spTgt spid="23558"/>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nodeType="clickEffect">
                                  <p:stCondLst>
                                    <p:cond delay="0"/>
                                  </p:stCondLst>
                                  <p:childTnLst>
                                    <p:set>
                                      <p:cBhvr>
                                        <p:cTn id="89" dur="1" fill="hold">
                                          <p:stCondLst>
                                            <p:cond delay="0"/>
                                          </p:stCondLst>
                                        </p:cTn>
                                        <p:tgtEl>
                                          <p:spTgt spid="3">
                                            <p:txEl>
                                              <p:pRg st="9" end="9"/>
                                            </p:txEl>
                                          </p:spTgt>
                                        </p:tgtEl>
                                        <p:attrNameLst>
                                          <p:attrName>style.visibility</p:attrName>
                                        </p:attrNameLst>
                                      </p:cBhvr>
                                      <p:to>
                                        <p:strVal val="visible"/>
                                      </p:to>
                                    </p:set>
                                    <p:animEffect transition="in" filter="diamond(in)">
                                      <p:cBhvr>
                                        <p:cTn id="90" dur="2000"/>
                                        <p:tgtEl>
                                          <p:spTgt spid="3">
                                            <p:txEl>
                                              <p:pRg st="9" end="9"/>
                                            </p:txEl>
                                          </p:spTgt>
                                        </p:tgtEl>
                                      </p:cBhvr>
                                    </p:animEffect>
                                  </p:childTnLst>
                                </p:cTn>
                              </p:par>
                              <p:par>
                                <p:cTn id="91" presetID="1" presetClass="entr" presetSubtype="0" fill="hold" nodeType="withEffect">
                                  <p:stCondLst>
                                    <p:cond delay="0"/>
                                  </p:stCondLst>
                                  <p:childTnLst>
                                    <p:set>
                                      <p:cBhvr>
                                        <p:cTn id="92" dur="1" fill="hold">
                                          <p:stCondLst>
                                            <p:cond delay="0"/>
                                          </p:stCondLst>
                                        </p:cTn>
                                        <p:tgtEl>
                                          <p:spTgt spid="2355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8" presetClass="emph" presetSubtype="0" fill="hold" nodeType="clickEffect">
                                  <p:stCondLst>
                                    <p:cond delay="0"/>
                                  </p:stCondLst>
                                  <p:childTnLst>
                                    <p:animRot by="21600000">
                                      <p:cBhvr>
                                        <p:cTn id="96" dur="2000" fill="hold"/>
                                        <p:tgtEl>
                                          <p:spTgt spid="23555"/>
                                        </p:tgtEl>
                                        <p:attrNameLst>
                                          <p:attrName>r</p:attrName>
                                        </p:attrNameLst>
                                      </p:cBhvr>
                                    </p:animRot>
                                  </p:childTnLst>
                                </p:cTn>
                              </p:par>
                            </p:childTnLst>
                          </p:cTn>
                        </p:par>
                      </p:childTnLst>
                    </p:cTn>
                  </p:par>
                  <p:par>
                    <p:cTn id="97" fill="hold">
                      <p:stCondLst>
                        <p:cond delay="indefinite"/>
                      </p:stCondLst>
                      <p:childTnLst>
                        <p:par>
                          <p:cTn id="98" fill="hold">
                            <p:stCondLst>
                              <p:cond delay="0"/>
                            </p:stCondLst>
                            <p:childTnLst>
                              <p:par>
                                <p:cTn id="99" presetID="40" presetClass="entr" presetSubtype="0" fill="hold" nodeType="clickEffect">
                                  <p:stCondLst>
                                    <p:cond delay="0"/>
                                  </p:stCondLst>
                                  <p:iterate type="lt">
                                    <p:tmPct val="10000"/>
                                  </p:iterate>
                                  <p:childTnLst>
                                    <p:set>
                                      <p:cBhvr>
                                        <p:cTn id="100" dur="1" fill="hold">
                                          <p:stCondLst>
                                            <p:cond delay="0"/>
                                          </p:stCondLst>
                                        </p:cTn>
                                        <p:tgtEl>
                                          <p:spTgt spid="3">
                                            <p:txEl>
                                              <p:pRg st="10" end="10"/>
                                            </p:txEl>
                                          </p:spTgt>
                                        </p:tgtEl>
                                        <p:attrNameLst>
                                          <p:attrName>style.visibility</p:attrName>
                                        </p:attrNameLst>
                                      </p:cBhvr>
                                      <p:to>
                                        <p:strVal val="visible"/>
                                      </p:to>
                                    </p:set>
                                    <p:animEffect transition="in" filter="fade">
                                      <p:cBhvr>
                                        <p:cTn id="101" dur="1000"/>
                                        <p:tgtEl>
                                          <p:spTgt spid="3">
                                            <p:txEl>
                                              <p:pRg st="10" end="10"/>
                                            </p:txEl>
                                          </p:spTgt>
                                        </p:tgtEl>
                                      </p:cBhvr>
                                    </p:animEffect>
                                    <p:anim calcmode="lin" valueType="num">
                                      <p:cBhvr>
                                        <p:cTn id="102" dur="1000" fill="hold"/>
                                        <p:tgtEl>
                                          <p:spTgt spid="3">
                                            <p:txEl>
                                              <p:pRg st="10" end="10"/>
                                            </p:txEl>
                                          </p:spTgt>
                                        </p:tgtEl>
                                        <p:attrNameLst>
                                          <p:attrName>ppt_x</p:attrName>
                                        </p:attrNameLst>
                                      </p:cBhvr>
                                      <p:tavLst>
                                        <p:tav tm="0">
                                          <p:val>
                                            <p:strVal val="#ppt_x-.1"/>
                                          </p:val>
                                        </p:tav>
                                        <p:tav tm="100000">
                                          <p:val>
                                            <p:strVal val="#ppt_x"/>
                                          </p:val>
                                        </p:tav>
                                      </p:tavLst>
                                    </p:anim>
                                    <p:anim calcmode="lin" valueType="num">
                                      <p:cBhvr>
                                        <p:cTn id="103" dur="1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The Ripple</a:t>
            </a:r>
          </a:p>
        </p:txBody>
      </p:sp>
      <p:sp>
        <p:nvSpPr>
          <p:cNvPr id="7" name="TextBox 8"/>
          <p:cNvSpPr txBox="1">
            <a:spLocks noChangeArrowheads="1"/>
          </p:cNvSpPr>
          <p:nvPr/>
        </p:nvSpPr>
        <p:spPr bwMode="auto">
          <a:xfrm>
            <a:off x="3048000" y="1905000"/>
            <a:ext cx="2895600" cy="461963"/>
          </a:xfrm>
          <a:prstGeom prst="rect">
            <a:avLst/>
          </a:prstGeom>
          <a:noFill/>
          <a:ln w="9525">
            <a:noFill/>
            <a:miter lim="800000"/>
            <a:headEnd/>
            <a:tailEnd/>
          </a:ln>
        </p:spPr>
        <p:txBody>
          <a:bodyPr>
            <a:spAutoFit/>
          </a:bodyPr>
          <a:lstStyle/>
          <a:p>
            <a:pPr algn="ctr"/>
            <a:r>
              <a:rPr lang="en-US" b="1"/>
              <a:t>United States</a:t>
            </a:r>
          </a:p>
        </p:txBody>
      </p:sp>
      <p:sp>
        <p:nvSpPr>
          <p:cNvPr id="8" name="TextBox 9"/>
          <p:cNvSpPr txBox="1">
            <a:spLocks noChangeArrowheads="1"/>
          </p:cNvSpPr>
          <p:nvPr/>
        </p:nvSpPr>
        <p:spPr bwMode="auto">
          <a:xfrm>
            <a:off x="4953000" y="4267200"/>
            <a:ext cx="2493963" cy="461963"/>
          </a:xfrm>
          <a:prstGeom prst="rect">
            <a:avLst/>
          </a:prstGeom>
          <a:noFill/>
          <a:ln w="9525">
            <a:noFill/>
            <a:miter lim="800000"/>
            <a:headEnd/>
            <a:tailEnd/>
          </a:ln>
        </p:spPr>
        <p:txBody>
          <a:bodyPr wrap="none">
            <a:spAutoFit/>
          </a:bodyPr>
          <a:lstStyle/>
          <a:p>
            <a:r>
              <a:rPr lang="en-US" b="1"/>
              <a:t>Weimar Republic</a:t>
            </a:r>
          </a:p>
        </p:txBody>
      </p:sp>
      <p:sp>
        <p:nvSpPr>
          <p:cNvPr id="9" name="TextBox 10"/>
          <p:cNvSpPr txBox="1">
            <a:spLocks noChangeArrowheads="1"/>
          </p:cNvSpPr>
          <p:nvPr/>
        </p:nvSpPr>
        <p:spPr bwMode="auto">
          <a:xfrm>
            <a:off x="1676400" y="4038600"/>
            <a:ext cx="1752600" cy="830263"/>
          </a:xfrm>
          <a:prstGeom prst="rect">
            <a:avLst/>
          </a:prstGeom>
          <a:noFill/>
          <a:ln w="9525">
            <a:noFill/>
            <a:miter lim="800000"/>
            <a:headEnd/>
            <a:tailEnd/>
          </a:ln>
        </p:spPr>
        <p:txBody>
          <a:bodyPr>
            <a:spAutoFit/>
          </a:bodyPr>
          <a:lstStyle/>
          <a:p>
            <a:r>
              <a:rPr lang="en-US" b="1"/>
              <a:t>Britain and France</a:t>
            </a:r>
          </a:p>
        </p:txBody>
      </p:sp>
      <p:cxnSp>
        <p:nvCxnSpPr>
          <p:cNvPr id="10" name="Straight Arrow Connector 13"/>
          <p:cNvCxnSpPr>
            <a:cxnSpLocks noChangeShapeType="1"/>
          </p:cNvCxnSpPr>
          <p:nvPr/>
        </p:nvCxnSpPr>
        <p:spPr bwMode="auto">
          <a:xfrm rot="16200000" flipH="1">
            <a:off x="5181600" y="2819400"/>
            <a:ext cx="1524000" cy="1066800"/>
          </a:xfrm>
          <a:prstGeom prst="straightConnector1">
            <a:avLst/>
          </a:prstGeom>
          <a:noFill/>
          <a:ln w="9525" algn="ctr">
            <a:solidFill>
              <a:srgbClr val="00B050"/>
            </a:solidFill>
            <a:round/>
            <a:headEnd/>
            <a:tailEnd type="arrow" w="med" len="med"/>
          </a:ln>
        </p:spPr>
      </p:cxnSp>
      <p:cxnSp>
        <p:nvCxnSpPr>
          <p:cNvPr id="11" name="Straight Arrow Connector 15"/>
          <p:cNvCxnSpPr>
            <a:cxnSpLocks noChangeShapeType="1"/>
            <a:stCxn id="8" idx="1"/>
          </p:cNvCxnSpPr>
          <p:nvPr/>
        </p:nvCxnSpPr>
        <p:spPr bwMode="auto">
          <a:xfrm rot="10800000">
            <a:off x="3581400" y="4495800"/>
            <a:ext cx="1371600" cy="1588"/>
          </a:xfrm>
          <a:prstGeom prst="straightConnector1">
            <a:avLst/>
          </a:prstGeom>
          <a:noFill/>
          <a:ln w="9525" algn="ctr">
            <a:solidFill>
              <a:srgbClr val="00B050"/>
            </a:solidFill>
            <a:round/>
            <a:headEnd/>
            <a:tailEnd type="arrow" w="med" len="med"/>
          </a:ln>
        </p:spPr>
      </p:cxnSp>
      <p:cxnSp>
        <p:nvCxnSpPr>
          <p:cNvPr id="12" name="Straight Arrow Connector 18"/>
          <p:cNvCxnSpPr>
            <a:cxnSpLocks noChangeShapeType="1"/>
          </p:cNvCxnSpPr>
          <p:nvPr/>
        </p:nvCxnSpPr>
        <p:spPr bwMode="auto">
          <a:xfrm rot="5400000" flipH="1" flipV="1">
            <a:off x="2552700" y="2781300"/>
            <a:ext cx="1371600" cy="685800"/>
          </a:xfrm>
          <a:prstGeom prst="straightConnector1">
            <a:avLst/>
          </a:prstGeom>
          <a:noFill/>
          <a:ln w="9525" algn="ctr">
            <a:solidFill>
              <a:srgbClr val="00B050"/>
            </a:solidFill>
            <a:round/>
            <a:headEnd/>
            <a:tailEnd type="arrow" w="med" len="med"/>
          </a:ln>
        </p:spPr>
      </p:cxnSp>
      <p:sp>
        <p:nvSpPr>
          <p:cNvPr id="13" name="TextBox 19"/>
          <p:cNvSpPr txBox="1">
            <a:spLocks noChangeArrowheads="1"/>
          </p:cNvSpPr>
          <p:nvPr/>
        </p:nvSpPr>
        <p:spPr bwMode="auto">
          <a:xfrm>
            <a:off x="5867400" y="2819400"/>
            <a:ext cx="1143000" cy="461963"/>
          </a:xfrm>
          <a:prstGeom prst="rect">
            <a:avLst/>
          </a:prstGeom>
          <a:noFill/>
          <a:ln w="9525">
            <a:noFill/>
            <a:miter lim="800000"/>
            <a:headEnd/>
            <a:tailEnd/>
          </a:ln>
        </p:spPr>
        <p:txBody>
          <a:bodyPr>
            <a:spAutoFit/>
          </a:bodyPr>
          <a:lstStyle/>
          <a:p>
            <a:r>
              <a:rPr lang="en-US">
                <a:solidFill>
                  <a:srgbClr val="00B050"/>
                </a:solidFill>
              </a:rPr>
              <a:t>loans</a:t>
            </a:r>
          </a:p>
        </p:txBody>
      </p:sp>
      <p:sp>
        <p:nvSpPr>
          <p:cNvPr id="14" name="TextBox 20"/>
          <p:cNvSpPr txBox="1">
            <a:spLocks noChangeArrowheads="1"/>
          </p:cNvSpPr>
          <p:nvPr/>
        </p:nvSpPr>
        <p:spPr bwMode="auto">
          <a:xfrm>
            <a:off x="3352800" y="4724400"/>
            <a:ext cx="1600200" cy="461963"/>
          </a:xfrm>
          <a:prstGeom prst="rect">
            <a:avLst/>
          </a:prstGeom>
          <a:noFill/>
          <a:ln w="9525">
            <a:noFill/>
            <a:miter lim="800000"/>
            <a:headEnd/>
            <a:tailEnd/>
          </a:ln>
        </p:spPr>
        <p:txBody>
          <a:bodyPr>
            <a:spAutoFit/>
          </a:bodyPr>
          <a:lstStyle/>
          <a:p>
            <a:r>
              <a:rPr lang="en-US">
                <a:solidFill>
                  <a:srgbClr val="00B050"/>
                </a:solidFill>
              </a:rPr>
              <a:t>reparations</a:t>
            </a:r>
          </a:p>
        </p:txBody>
      </p:sp>
      <p:sp>
        <p:nvSpPr>
          <p:cNvPr id="15" name="TextBox 21"/>
          <p:cNvSpPr txBox="1">
            <a:spLocks noChangeArrowheads="1"/>
          </p:cNvSpPr>
          <p:nvPr/>
        </p:nvSpPr>
        <p:spPr bwMode="auto">
          <a:xfrm>
            <a:off x="1905000" y="2743200"/>
            <a:ext cx="1066800" cy="830263"/>
          </a:xfrm>
          <a:prstGeom prst="rect">
            <a:avLst/>
          </a:prstGeom>
          <a:noFill/>
          <a:ln w="9525">
            <a:noFill/>
            <a:miter lim="800000"/>
            <a:headEnd/>
            <a:tailEnd/>
          </a:ln>
        </p:spPr>
        <p:txBody>
          <a:bodyPr>
            <a:spAutoFit/>
          </a:bodyPr>
          <a:lstStyle/>
          <a:p>
            <a:r>
              <a:rPr lang="en-US">
                <a:solidFill>
                  <a:srgbClr val="00B050"/>
                </a:solidFill>
              </a:rPr>
              <a:t>War debts</a:t>
            </a:r>
          </a:p>
        </p:txBody>
      </p:sp>
      <p:sp>
        <p:nvSpPr>
          <p:cNvPr id="20" name="Rectangle 19"/>
          <p:cNvSpPr/>
          <p:nvPr/>
        </p:nvSpPr>
        <p:spPr>
          <a:xfrm>
            <a:off x="170674" y="5334000"/>
            <a:ext cx="8321509"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solidFill>
                  <a:srgbClr val="FF0000"/>
                </a:solidFill>
                <a:effectLst>
                  <a:outerShdw blurRad="80000" dist="40000" dir="5040000" algn="tl">
                    <a:srgbClr val="000000">
                      <a:alpha val="30000"/>
                    </a:srgbClr>
                  </a:outerShdw>
                </a:effectLst>
              </a:rPr>
              <a:t>The whole system </a:t>
            </a:r>
            <a:r>
              <a:rPr lang="en-US" sz="5400" b="1" dirty="0">
                <a:ln w="11430">
                  <a:solidFill>
                    <a:srgbClr val="FF0000"/>
                  </a:solidFill>
                </a:ln>
                <a:solidFill>
                  <a:srgbClr val="FF0000"/>
                </a:solidFill>
                <a:effectLst>
                  <a:outerShdw blurRad="80000" dist="40000" dir="5040000" algn="tl">
                    <a:srgbClr val="000000">
                      <a:alpha val="30000"/>
                    </a:srgbClr>
                  </a:outerShdw>
                </a:effectLst>
              </a:rPr>
              <a:t>collapsed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50" presetClass="entr" presetSubtype="0" decel="10000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3"/>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strVal val="#ppt_w+.3"/>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50" presetClass="entr" presetSubtype="0" decel="10000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strVal val="#ppt_w+.3"/>
                                          </p:val>
                                        </p:tav>
                                        <p:tav tm="100000">
                                          <p:val>
                                            <p:strVal val="#ppt_w"/>
                                          </p:val>
                                        </p:tav>
                                      </p:tavLst>
                                    </p:anim>
                                    <p:anim calcmode="lin" valueType="num">
                                      <p:cBhvr>
                                        <p:cTn id="40" dur="1000" fill="hold"/>
                                        <p:tgtEl>
                                          <p:spTgt spid="15"/>
                                        </p:tgtEl>
                                        <p:attrNameLst>
                                          <p:attrName>ppt_h</p:attrName>
                                        </p:attrNameLst>
                                      </p:cBhvr>
                                      <p:tavLst>
                                        <p:tav tm="0">
                                          <p:val>
                                            <p:strVal val="#ppt_h"/>
                                          </p:val>
                                        </p:tav>
                                        <p:tav tm="100000">
                                          <p:val>
                                            <p:strVal val="#ppt_h"/>
                                          </p:val>
                                        </p:tav>
                                      </p:tavLst>
                                    </p:anim>
                                    <p:animEffect transition="in" filter="fade">
                                      <p:cBhvr>
                                        <p:cTn id="41" dur="1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000"/>
                                        <p:tgtEl>
                                          <p:spTgt spid="13"/>
                                        </p:tgtEl>
                                      </p:cBhvr>
                                    </p:animEffect>
                                    <p:set>
                                      <p:cBhvr>
                                        <p:cTn id="46" dur="1" fill="hold">
                                          <p:stCondLst>
                                            <p:cond delay="1999"/>
                                          </p:stCondLst>
                                        </p:cTn>
                                        <p:tgtEl>
                                          <p:spTgt spid="1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10"/>
                                        </p:tgtEl>
                                      </p:cBhvr>
                                    </p:animEffect>
                                    <p:set>
                                      <p:cBhvr>
                                        <p:cTn id="49" dur="1" fill="hold">
                                          <p:stCondLst>
                                            <p:cond delay="1999"/>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2000"/>
                                        <p:tgtEl>
                                          <p:spTgt spid="14"/>
                                        </p:tgtEl>
                                      </p:cBhvr>
                                    </p:animEffect>
                                    <p:set>
                                      <p:cBhvr>
                                        <p:cTn id="54" dur="1" fill="hold">
                                          <p:stCondLst>
                                            <p:cond delay="1999"/>
                                          </p:stCondLst>
                                        </p:cTn>
                                        <p:tgtEl>
                                          <p:spTgt spid="1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11"/>
                                        </p:tgtEl>
                                      </p:cBhvr>
                                    </p:animEffect>
                                    <p:set>
                                      <p:cBhvr>
                                        <p:cTn id="57" dur="1" fill="hold">
                                          <p:stCondLst>
                                            <p:cond delay="19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2000"/>
                                        <p:tgtEl>
                                          <p:spTgt spid="15"/>
                                        </p:tgtEl>
                                      </p:cBhvr>
                                    </p:animEffect>
                                    <p:set>
                                      <p:cBhvr>
                                        <p:cTn id="62" dur="1" fill="hold">
                                          <p:stCondLst>
                                            <p:cond delay="1999"/>
                                          </p:stCondLst>
                                        </p:cTn>
                                        <p:tgtEl>
                                          <p:spTgt spid="1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2000"/>
                                        <p:tgtEl>
                                          <p:spTgt spid="12"/>
                                        </p:tgtEl>
                                      </p:cBhvr>
                                    </p:animEffect>
                                    <p:set>
                                      <p:cBhvr>
                                        <p:cTn id="65" dur="1" fill="hold">
                                          <p:stCondLst>
                                            <p:cond delay="1999"/>
                                          </p:stCondLst>
                                        </p:cTn>
                                        <p:tgtEl>
                                          <p:spTgt spid="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1000" fill="hold"/>
                                        <p:tgtEl>
                                          <p:spTgt spid="20"/>
                                        </p:tgtEl>
                                        <p:attrNameLst>
                                          <p:attrName>ppt_w</p:attrName>
                                        </p:attrNameLst>
                                      </p:cBhvr>
                                      <p:tavLst>
                                        <p:tav tm="0">
                                          <p:val>
                                            <p:strVal val="#ppt_w+.3"/>
                                          </p:val>
                                        </p:tav>
                                        <p:tav tm="100000">
                                          <p:val>
                                            <p:strVal val="#ppt_w"/>
                                          </p:val>
                                        </p:tav>
                                      </p:tavLst>
                                    </p:anim>
                                    <p:anim calcmode="lin" valueType="num">
                                      <p:cBhvr>
                                        <p:cTn id="71" dur="1000" fill="hold"/>
                                        <p:tgtEl>
                                          <p:spTgt spid="20"/>
                                        </p:tgtEl>
                                        <p:attrNameLst>
                                          <p:attrName>ppt_h</p:attrName>
                                        </p:attrNameLst>
                                      </p:cBhvr>
                                      <p:tavLst>
                                        <p:tav tm="0">
                                          <p:val>
                                            <p:strVal val="#ppt_h"/>
                                          </p:val>
                                        </p:tav>
                                        <p:tav tm="100000">
                                          <p:val>
                                            <p:strVal val="#ppt_h"/>
                                          </p:val>
                                        </p:tav>
                                      </p:tavLst>
                                    </p:anim>
                                    <p:animEffect transition="in" filter="fade">
                                      <p:cBhvr>
                                        <p:cTn id="7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3" grpId="1"/>
      <p:bldP spid="14" grpId="0"/>
      <p:bldP spid="14" grpId="1"/>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Political Crisis</a:t>
            </a:r>
          </a:p>
        </p:txBody>
      </p:sp>
      <p:sp>
        <p:nvSpPr>
          <p:cNvPr id="23555" name="Rectangle 3"/>
          <p:cNvSpPr>
            <a:spLocks noGrp="1" noChangeArrowheads="1"/>
          </p:cNvSpPr>
          <p:nvPr>
            <p:ph type="body" idx="1"/>
          </p:nvPr>
        </p:nvSpPr>
        <p:spPr>
          <a:xfrm>
            <a:off x="0" y="1981200"/>
            <a:ext cx="9144000" cy="4114800"/>
          </a:xfrm>
        </p:spPr>
        <p:txBody>
          <a:bodyPr/>
          <a:lstStyle/>
          <a:p>
            <a:pPr eaLnBrk="1" hangingPunct="1"/>
            <a:r>
              <a:rPr lang="en-US" smtClean="0"/>
              <a:t>Mass unemployment</a:t>
            </a:r>
          </a:p>
          <a:p>
            <a:pPr eaLnBrk="1" hangingPunct="1"/>
            <a:r>
              <a:rPr lang="en-US" smtClean="0"/>
              <a:t>Coalitions collapse</a:t>
            </a:r>
          </a:p>
          <a:p>
            <a:pPr eaLnBrk="1" hangingPunct="1"/>
            <a:r>
              <a:rPr lang="en-US" smtClean="0"/>
              <a:t>Parties unwilling to compromise</a:t>
            </a:r>
          </a:p>
          <a:p>
            <a:pPr eaLnBrk="1" hangingPunct="1"/>
            <a:r>
              <a:rPr lang="en-US" smtClean="0"/>
              <a:t>President Hindenburg and Article 48 </a:t>
            </a:r>
          </a:p>
          <a:p>
            <a:pPr lvl="1" eaLnBrk="1" hangingPunct="1"/>
            <a:r>
              <a:rPr lang="en-US" smtClean="0"/>
              <a:t>Enabling Law</a:t>
            </a:r>
          </a:p>
          <a:p>
            <a:pPr eaLnBrk="1" hangingPunct="1"/>
            <a:r>
              <a:rPr lang="en-US" smtClean="0"/>
              <a:t>Extremists gaining power </a:t>
            </a:r>
            <a:r>
              <a:rPr lang="en-US" sz="2800" smtClean="0"/>
              <a:t>(Nazis and Communists)</a:t>
            </a:r>
          </a:p>
          <a:p>
            <a:pPr eaLnBrk="1" hangingPunct="1"/>
            <a:r>
              <a:rPr lang="en-US" smtClean="0"/>
              <a:t>Paramilitary groups roam, dominate cities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p:txBody>
          <a:bodyPr/>
          <a:lstStyle/>
          <a:p>
            <a:pPr eaLnBrk="1" hangingPunct="1"/>
            <a:r>
              <a:rPr lang="en-US" smtClean="0"/>
              <a:t>1932</a:t>
            </a:r>
          </a:p>
        </p:txBody>
      </p:sp>
      <p:sp>
        <p:nvSpPr>
          <p:cNvPr id="24579" name="Rectangle 7"/>
          <p:cNvSpPr>
            <a:spLocks noGrp="1" noChangeArrowheads="1"/>
          </p:cNvSpPr>
          <p:nvPr>
            <p:ph type="body" idx="1"/>
          </p:nvPr>
        </p:nvSpPr>
        <p:spPr/>
        <p:txBody>
          <a:bodyPr/>
          <a:lstStyle/>
          <a:p>
            <a:pPr eaLnBrk="1" hangingPunct="1"/>
            <a:r>
              <a:rPr lang="en-US" smtClean="0"/>
              <a:t>Four parties vying for power</a:t>
            </a:r>
          </a:p>
          <a:p>
            <a:pPr eaLnBrk="1" hangingPunct="1"/>
            <a:r>
              <a:rPr lang="en-US" smtClean="0"/>
              <a:t>Nazis receive 37% of vote - 2nd</a:t>
            </a:r>
          </a:p>
          <a:p>
            <a:pPr eaLnBrk="1" hangingPunct="1"/>
            <a:r>
              <a:rPr lang="en-US" smtClean="0"/>
              <a:t>Hitler demands to be appointed Chancellor</a:t>
            </a:r>
          </a:p>
          <a:p>
            <a:pPr eaLnBrk="1" hangingPunct="1"/>
            <a:r>
              <a:rPr lang="en-US" smtClean="0"/>
              <a:t>President Hindenburg believes it would keep him in check</a:t>
            </a:r>
          </a:p>
          <a:p>
            <a:pPr eaLnBrk="1" hangingPunct="1">
              <a:buFontTx/>
              <a:buNone/>
            </a:pPr>
            <a:r>
              <a:rPr lang="en-US"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solidFill>
                <a:schemeClr val="tx1"/>
              </a:solidFill>
              <a:latin typeface="Palatino" pitchFamily="-44" charset="0"/>
            </a:endParaRPr>
          </a:p>
        </p:txBody>
      </p:sp>
      <p:sp>
        <p:nvSpPr>
          <p:cNvPr id="25603" name="Rectangle 3"/>
          <p:cNvSpPr>
            <a:spLocks noGrp="1" noChangeArrowheads="1"/>
          </p:cNvSpPr>
          <p:nvPr>
            <p:ph type="body" idx="1"/>
          </p:nvPr>
        </p:nvSpPr>
        <p:spPr/>
        <p:txBody>
          <a:bodyPr/>
          <a:lstStyle/>
          <a:p>
            <a:pPr lvl="1" eaLnBrk="1" hangingPunct="1"/>
            <a:endParaRPr lang="en-US" smtClean="0"/>
          </a:p>
        </p:txBody>
      </p:sp>
      <p:pic>
        <p:nvPicPr>
          <p:cNvPr id="25604" name="Picture 4"/>
          <p:cNvPicPr>
            <a:picLocks noChangeAspect="1" noChangeArrowheads="1"/>
          </p:cNvPicPr>
          <p:nvPr/>
        </p:nvPicPr>
        <p:blipFill>
          <a:blip r:embed="rId3" cstate="print"/>
          <a:srcRect/>
          <a:stretch>
            <a:fillRect/>
          </a:stretch>
        </p:blipFill>
        <p:spPr bwMode="auto">
          <a:xfrm>
            <a:off x="735013" y="1143000"/>
            <a:ext cx="3532187" cy="5486400"/>
          </a:xfrm>
          <a:prstGeom prst="rect">
            <a:avLst/>
          </a:prstGeom>
          <a:noFill/>
          <a:ln w="9525">
            <a:noFill/>
            <a:miter lim="800000"/>
            <a:headEnd/>
            <a:tailEnd/>
          </a:ln>
        </p:spPr>
      </p:pic>
      <p:pic>
        <p:nvPicPr>
          <p:cNvPr id="25605" name="Picture 5"/>
          <p:cNvPicPr>
            <a:picLocks noChangeAspect="1" noChangeArrowheads="1"/>
          </p:cNvPicPr>
          <p:nvPr/>
        </p:nvPicPr>
        <p:blipFill>
          <a:blip r:embed="rId4" cstate="print"/>
          <a:srcRect l="9601" t="4918" r="8801" b="6558"/>
          <a:stretch>
            <a:fillRect/>
          </a:stretch>
        </p:blipFill>
        <p:spPr bwMode="auto">
          <a:xfrm>
            <a:off x="4572000" y="1143000"/>
            <a:ext cx="3886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143000"/>
          </a:xfrm>
        </p:spPr>
        <p:txBody>
          <a:bodyPr/>
          <a:lstStyle/>
          <a:p>
            <a:pPr eaLnBrk="1" hangingPunct="1"/>
            <a:r>
              <a:rPr lang="en-US" b="1" dirty="0" smtClean="0">
                <a:effectLst>
                  <a:outerShdw blurRad="38100" dist="38100" dir="2700000" algn="tl">
                    <a:srgbClr val="000000">
                      <a:alpha val="43137"/>
                    </a:srgbClr>
                  </a:outerShdw>
                </a:effectLst>
              </a:rPr>
              <a:t>1933-34</a:t>
            </a:r>
          </a:p>
        </p:txBody>
      </p:sp>
      <p:sp>
        <p:nvSpPr>
          <p:cNvPr id="26627" name="Rectangle 3"/>
          <p:cNvSpPr>
            <a:spLocks noGrp="1" noChangeArrowheads="1"/>
          </p:cNvSpPr>
          <p:nvPr>
            <p:ph type="body" idx="1"/>
          </p:nvPr>
        </p:nvSpPr>
        <p:spPr>
          <a:xfrm>
            <a:off x="0" y="1524000"/>
            <a:ext cx="6705600" cy="4114800"/>
          </a:xfrm>
        </p:spPr>
        <p:txBody>
          <a:bodyPr/>
          <a:lstStyle/>
          <a:p>
            <a:pPr eaLnBrk="1" hangingPunct="1"/>
            <a:r>
              <a:rPr lang="en-US" smtClean="0"/>
              <a:t>Feb. 1933, Reichstag burned</a:t>
            </a:r>
          </a:p>
          <a:p>
            <a:pPr eaLnBrk="1" hangingPunct="1"/>
            <a:r>
              <a:rPr lang="en-US" smtClean="0"/>
              <a:t>Hitler blames communists</a:t>
            </a:r>
          </a:p>
          <a:p>
            <a:pPr eaLnBrk="1" hangingPunct="1"/>
            <a:r>
              <a:rPr lang="en-US" smtClean="0"/>
              <a:t>Nazis win election</a:t>
            </a:r>
          </a:p>
          <a:p>
            <a:pPr eaLnBrk="1" hangingPunct="1"/>
            <a:r>
              <a:rPr lang="en-US" smtClean="0"/>
              <a:t>Vote to give Hitler dictatorial power</a:t>
            </a:r>
          </a:p>
          <a:p>
            <a:pPr eaLnBrk="1" hangingPunct="1"/>
            <a:r>
              <a:rPr lang="en-US" smtClean="0"/>
              <a:t>Hitler declares himself Fuhrer</a:t>
            </a:r>
          </a:p>
          <a:p>
            <a:pPr eaLnBrk="1" hangingPunct="1"/>
            <a:r>
              <a:rPr lang="en-US" smtClean="0"/>
              <a:t>Nazis vote to eliminate Reichstag…</a:t>
            </a:r>
          </a:p>
        </p:txBody>
      </p:sp>
      <p:pic>
        <p:nvPicPr>
          <p:cNvPr id="26628" name="Picture 5"/>
          <p:cNvPicPr>
            <a:picLocks noChangeAspect="1" noChangeArrowheads="1"/>
          </p:cNvPicPr>
          <p:nvPr/>
        </p:nvPicPr>
        <p:blipFill>
          <a:blip r:embed="rId3" cstate="print"/>
          <a:srcRect/>
          <a:stretch>
            <a:fillRect/>
          </a:stretch>
        </p:blipFill>
        <p:spPr bwMode="auto">
          <a:xfrm>
            <a:off x="5791200" y="1295400"/>
            <a:ext cx="3200400" cy="4267200"/>
          </a:xfrm>
          <a:prstGeom prst="rect">
            <a:avLst/>
          </a:prstGeom>
          <a:noFill/>
          <a:ln w="9525">
            <a:noFill/>
            <a:miter lim="800000"/>
            <a:headEnd/>
            <a:tailEnd/>
          </a:ln>
        </p:spPr>
      </p:pic>
      <p:pic>
        <p:nvPicPr>
          <p:cNvPr id="25606" name="Picture 6"/>
          <p:cNvPicPr>
            <a:picLocks noChangeAspect="1" noChangeArrowheads="1"/>
          </p:cNvPicPr>
          <p:nvPr/>
        </p:nvPicPr>
        <p:blipFill>
          <a:blip r:embed="rId4" cstate="print"/>
          <a:srcRect/>
          <a:stretch>
            <a:fillRect/>
          </a:stretch>
        </p:blipFill>
        <p:spPr bwMode="auto">
          <a:xfrm>
            <a:off x="5791200" y="1676400"/>
            <a:ext cx="3314700" cy="424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1000" fill="hold"/>
                                        <p:tgtEl>
                                          <p:spTgt spid="26628"/>
                                        </p:tgtEl>
                                        <p:attrNameLst>
                                          <p:attrName>ppt_w</p:attrName>
                                        </p:attrNameLst>
                                      </p:cBhvr>
                                      <p:tavLst>
                                        <p:tav tm="0">
                                          <p:val>
                                            <p:strVal val="#ppt_w+.3"/>
                                          </p:val>
                                        </p:tav>
                                        <p:tav tm="100000">
                                          <p:val>
                                            <p:strVal val="#ppt_w"/>
                                          </p:val>
                                        </p:tav>
                                      </p:tavLst>
                                    </p:anim>
                                    <p:anim calcmode="lin" valueType="num">
                                      <p:cBhvr>
                                        <p:cTn id="8" dur="1000" fill="hold"/>
                                        <p:tgtEl>
                                          <p:spTgt spid="26628"/>
                                        </p:tgtEl>
                                        <p:attrNameLst>
                                          <p:attrName>ppt_h</p:attrName>
                                        </p:attrNameLst>
                                      </p:cBhvr>
                                      <p:tavLst>
                                        <p:tav tm="0">
                                          <p:val>
                                            <p:strVal val="#ppt_h"/>
                                          </p:val>
                                        </p:tav>
                                        <p:tav tm="100000">
                                          <p:val>
                                            <p:strVal val="#ppt_h"/>
                                          </p:val>
                                        </p:tav>
                                      </p:tavLst>
                                    </p:anim>
                                    <p:animEffect transition="in" filter="fade">
                                      <p:cBhvr>
                                        <p:cTn id="9" dur="1000"/>
                                        <p:tgtEl>
                                          <p:spTgt spid="266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606"/>
                                        </p:tgtEl>
                                        <p:attrNameLst>
                                          <p:attrName>style.visibility</p:attrName>
                                        </p:attrNameLst>
                                      </p:cBhvr>
                                      <p:to>
                                        <p:strVal val="visible"/>
                                      </p:to>
                                    </p:set>
                                    <p:animEffect transition="in" filter="fade">
                                      <p:cBhvr>
                                        <p:cTn id="14"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p:cNvSpPr txBox="1">
            <a:spLocks noChangeArrowheads="1"/>
          </p:cNvSpPr>
          <p:nvPr/>
        </p:nvSpPr>
        <p:spPr bwMode="auto">
          <a:xfrm>
            <a:off x="1981200" y="457200"/>
            <a:ext cx="4953000" cy="1323975"/>
          </a:xfrm>
          <a:prstGeom prst="rect">
            <a:avLst/>
          </a:prstGeom>
          <a:noFill/>
          <a:ln w="9525">
            <a:noFill/>
            <a:miter lim="800000"/>
            <a:headEnd/>
            <a:tailEnd/>
          </a:ln>
        </p:spPr>
        <p:txBody>
          <a:bodyPr>
            <a:spAutoFit/>
          </a:bodyPr>
          <a:lstStyle/>
          <a:p>
            <a:pPr algn="ctr"/>
            <a:r>
              <a:rPr lang="en-US" sz="4000">
                <a:solidFill>
                  <a:srgbClr val="FF0000"/>
                </a:solidFill>
                <a:latin typeface="Impact" pitchFamily="-44" charset="0"/>
              </a:rPr>
              <a:t>Other Dictators around the World</a:t>
            </a:r>
          </a:p>
        </p:txBody>
      </p:sp>
      <p:pic>
        <p:nvPicPr>
          <p:cNvPr id="68610" name="Picture 2"/>
          <p:cNvPicPr>
            <a:picLocks noChangeAspect="1" noChangeArrowheads="1"/>
          </p:cNvPicPr>
          <p:nvPr/>
        </p:nvPicPr>
        <p:blipFill>
          <a:blip r:embed="rId2" cstate="print"/>
          <a:srcRect/>
          <a:stretch>
            <a:fillRect/>
          </a:stretch>
        </p:blipFill>
        <p:spPr bwMode="auto">
          <a:xfrm>
            <a:off x="304800" y="1752600"/>
            <a:ext cx="3190875" cy="3124200"/>
          </a:xfrm>
          <a:prstGeom prst="rect">
            <a:avLst/>
          </a:prstGeom>
          <a:noFill/>
          <a:ln w="9525">
            <a:noFill/>
            <a:miter lim="800000"/>
            <a:headEnd/>
            <a:tailEnd/>
          </a:ln>
        </p:spPr>
      </p:pic>
      <p:sp>
        <p:nvSpPr>
          <p:cNvPr id="8" name="TextBox 7"/>
          <p:cNvSpPr txBox="1"/>
          <p:nvPr/>
        </p:nvSpPr>
        <p:spPr>
          <a:xfrm>
            <a:off x="3657600" y="2590800"/>
            <a:ext cx="4724400" cy="461963"/>
          </a:xfrm>
          <a:prstGeom prst="rect">
            <a:avLst/>
          </a:prstGeom>
          <a:noFill/>
        </p:spPr>
        <p:txBody>
          <a:bodyPr>
            <a:spAutoFit/>
          </a:bodyPr>
          <a:lstStyle/>
          <a:p>
            <a:pPr>
              <a:defRPr/>
            </a:pPr>
            <a:r>
              <a:rPr lang="en-US" b="1" dirty="0">
                <a:latin typeface="+mn-lt"/>
              </a:rPr>
              <a:t>Stalin: the man of steel, USSR</a:t>
            </a:r>
          </a:p>
        </p:txBody>
      </p:sp>
      <p:pic>
        <p:nvPicPr>
          <p:cNvPr id="68611" name="Picture 3"/>
          <p:cNvPicPr>
            <a:picLocks noChangeAspect="1" noChangeArrowheads="1"/>
          </p:cNvPicPr>
          <p:nvPr/>
        </p:nvPicPr>
        <p:blipFill>
          <a:blip r:embed="rId3" cstate="print"/>
          <a:srcRect/>
          <a:stretch>
            <a:fillRect/>
          </a:stretch>
        </p:blipFill>
        <p:spPr bwMode="auto">
          <a:xfrm>
            <a:off x="381000" y="1600200"/>
            <a:ext cx="3054350" cy="4148138"/>
          </a:xfrm>
          <a:prstGeom prst="rect">
            <a:avLst/>
          </a:prstGeom>
          <a:noFill/>
          <a:ln w="9525">
            <a:noFill/>
            <a:miter lim="800000"/>
            <a:headEnd/>
            <a:tailEnd/>
          </a:ln>
        </p:spPr>
      </p:pic>
      <p:sp>
        <p:nvSpPr>
          <p:cNvPr id="10" name="TextBox 9"/>
          <p:cNvSpPr txBox="1"/>
          <p:nvPr/>
        </p:nvSpPr>
        <p:spPr>
          <a:xfrm>
            <a:off x="3505200" y="3048000"/>
            <a:ext cx="5638800" cy="1200150"/>
          </a:xfrm>
          <a:prstGeom prst="rect">
            <a:avLst/>
          </a:prstGeom>
          <a:noFill/>
        </p:spPr>
        <p:txBody>
          <a:bodyPr>
            <a:spAutoFit/>
          </a:bodyPr>
          <a:lstStyle/>
          <a:p>
            <a:pPr>
              <a:defRPr/>
            </a:pPr>
            <a:r>
              <a:rPr lang="en-US" b="1" dirty="0">
                <a:latin typeface="+mn-lt"/>
              </a:rPr>
              <a:t>General Francisco Franco:  military takeover of Spain aided by Mussolini and Hitler (practice for WW II?)</a:t>
            </a:r>
          </a:p>
        </p:txBody>
      </p:sp>
      <p:pic>
        <p:nvPicPr>
          <p:cNvPr id="68612" name="Picture 4"/>
          <p:cNvPicPr>
            <a:picLocks noChangeAspect="1" noChangeArrowheads="1"/>
          </p:cNvPicPr>
          <p:nvPr/>
        </p:nvPicPr>
        <p:blipFill>
          <a:blip r:embed="rId4" cstate="print"/>
          <a:srcRect/>
          <a:stretch>
            <a:fillRect/>
          </a:stretch>
        </p:blipFill>
        <p:spPr bwMode="auto">
          <a:xfrm>
            <a:off x="762000" y="1905000"/>
            <a:ext cx="2590800" cy="4318000"/>
          </a:xfrm>
          <a:prstGeom prst="rect">
            <a:avLst/>
          </a:prstGeom>
          <a:noFill/>
          <a:ln w="9525">
            <a:noFill/>
            <a:miter lim="800000"/>
            <a:headEnd/>
            <a:tailEnd/>
          </a:ln>
        </p:spPr>
      </p:pic>
      <p:sp>
        <p:nvSpPr>
          <p:cNvPr id="12" name="TextBox 11"/>
          <p:cNvSpPr txBox="1"/>
          <p:nvPr/>
        </p:nvSpPr>
        <p:spPr>
          <a:xfrm>
            <a:off x="3657600" y="2209800"/>
            <a:ext cx="4876800" cy="461963"/>
          </a:xfrm>
          <a:prstGeom prst="rect">
            <a:avLst/>
          </a:prstGeom>
          <a:noFill/>
        </p:spPr>
        <p:txBody>
          <a:bodyPr>
            <a:spAutoFit/>
          </a:bodyPr>
          <a:lstStyle/>
          <a:p>
            <a:pPr>
              <a:defRPr/>
            </a:pPr>
            <a:r>
              <a:rPr lang="en-US" b="1" dirty="0">
                <a:latin typeface="+mn-lt"/>
              </a:rPr>
              <a:t>Hirohito: Emperor Japan</a:t>
            </a:r>
          </a:p>
        </p:txBody>
      </p:sp>
      <p:sp>
        <p:nvSpPr>
          <p:cNvPr id="13" name="TextBox 12"/>
          <p:cNvSpPr txBox="1"/>
          <p:nvPr/>
        </p:nvSpPr>
        <p:spPr>
          <a:xfrm>
            <a:off x="3505200" y="2438400"/>
            <a:ext cx="5638800" cy="3786188"/>
          </a:xfrm>
          <a:prstGeom prst="rect">
            <a:avLst/>
          </a:prstGeom>
          <a:noFill/>
        </p:spPr>
        <p:txBody>
          <a:bodyPr>
            <a:spAutoFit/>
          </a:bodyPr>
          <a:lstStyle/>
          <a:p>
            <a:pPr>
              <a:defRPr/>
            </a:pPr>
            <a:r>
              <a:rPr lang="en-US" b="1" dirty="0">
                <a:latin typeface="+mn-lt"/>
              </a:rPr>
              <a:t>People were unable to handle their new freedoms</a:t>
            </a:r>
          </a:p>
          <a:p>
            <a:pPr>
              <a:defRPr/>
            </a:pPr>
            <a:r>
              <a:rPr lang="en-US" b="1" dirty="0">
                <a:latin typeface="+mn-lt"/>
              </a:rPr>
              <a:t>Dictators offered simple solutions</a:t>
            </a:r>
          </a:p>
          <a:p>
            <a:pPr>
              <a:defRPr/>
            </a:pPr>
            <a:r>
              <a:rPr lang="en-US" b="1" dirty="0">
                <a:latin typeface="+mn-lt"/>
              </a:rPr>
              <a:t>No decisions or responsibility</a:t>
            </a:r>
          </a:p>
          <a:p>
            <a:pPr>
              <a:defRPr/>
            </a:pPr>
            <a:r>
              <a:rPr lang="en-US" b="1" dirty="0">
                <a:latin typeface="+mn-lt"/>
              </a:rPr>
              <a:t>Solved economic problems with military spending.</a:t>
            </a:r>
          </a:p>
          <a:p>
            <a:pPr>
              <a:defRPr/>
            </a:pPr>
            <a:r>
              <a:rPr lang="en-US" b="1" dirty="0">
                <a:latin typeface="+mn-lt"/>
              </a:rPr>
              <a:t>As Mussolini said “one minute on the battlefield is worth a lifetime of peace.  Weaker nations deserve to fall victim to the powerful.”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grpId="1" nodeType="clickEffect">
                                  <p:stCondLst>
                                    <p:cond delay="0"/>
                                  </p:stCondLst>
                                  <p:childTnLst>
                                    <p:animEffect transition="out" filter="diamond(in)">
                                      <p:cBhvr>
                                        <p:cTn id="13" dur="2000"/>
                                        <p:tgtEl>
                                          <p:spTgt spid="13"/>
                                        </p:tgtEl>
                                      </p:cBhvr>
                                    </p:animEffect>
                                    <p:set>
                                      <p:cBhvr>
                                        <p:cTn id="14" dur="1" fill="hold">
                                          <p:stCondLst>
                                            <p:cond delay="19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68610"/>
                                        </p:tgtEl>
                                        <p:attrNameLst>
                                          <p:attrName>style.visibility</p:attrName>
                                        </p:attrNameLst>
                                      </p:cBhvr>
                                      <p:to>
                                        <p:strVal val="visible"/>
                                      </p:to>
                                    </p:set>
                                    <p:anim calcmode="lin" valueType="num">
                                      <p:cBhvr>
                                        <p:cTn id="19" dur="1000" fill="hold"/>
                                        <p:tgtEl>
                                          <p:spTgt spid="68610"/>
                                        </p:tgtEl>
                                        <p:attrNameLst>
                                          <p:attrName>ppt_w</p:attrName>
                                        </p:attrNameLst>
                                      </p:cBhvr>
                                      <p:tavLst>
                                        <p:tav tm="0">
                                          <p:val>
                                            <p:strVal val="#ppt_w+.3"/>
                                          </p:val>
                                        </p:tav>
                                        <p:tav tm="100000">
                                          <p:val>
                                            <p:strVal val="#ppt_w"/>
                                          </p:val>
                                        </p:tav>
                                      </p:tavLst>
                                    </p:anim>
                                    <p:anim calcmode="lin" valueType="num">
                                      <p:cBhvr>
                                        <p:cTn id="20" dur="1000" fill="hold"/>
                                        <p:tgtEl>
                                          <p:spTgt spid="68610"/>
                                        </p:tgtEl>
                                        <p:attrNameLst>
                                          <p:attrName>ppt_h</p:attrName>
                                        </p:attrNameLst>
                                      </p:cBhvr>
                                      <p:tavLst>
                                        <p:tav tm="0">
                                          <p:val>
                                            <p:strVal val="#ppt_h"/>
                                          </p:val>
                                        </p:tav>
                                        <p:tav tm="100000">
                                          <p:val>
                                            <p:strVal val="#ppt_h"/>
                                          </p:val>
                                        </p:tav>
                                      </p:tavLst>
                                    </p:anim>
                                    <p:animEffect transition="in" filter="fade">
                                      <p:cBhvr>
                                        <p:cTn id="21" dur="1000"/>
                                        <p:tgtEl>
                                          <p:spTgt spid="68610"/>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000"/>
                                        <p:tgtEl>
                                          <p:spTgt spid="68610"/>
                                        </p:tgtEl>
                                      </p:cBhvr>
                                    </p:animEffect>
                                    <p:set>
                                      <p:cBhvr>
                                        <p:cTn id="29" dur="1" fill="hold">
                                          <p:stCondLst>
                                            <p:cond delay="1999"/>
                                          </p:stCondLst>
                                        </p:cTn>
                                        <p:tgtEl>
                                          <p:spTgt spid="68610"/>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68611"/>
                                        </p:tgtEl>
                                        <p:attrNameLst>
                                          <p:attrName>style.visibility</p:attrName>
                                        </p:attrNameLst>
                                      </p:cBhvr>
                                      <p:to>
                                        <p:strVal val="visible"/>
                                      </p:to>
                                    </p:set>
                                    <p:anim calcmode="lin" valueType="num">
                                      <p:cBhvr>
                                        <p:cTn id="37" dur="1000" fill="hold"/>
                                        <p:tgtEl>
                                          <p:spTgt spid="68611"/>
                                        </p:tgtEl>
                                        <p:attrNameLst>
                                          <p:attrName>ppt_w</p:attrName>
                                        </p:attrNameLst>
                                      </p:cBhvr>
                                      <p:tavLst>
                                        <p:tav tm="0">
                                          <p:val>
                                            <p:strVal val="#ppt_w+.3"/>
                                          </p:val>
                                        </p:tav>
                                        <p:tav tm="100000">
                                          <p:val>
                                            <p:strVal val="#ppt_w"/>
                                          </p:val>
                                        </p:tav>
                                      </p:tavLst>
                                    </p:anim>
                                    <p:anim calcmode="lin" valueType="num">
                                      <p:cBhvr>
                                        <p:cTn id="38" dur="1000" fill="hold"/>
                                        <p:tgtEl>
                                          <p:spTgt spid="68611"/>
                                        </p:tgtEl>
                                        <p:attrNameLst>
                                          <p:attrName>ppt_h</p:attrName>
                                        </p:attrNameLst>
                                      </p:cBhvr>
                                      <p:tavLst>
                                        <p:tav tm="0">
                                          <p:val>
                                            <p:strVal val="#ppt_h"/>
                                          </p:val>
                                        </p:tav>
                                        <p:tav tm="100000">
                                          <p:val>
                                            <p:strVal val="#ppt_h"/>
                                          </p:val>
                                        </p:tav>
                                      </p:tavLst>
                                    </p:anim>
                                    <p:animEffect transition="in" filter="fade">
                                      <p:cBhvr>
                                        <p:cTn id="39" dur="1000"/>
                                        <p:tgtEl>
                                          <p:spTgt spid="68611"/>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Scale>
                                      <p:cBhvr>
                                        <p:cTn id="4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0"/>
                                        </p:tgtEl>
                                        <p:attrNameLst>
                                          <p:attrName>ppt_x</p:attrName>
                                          <p:attrName>ppt_y</p:attrName>
                                        </p:attrNameLst>
                                      </p:cBhvr>
                                    </p:animMotion>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68611"/>
                                        </p:tgtEl>
                                      </p:cBhvr>
                                    </p:animEffect>
                                    <p:set>
                                      <p:cBhvr>
                                        <p:cTn id="51" dur="1" fill="hold">
                                          <p:stCondLst>
                                            <p:cond delay="499"/>
                                          </p:stCondLst>
                                        </p:cTn>
                                        <p:tgtEl>
                                          <p:spTgt spid="68611"/>
                                        </p:tgtEl>
                                        <p:attrNameLst>
                                          <p:attrName>style.visibility</p:attrName>
                                        </p:attrNameLst>
                                      </p:cBhvr>
                                      <p:to>
                                        <p:strVal val="hidden"/>
                                      </p:to>
                                    </p:set>
                                  </p:childTnLst>
                                </p:cTn>
                              </p:par>
                              <p:par>
                                <p:cTn id="52" presetID="5" presetClass="exit" presetSubtype="10" fill="hold" grpId="1" nodeType="withEffect">
                                  <p:stCondLst>
                                    <p:cond delay="0"/>
                                  </p:stCondLst>
                                  <p:childTnLst>
                                    <p:animEffect transition="out" filter="checkerboard(across)">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68612"/>
                                        </p:tgtEl>
                                        <p:attrNameLst>
                                          <p:attrName>style.visibility</p:attrName>
                                        </p:attrNameLst>
                                      </p:cBhvr>
                                      <p:to>
                                        <p:strVal val="visible"/>
                                      </p:to>
                                    </p:set>
                                    <p:animEffect transition="in" filter="dissolve">
                                      <p:cBhvr>
                                        <p:cTn id="59" dur="500"/>
                                        <p:tgtEl>
                                          <p:spTgt spid="68612"/>
                                        </p:tgtEl>
                                      </p:cBhvr>
                                    </p:animEffect>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strVal val="#ppt_w+.3"/>
                                          </p:val>
                                        </p:tav>
                                        <p:tav tm="100000">
                                          <p:val>
                                            <p:strVal val="#ppt_w"/>
                                          </p:val>
                                        </p:tav>
                                      </p:tavLst>
                                    </p:anim>
                                    <p:anim calcmode="lin" valueType="num">
                                      <p:cBhvr>
                                        <p:cTn id="65" dur="1000" fill="hold"/>
                                        <p:tgtEl>
                                          <p:spTgt spid="12"/>
                                        </p:tgtEl>
                                        <p:attrNameLst>
                                          <p:attrName>ppt_h</p:attrName>
                                        </p:attrNameLst>
                                      </p:cBhvr>
                                      <p:tavLst>
                                        <p:tav tm="0">
                                          <p:val>
                                            <p:strVal val="#ppt_h"/>
                                          </p:val>
                                        </p:tav>
                                        <p:tav tm="100000">
                                          <p:val>
                                            <p:strVal val="#ppt_h"/>
                                          </p:val>
                                        </p:tav>
                                      </p:tavLst>
                                    </p:anim>
                                    <p:animEffect transition="in" filter="fade">
                                      <p:cBhvr>
                                        <p:cTn id="6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2" grpId="0"/>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533400"/>
            <a:ext cx="7772400" cy="1295400"/>
          </a:xfrm>
        </p:spPr>
        <p:txBody>
          <a:bodyPr/>
          <a:lstStyle/>
          <a:p>
            <a:r>
              <a:rPr lang="en-US"/>
              <a:t>New German Republic</a:t>
            </a:r>
          </a:p>
        </p:txBody>
      </p:sp>
      <p:sp>
        <p:nvSpPr>
          <p:cNvPr id="5" name="Rectangle 3"/>
          <p:cNvSpPr txBox="1">
            <a:spLocks noChangeArrowheads="1"/>
          </p:cNvSpPr>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First order of business: to sign peace treaty</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Many Germans (including Hitler) saw this as an act of treason.  (Stab in the Back theory)</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Still, </a:t>
            </a:r>
            <a:r>
              <a:rPr kumimoji="0" lang="en-US" sz="3200" b="0" i="0" u="none" strike="noStrike" kern="0" cap="none" spc="0" normalizeH="0" baseline="0" noProof="0" dirty="0" smtClean="0">
                <a:ln>
                  <a:noFill/>
                </a:ln>
                <a:solidFill>
                  <a:srgbClr val="FFFFFF"/>
                </a:solidFill>
                <a:effectLst/>
                <a:uLnTx/>
                <a:uFillTx/>
                <a:latin typeface="+mn-lt"/>
                <a:ea typeface="+mn-ea"/>
                <a:cs typeface="+mn-cs"/>
              </a:rPr>
              <a:t>elections took place and the Reichstag (German parliament) was able to create a new constitution that was very democratic in nature</a:t>
            </a:r>
            <a:endParaRPr kumimoji="0" lang="en-US" sz="3200" b="0" i="0" u="none" strike="noStrike" kern="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228600"/>
            <a:ext cx="7772400" cy="1143000"/>
          </a:xfrm>
        </p:spPr>
        <p:txBody>
          <a:bodyPr/>
          <a:lstStyle/>
          <a:p>
            <a:r>
              <a:rPr lang="en-US" dirty="0" smtClean="0">
                <a:latin typeface="Impact" pitchFamily="-44" charset="0"/>
              </a:rPr>
              <a:t>The Beginning of the End</a:t>
            </a:r>
          </a:p>
        </p:txBody>
      </p:sp>
      <p:sp>
        <p:nvSpPr>
          <p:cNvPr id="3" name="TextBox 2"/>
          <p:cNvSpPr txBox="1"/>
          <p:nvPr/>
        </p:nvSpPr>
        <p:spPr>
          <a:xfrm>
            <a:off x="0" y="1143000"/>
            <a:ext cx="9144000" cy="830263"/>
          </a:xfrm>
          <a:prstGeom prst="rect">
            <a:avLst/>
          </a:prstGeom>
          <a:noFill/>
        </p:spPr>
        <p:txBody>
          <a:bodyPr>
            <a:spAutoFit/>
          </a:bodyPr>
          <a:lstStyle/>
          <a:p>
            <a:pPr>
              <a:defRPr/>
            </a:pPr>
            <a:r>
              <a:rPr lang="en-US" b="1" dirty="0">
                <a:latin typeface="+mn-lt"/>
              </a:rPr>
              <a:t>As these dictators begin to consolidate their power, they start to push against the League of Nations</a:t>
            </a:r>
          </a:p>
        </p:txBody>
      </p:sp>
      <p:sp>
        <p:nvSpPr>
          <p:cNvPr id="4" name="TextBox 3"/>
          <p:cNvSpPr txBox="1"/>
          <p:nvPr/>
        </p:nvSpPr>
        <p:spPr>
          <a:xfrm>
            <a:off x="0" y="2057400"/>
            <a:ext cx="9144000" cy="830263"/>
          </a:xfrm>
          <a:prstGeom prst="rect">
            <a:avLst/>
          </a:prstGeom>
          <a:noFill/>
        </p:spPr>
        <p:txBody>
          <a:bodyPr>
            <a:spAutoFit/>
          </a:bodyPr>
          <a:lstStyle/>
          <a:p>
            <a:pPr marL="457200" indent="-457200">
              <a:buFont typeface="+mj-lt"/>
              <a:buAutoNum type="arabicPeriod"/>
              <a:defRPr/>
            </a:pPr>
            <a:r>
              <a:rPr lang="en-US" b="1" dirty="0">
                <a:latin typeface="+mn-lt"/>
              </a:rPr>
              <a:t>Japan attacked Manchuria.  Idea of Empire (just like the Western powers).  Greater East Asia Co Prosperity Sphere</a:t>
            </a:r>
          </a:p>
        </p:txBody>
      </p:sp>
      <p:pic>
        <p:nvPicPr>
          <p:cNvPr id="67586" name="Picture 2"/>
          <p:cNvPicPr>
            <a:picLocks noChangeAspect="1" noChangeArrowheads="1"/>
          </p:cNvPicPr>
          <p:nvPr/>
        </p:nvPicPr>
        <p:blipFill>
          <a:blip r:embed="rId2" cstate="print"/>
          <a:srcRect/>
          <a:stretch>
            <a:fillRect/>
          </a:stretch>
        </p:blipFill>
        <p:spPr bwMode="auto">
          <a:xfrm>
            <a:off x="228600" y="3200400"/>
            <a:ext cx="4191000" cy="3451225"/>
          </a:xfrm>
          <a:prstGeom prst="rect">
            <a:avLst/>
          </a:prstGeom>
          <a:noFill/>
          <a:ln w="9525">
            <a:noFill/>
            <a:miter lim="800000"/>
            <a:headEnd/>
            <a:tailEnd/>
          </a:ln>
        </p:spPr>
      </p:pic>
      <p:sp>
        <p:nvSpPr>
          <p:cNvPr id="7" name="TextBox 6"/>
          <p:cNvSpPr txBox="1"/>
          <p:nvPr/>
        </p:nvSpPr>
        <p:spPr>
          <a:xfrm>
            <a:off x="4876800" y="3124200"/>
            <a:ext cx="4267200" cy="2678113"/>
          </a:xfrm>
          <a:prstGeom prst="rect">
            <a:avLst/>
          </a:prstGeom>
          <a:noFill/>
        </p:spPr>
        <p:txBody>
          <a:bodyPr>
            <a:spAutoFit/>
          </a:bodyPr>
          <a:lstStyle/>
          <a:p>
            <a:pPr>
              <a:defRPr/>
            </a:pPr>
            <a:r>
              <a:rPr lang="en-US" b="1" dirty="0">
                <a:latin typeface="+mn-lt"/>
              </a:rPr>
              <a:t>Invasion continues into China.  “Rape of Nanking”.  Chinese fought back and were ‘punished’ by the Japanese. </a:t>
            </a:r>
            <a:r>
              <a:rPr lang="en-US" b="1" dirty="0">
                <a:solidFill>
                  <a:srgbClr val="FFE9E6"/>
                </a:solidFill>
                <a:latin typeface="Arial"/>
              </a:rPr>
              <a:t>The holocaust no one knows about!</a:t>
            </a:r>
          </a:p>
          <a:p>
            <a:pPr>
              <a:defRPr/>
            </a:pPr>
            <a:endParaRPr lang="en-US" b="1" dirty="0">
              <a:latin typeface="+mn-lt"/>
            </a:endParaRPr>
          </a:p>
        </p:txBody>
      </p:sp>
      <p:pic>
        <p:nvPicPr>
          <p:cNvPr id="67587" name="Picture 3"/>
          <p:cNvPicPr>
            <a:picLocks noChangeAspect="1" noChangeArrowheads="1"/>
          </p:cNvPicPr>
          <p:nvPr/>
        </p:nvPicPr>
        <p:blipFill>
          <a:blip r:embed="rId3" cstate="print"/>
          <a:srcRect/>
          <a:stretch>
            <a:fillRect/>
          </a:stretch>
        </p:blipFill>
        <p:spPr bwMode="auto">
          <a:xfrm>
            <a:off x="1219200" y="3048000"/>
            <a:ext cx="2293938" cy="3271838"/>
          </a:xfrm>
          <a:prstGeom prst="rect">
            <a:avLst/>
          </a:prstGeom>
          <a:noFill/>
          <a:ln w="9525">
            <a:noFill/>
            <a:miter lim="800000"/>
            <a:headEnd/>
            <a:tailEnd/>
          </a:ln>
        </p:spPr>
      </p:pic>
      <p:pic>
        <p:nvPicPr>
          <p:cNvPr id="67588" name="Picture 4"/>
          <p:cNvPicPr>
            <a:picLocks noChangeAspect="1" noChangeArrowheads="1"/>
          </p:cNvPicPr>
          <p:nvPr/>
        </p:nvPicPr>
        <p:blipFill>
          <a:blip r:embed="rId4" cstate="print"/>
          <a:srcRect/>
          <a:stretch>
            <a:fillRect/>
          </a:stretch>
        </p:blipFill>
        <p:spPr bwMode="auto">
          <a:xfrm>
            <a:off x="228600" y="2971800"/>
            <a:ext cx="3886200" cy="3886200"/>
          </a:xfrm>
          <a:prstGeom prst="rect">
            <a:avLst/>
          </a:prstGeom>
          <a:noFill/>
          <a:ln w="9525">
            <a:noFill/>
            <a:miter lim="800000"/>
            <a:headEnd/>
            <a:tailEnd/>
          </a:ln>
        </p:spPr>
      </p:pic>
      <p:pic>
        <p:nvPicPr>
          <p:cNvPr id="67589" name="Picture 5"/>
          <p:cNvPicPr>
            <a:picLocks noChangeAspect="1" noChangeArrowheads="1"/>
          </p:cNvPicPr>
          <p:nvPr/>
        </p:nvPicPr>
        <p:blipFill>
          <a:blip r:embed="rId5" cstate="print"/>
          <a:srcRect/>
          <a:stretch>
            <a:fillRect/>
          </a:stretch>
        </p:blipFill>
        <p:spPr bwMode="auto">
          <a:xfrm>
            <a:off x="3962400" y="2933700"/>
            <a:ext cx="5029200" cy="3771900"/>
          </a:xfrm>
          <a:prstGeom prst="rect">
            <a:avLst/>
          </a:prstGeom>
          <a:noFill/>
          <a:ln w="9525">
            <a:noFill/>
            <a:miter lim="800000"/>
            <a:headEnd/>
            <a:tailEnd/>
          </a:ln>
        </p:spPr>
      </p:pic>
      <p:sp>
        <p:nvSpPr>
          <p:cNvPr id="10" name="TextBox 9"/>
          <p:cNvSpPr txBox="1"/>
          <p:nvPr/>
        </p:nvSpPr>
        <p:spPr>
          <a:xfrm>
            <a:off x="228600" y="3352800"/>
            <a:ext cx="3733800" cy="2677656"/>
          </a:xfrm>
          <a:prstGeom prst="rect">
            <a:avLst/>
          </a:prstGeom>
          <a:noFill/>
        </p:spPr>
        <p:txBody>
          <a:bodyPr wrap="square" rtlCol="0">
            <a:spAutoFit/>
          </a:bodyPr>
          <a:lstStyle/>
          <a:p>
            <a:r>
              <a:rPr lang="en-US" b="1" dirty="0" smtClean="0">
                <a:solidFill>
                  <a:srgbClr val="FFFFFF"/>
                </a:solidFill>
                <a:effectLst>
                  <a:outerShdw blurRad="38100" dist="38100" dir="2700000" algn="tl">
                    <a:srgbClr val="000000">
                      <a:alpha val="43137"/>
                    </a:srgbClr>
                  </a:outerShdw>
                </a:effectLst>
                <a:latin typeface="+mn-lt"/>
              </a:rPr>
              <a:t>This newspaper headline talks about the two officers pictured who held a beheading contest…which of them could behead 100 victims fastest! </a:t>
            </a:r>
            <a:endParaRPr lang="en-US" b="1" dirty="0">
              <a:solidFill>
                <a:srgbClr val="FFFFFF"/>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7586"/>
                                        </p:tgtEl>
                                        <p:attrNameLst>
                                          <p:attrName>style.visibility</p:attrName>
                                        </p:attrNameLst>
                                      </p:cBhvr>
                                      <p:to>
                                        <p:strVal val="visible"/>
                                      </p:to>
                                    </p:set>
                                    <p:animEffect transition="in" filter="dissolve">
                                      <p:cBhvr>
                                        <p:cTn id="18" dur="500"/>
                                        <p:tgtEl>
                                          <p:spTgt spid="6758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nodeType="clickEffect">
                                  <p:stCondLst>
                                    <p:cond delay="0"/>
                                  </p:stCondLst>
                                  <p:childTnLst>
                                    <p:animEffect transition="out" filter="checkerboard(across)">
                                      <p:cBhvr>
                                        <p:cTn id="22" dur="500"/>
                                        <p:tgtEl>
                                          <p:spTgt spid="67586"/>
                                        </p:tgtEl>
                                      </p:cBhvr>
                                    </p:animEffect>
                                    <p:set>
                                      <p:cBhvr>
                                        <p:cTn id="23" dur="1" fill="hold">
                                          <p:stCondLst>
                                            <p:cond delay="499"/>
                                          </p:stCondLst>
                                        </p:cTn>
                                        <p:tgtEl>
                                          <p:spTgt spid="6758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67588"/>
                                        </p:tgtEl>
                                        <p:attrNameLst>
                                          <p:attrName>style.visibility</p:attrName>
                                        </p:attrNameLst>
                                      </p:cBhvr>
                                      <p:to>
                                        <p:strVal val="visible"/>
                                      </p:to>
                                    </p:set>
                                    <p:animEffect transition="in" filter="checkerboard(across)">
                                      <p:cBhvr>
                                        <p:cTn id="35" dur="500"/>
                                        <p:tgtEl>
                                          <p:spTgt spid="67588"/>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xit" presetSubtype="16" fill="hold" nodeType="clickEffect">
                                  <p:stCondLst>
                                    <p:cond delay="0"/>
                                  </p:stCondLst>
                                  <p:childTnLst>
                                    <p:animEffect transition="out" filter="diamond(in)">
                                      <p:cBhvr>
                                        <p:cTn id="39" dur="2000"/>
                                        <p:tgtEl>
                                          <p:spTgt spid="67588"/>
                                        </p:tgtEl>
                                      </p:cBhvr>
                                    </p:animEffect>
                                    <p:set>
                                      <p:cBhvr>
                                        <p:cTn id="40" dur="1" fill="hold">
                                          <p:stCondLst>
                                            <p:cond delay="1999"/>
                                          </p:stCondLst>
                                        </p:cTn>
                                        <p:tgtEl>
                                          <p:spTgt spid="6758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7587"/>
                                        </p:tgtEl>
                                        <p:attrNameLst>
                                          <p:attrName>style.visibility</p:attrName>
                                        </p:attrNameLst>
                                      </p:cBhvr>
                                      <p:to>
                                        <p:strVal val="visible"/>
                                      </p:to>
                                    </p:set>
                                    <p:animEffect transition="in" filter="dissolve">
                                      <p:cBhvr>
                                        <p:cTn id="45" dur="500"/>
                                        <p:tgtEl>
                                          <p:spTgt spid="67587"/>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xit" presetSubtype="10" fill="hold" nodeType="clickEffect">
                                  <p:stCondLst>
                                    <p:cond delay="0"/>
                                  </p:stCondLst>
                                  <p:childTnLst>
                                    <p:animEffect transition="out" filter="checkerboard(across)">
                                      <p:cBhvr>
                                        <p:cTn id="49" dur="500"/>
                                        <p:tgtEl>
                                          <p:spTgt spid="67587"/>
                                        </p:tgtEl>
                                      </p:cBhvr>
                                    </p:animEffect>
                                    <p:set>
                                      <p:cBhvr>
                                        <p:cTn id="50" dur="1" fill="hold">
                                          <p:stCondLst>
                                            <p:cond delay="499"/>
                                          </p:stCondLst>
                                        </p:cTn>
                                        <p:tgtEl>
                                          <p:spTgt spid="6758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67589"/>
                                        </p:tgtEl>
                                        <p:attrNameLst>
                                          <p:attrName>style.visibility</p:attrName>
                                        </p:attrNameLst>
                                      </p:cBhvr>
                                      <p:to>
                                        <p:strVal val="visible"/>
                                      </p:to>
                                    </p:set>
                                    <p:anim calcmode="lin" valueType="num">
                                      <p:cBhvr>
                                        <p:cTn id="55" dur="1000" fill="hold"/>
                                        <p:tgtEl>
                                          <p:spTgt spid="67589"/>
                                        </p:tgtEl>
                                        <p:attrNameLst>
                                          <p:attrName>ppt_w</p:attrName>
                                        </p:attrNameLst>
                                      </p:cBhvr>
                                      <p:tavLst>
                                        <p:tav tm="0">
                                          <p:val>
                                            <p:fltVal val="0"/>
                                          </p:val>
                                        </p:tav>
                                        <p:tav tm="100000">
                                          <p:val>
                                            <p:strVal val="#ppt_w"/>
                                          </p:val>
                                        </p:tav>
                                      </p:tavLst>
                                    </p:anim>
                                    <p:anim calcmode="lin" valueType="num">
                                      <p:cBhvr>
                                        <p:cTn id="56" dur="1000" fill="hold"/>
                                        <p:tgtEl>
                                          <p:spTgt spid="67589"/>
                                        </p:tgtEl>
                                        <p:attrNameLst>
                                          <p:attrName>ppt_h</p:attrName>
                                        </p:attrNameLst>
                                      </p:cBhvr>
                                      <p:tavLst>
                                        <p:tav tm="0">
                                          <p:val>
                                            <p:fltVal val="0"/>
                                          </p:val>
                                        </p:tav>
                                        <p:tav tm="100000">
                                          <p:val>
                                            <p:strVal val="#ppt_h"/>
                                          </p:val>
                                        </p:tav>
                                      </p:tavLst>
                                    </p:anim>
                                    <p:anim calcmode="lin" valueType="num">
                                      <p:cBhvr>
                                        <p:cTn id="57" dur="1000" fill="hold"/>
                                        <p:tgtEl>
                                          <p:spTgt spid="6758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675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ppt_x</p:attrName>
                                        </p:attrNameLst>
                                      </p:cBhvr>
                                      <p:tavLst>
                                        <p:tav tm="0">
                                          <p:val>
                                            <p:strVal val="#ppt_x-.2"/>
                                          </p:val>
                                        </p:tav>
                                        <p:tav tm="100000">
                                          <p:val>
                                            <p:strVal val="#ppt_x"/>
                                          </p:val>
                                        </p:tav>
                                      </p:tavLst>
                                    </p:anim>
                                    <p:anim calcmode="lin" valueType="num">
                                      <p:cBhvr>
                                        <p:cTn id="6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44" charset="0"/>
              </a:rPr>
              <a:t>The Beginning of the End</a:t>
            </a:r>
            <a:endParaRPr lang="en-US" dirty="0"/>
          </a:p>
        </p:txBody>
      </p:sp>
      <p:sp>
        <p:nvSpPr>
          <p:cNvPr id="3" name="Rectangle 2"/>
          <p:cNvSpPr/>
          <p:nvPr/>
        </p:nvSpPr>
        <p:spPr>
          <a:xfrm>
            <a:off x="152400" y="1595021"/>
            <a:ext cx="4572000" cy="4524315"/>
          </a:xfrm>
          <a:prstGeom prst="rect">
            <a:avLst/>
          </a:prstGeom>
        </p:spPr>
        <p:txBody>
          <a:bodyPr wrap="square">
            <a:spAutoFit/>
          </a:bodyPr>
          <a:lstStyle/>
          <a:p>
            <a:pPr>
              <a:buFont typeface="Arial" pitchFamily="34" charset="0"/>
              <a:buChar char="•"/>
            </a:pPr>
            <a:r>
              <a:rPr lang="en-US" b="1" dirty="0" smtClean="0">
                <a:latin typeface="+mn-lt"/>
              </a:rPr>
              <a:t>In Spain 1936, Nationalists led by Franco stage uprising to overthrow Republican (like France Republican) government.</a:t>
            </a:r>
          </a:p>
          <a:p>
            <a:pPr>
              <a:buFont typeface="Arial" pitchFamily="34" charset="0"/>
              <a:buChar char="•"/>
            </a:pPr>
            <a:r>
              <a:rPr lang="en-US" b="1" dirty="0" smtClean="0">
                <a:latin typeface="+mn-lt"/>
              </a:rPr>
              <a:t>Franco aided by Hitler and Mussolini</a:t>
            </a:r>
          </a:p>
          <a:p>
            <a:pPr>
              <a:buFont typeface="Arial" pitchFamily="34" charset="0"/>
              <a:buChar char="•"/>
            </a:pPr>
            <a:r>
              <a:rPr lang="en-US" b="1" dirty="0"/>
              <a:t>For Germany and Italy, Spain was a testing ground for new methods of tank and air warfare</a:t>
            </a:r>
            <a:r>
              <a:rPr lang="en-US" b="1" dirty="0" smtClean="0"/>
              <a:t>.</a:t>
            </a:r>
            <a:endParaRPr lang="en-US" b="1" dirty="0" smtClean="0">
              <a:latin typeface="+mn-lt"/>
            </a:endParaRPr>
          </a:p>
          <a:p>
            <a:pPr>
              <a:buFont typeface="Arial" pitchFamily="34" charset="0"/>
              <a:buChar char="•"/>
            </a:pPr>
            <a:r>
              <a:rPr lang="en-US" b="1" dirty="0" smtClean="0">
                <a:latin typeface="+mn-lt"/>
              </a:rPr>
              <a:t>First air attack on civilian target – Guernica.</a:t>
            </a:r>
          </a:p>
        </p:txBody>
      </p:sp>
      <p:pic>
        <p:nvPicPr>
          <p:cNvPr id="68610" name="Picture 2"/>
          <p:cNvPicPr>
            <a:picLocks noChangeAspect="1" noChangeArrowheads="1"/>
          </p:cNvPicPr>
          <p:nvPr/>
        </p:nvPicPr>
        <p:blipFill>
          <a:blip r:embed="rId2" cstate="print"/>
          <a:srcRect/>
          <a:stretch>
            <a:fillRect/>
          </a:stretch>
        </p:blipFill>
        <p:spPr bwMode="auto">
          <a:xfrm>
            <a:off x="4724400" y="2098880"/>
            <a:ext cx="4200525" cy="3387520"/>
          </a:xfrm>
          <a:prstGeom prst="rect">
            <a:avLst/>
          </a:prstGeom>
          <a:noFill/>
          <a:ln w="9525">
            <a:noFill/>
            <a:miter lim="800000"/>
            <a:headEnd/>
            <a:tailEnd/>
          </a:ln>
        </p:spPr>
      </p:pic>
      <p:pic>
        <p:nvPicPr>
          <p:cNvPr id="68612" name="Picture 4"/>
          <p:cNvPicPr>
            <a:picLocks noChangeAspect="1" noChangeArrowheads="1"/>
          </p:cNvPicPr>
          <p:nvPr/>
        </p:nvPicPr>
        <p:blipFill>
          <a:blip r:embed="rId3" cstate="print"/>
          <a:srcRect/>
          <a:stretch>
            <a:fillRect/>
          </a:stretch>
        </p:blipFill>
        <p:spPr bwMode="auto">
          <a:xfrm>
            <a:off x="352378" y="1828800"/>
            <a:ext cx="8563022"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8610"/>
                                        </p:tgtEl>
                                        <p:attrNameLst>
                                          <p:attrName>style.visibility</p:attrName>
                                        </p:attrNameLst>
                                      </p:cBhvr>
                                      <p:to>
                                        <p:strVal val="visible"/>
                                      </p:to>
                                    </p:set>
                                    <p:animEffect transition="in" filter="dissolve">
                                      <p:cBhvr>
                                        <p:cTn id="14" dur="500"/>
                                        <p:tgtEl>
                                          <p:spTgt spid="68610"/>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68610"/>
                                        </p:tgtEl>
                                      </p:cBhvr>
                                    </p:animEffect>
                                    <p:set>
                                      <p:cBhvr>
                                        <p:cTn id="33" dur="1" fill="hold">
                                          <p:stCondLst>
                                            <p:cond delay="499"/>
                                          </p:stCondLst>
                                        </p:cTn>
                                        <p:tgtEl>
                                          <p:spTgt spid="686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nodeType="clickEffect">
                                  <p:stCondLst>
                                    <p:cond delay="0"/>
                                  </p:stCondLst>
                                  <p:iterate type="lt">
                                    <p:tmPct val="10000"/>
                                  </p:iterate>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iterate type="lt">
                                    <p:tmPct val="0"/>
                                  </p:iterate>
                                  <p:childTnLst>
                                    <p:animEffect transition="out" filter="fade">
                                      <p:cBhvr>
                                        <p:cTn id="44" dur="2000"/>
                                        <p:tgtEl>
                                          <p:spTgt spid="3">
                                            <p:txEl>
                                              <p:pRg st="0" end="0"/>
                                            </p:txEl>
                                          </p:spTgt>
                                        </p:tgtEl>
                                      </p:cBhvr>
                                    </p:animEffect>
                                    <p:set>
                                      <p:cBhvr>
                                        <p:cTn id="45" dur="1" fill="hold">
                                          <p:stCondLst>
                                            <p:cond delay="1999"/>
                                          </p:stCondLst>
                                        </p:cTn>
                                        <p:tgtEl>
                                          <p:spTgt spid="3">
                                            <p:txEl>
                                              <p:pRg st="0" end="0"/>
                                            </p:txEl>
                                          </p:spTgt>
                                        </p:tgtEl>
                                        <p:attrNameLst>
                                          <p:attrName>style.visibility</p:attrName>
                                        </p:attrNameLst>
                                      </p:cBhvr>
                                      <p:to>
                                        <p:strVal val="hidden"/>
                                      </p:to>
                                    </p:set>
                                  </p:childTnLst>
                                </p:cTn>
                              </p:par>
                              <p:par>
                                <p:cTn id="46" presetID="10" presetClass="exit" presetSubtype="0" fill="hold" nodeType="withEffect">
                                  <p:stCondLst>
                                    <p:cond delay="0"/>
                                  </p:stCondLst>
                                  <p:iterate type="lt">
                                    <p:tmPct val="0"/>
                                  </p:iterate>
                                  <p:childTnLst>
                                    <p:animEffect transition="out" filter="fade">
                                      <p:cBhvr>
                                        <p:cTn id="47" dur="2000"/>
                                        <p:tgtEl>
                                          <p:spTgt spid="3">
                                            <p:txEl>
                                              <p:pRg st="1" end="1"/>
                                            </p:txEl>
                                          </p:spTgt>
                                        </p:tgtEl>
                                      </p:cBhvr>
                                    </p:animEffect>
                                    <p:set>
                                      <p:cBhvr>
                                        <p:cTn id="48" dur="1" fill="hold">
                                          <p:stCondLst>
                                            <p:cond delay="1999"/>
                                          </p:stCondLst>
                                        </p:cTn>
                                        <p:tgtEl>
                                          <p:spTgt spid="3">
                                            <p:txEl>
                                              <p:pRg st="1" end="1"/>
                                            </p:txEl>
                                          </p:spTgt>
                                        </p:tgtEl>
                                        <p:attrNameLst>
                                          <p:attrName>style.visibility</p:attrName>
                                        </p:attrNameLst>
                                      </p:cBhvr>
                                      <p:to>
                                        <p:strVal val="hidden"/>
                                      </p:to>
                                    </p:set>
                                  </p:childTnLst>
                                </p:cTn>
                              </p:par>
                              <p:par>
                                <p:cTn id="49" presetID="10" presetClass="exit" presetSubtype="0" fill="hold" nodeType="withEffect">
                                  <p:stCondLst>
                                    <p:cond delay="0"/>
                                  </p:stCondLst>
                                  <p:iterate type="lt">
                                    <p:tmPct val="0"/>
                                  </p:iterate>
                                  <p:childTnLst>
                                    <p:animEffect transition="out" filter="fade">
                                      <p:cBhvr>
                                        <p:cTn id="50" dur="2000"/>
                                        <p:tgtEl>
                                          <p:spTgt spid="3">
                                            <p:txEl>
                                              <p:pRg st="2" end="2"/>
                                            </p:txEl>
                                          </p:spTgt>
                                        </p:tgtEl>
                                      </p:cBhvr>
                                    </p:animEffect>
                                    <p:set>
                                      <p:cBhvr>
                                        <p:cTn id="51" dur="1" fill="hold">
                                          <p:stCondLst>
                                            <p:cond delay="1999"/>
                                          </p:stCondLst>
                                        </p:cTn>
                                        <p:tgtEl>
                                          <p:spTgt spid="3">
                                            <p:txEl>
                                              <p:pRg st="2" end="2"/>
                                            </p:txEl>
                                          </p:spTgt>
                                        </p:tgtEl>
                                        <p:attrNameLst>
                                          <p:attrName>style.visibility</p:attrName>
                                        </p:attrNameLst>
                                      </p:cBhvr>
                                      <p:to>
                                        <p:strVal val="hidden"/>
                                      </p:to>
                                    </p:set>
                                  </p:childTnLst>
                                </p:cTn>
                              </p:par>
                              <p:par>
                                <p:cTn id="52" presetID="10" presetClass="exit" presetSubtype="0" fill="hold" nodeType="withEffect">
                                  <p:stCondLst>
                                    <p:cond delay="0"/>
                                  </p:stCondLst>
                                  <p:iterate type="lt">
                                    <p:tmPct val="0"/>
                                  </p:iterate>
                                  <p:childTnLst>
                                    <p:animEffect transition="out" filter="fade">
                                      <p:cBhvr>
                                        <p:cTn id="53" dur="2000"/>
                                        <p:tgtEl>
                                          <p:spTgt spid="3">
                                            <p:txEl>
                                              <p:pRg st="3" end="3"/>
                                            </p:txEl>
                                          </p:spTgt>
                                        </p:tgtEl>
                                      </p:cBhvr>
                                    </p:animEffect>
                                    <p:set>
                                      <p:cBhvr>
                                        <p:cTn id="54"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68612"/>
                                        </p:tgtEl>
                                        <p:attrNameLst>
                                          <p:attrName>style.visibility</p:attrName>
                                        </p:attrNameLst>
                                      </p:cBhvr>
                                      <p:to>
                                        <p:strVal val="visible"/>
                                      </p:to>
                                    </p:set>
                                    <p:animEffect transition="in" filter="dissolve">
                                      <p:cBhvr>
                                        <p:cTn id="59" dur="1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685800" y="609600"/>
            <a:ext cx="7772400" cy="609600"/>
          </a:xfrm>
        </p:spPr>
        <p:txBody>
          <a:bodyPr/>
          <a:lstStyle/>
          <a:p>
            <a:pPr eaLnBrk="1" hangingPunct="1"/>
            <a:r>
              <a:rPr lang="en-US" smtClean="0"/>
              <a:t>Weimar Constitution</a:t>
            </a:r>
          </a:p>
        </p:txBody>
      </p:sp>
      <p:sp>
        <p:nvSpPr>
          <p:cNvPr id="9219" name="Rectangle 5"/>
          <p:cNvSpPr>
            <a:spLocks noGrp="1" noChangeArrowheads="1"/>
          </p:cNvSpPr>
          <p:nvPr>
            <p:ph type="body" idx="1"/>
          </p:nvPr>
        </p:nvSpPr>
        <p:spPr>
          <a:xfrm>
            <a:off x="0" y="1371600"/>
            <a:ext cx="9144000" cy="4114800"/>
          </a:xfrm>
        </p:spPr>
        <p:txBody>
          <a:bodyPr/>
          <a:lstStyle/>
          <a:p>
            <a:pPr eaLnBrk="1" hangingPunct="1"/>
            <a:r>
              <a:rPr lang="en-US" smtClean="0"/>
              <a:t>Newest and best of democratic ideals:</a:t>
            </a:r>
          </a:p>
          <a:p>
            <a:pPr lvl="1" eaLnBrk="1" hangingPunct="1"/>
            <a:r>
              <a:rPr lang="en-US" smtClean="0"/>
              <a:t>President elected popularly</a:t>
            </a:r>
          </a:p>
          <a:p>
            <a:pPr lvl="1" eaLnBrk="1" hangingPunct="1"/>
            <a:r>
              <a:rPr lang="en-US" smtClean="0"/>
              <a:t>Chancellor appointed by President</a:t>
            </a:r>
          </a:p>
          <a:p>
            <a:pPr lvl="1" eaLnBrk="1" hangingPunct="1"/>
            <a:r>
              <a:rPr lang="en-US" smtClean="0"/>
              <a:t>Legislators elected through proportional representation to Reichstag</a:t>
            </a:r>
          </a:p>
          <a:p>
            <a:pPr lvl="1" eaLnBrk="1" hangingPunct="1"/>
            <a:r>
              <a:rPr lang="en-US" smtClean="0"/>
              <a:t>Article 48 - Temporary dictatorship to solve crises</a:t>
            </a:r>
          </a:p>
          <a:p>
            <a:pPr eaLnBrk="1" hangingPunct="1"/>
            <a:r>
              <a:rPr lang="en-US" smtClean="0"/>
              <a:t>Issues:</a:t>
            </a:r>
          </a:p>
          <a:p>
            <a:pPr lvl="1" eaLnBrk="1" hangingPunct="1"/>
            <a:r>
              <a:rPr lang="en-US" smtClean="0"/>
              <a:t>Dictatorship</a:t>
            </a:r>
          </a:p>
          <a:p>
            <a:pPr lvl="1" eaLnBrk="1" hangingPunct="1"/>
            <a:r>
              <a:rPr lang="en-US" smtClean="0"/>
              <a:t>Too many parties</a:t>
            </a:r>
          </a:p>
          <a:p>
            <a:pPr lvl="1" eaLnBrk="1" hangingPunct="1"/>
            <a:r>
              <a:rPr lang="en-US" smtClean="0"/>
              <a:t>A country that did not understand democracy</a:t>
            </a:r>
          </a:p>
          <a:p>
            <a:pPr lvl="1"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685800"/>
          </a:xfrm>
        </p:spPr>
        <p:txBody>
          <a:bodyPr/>
          <a:lstStyle/>
          <a:p>
            <a:pPr eaLnBrk="1" hangingPunct="1"/>
            <a:r>
              <a:rPr lang="en-US" dirty="0" smtClean="0"/>
              <a:t>Early 1920’s</a:t>
            </a:r>
          </a:p>
        </p:txBody>
      </p:sp>
      <p:sp>
        <p:nvSpPr>
          <p:cNvPr id="10243" name="Rectangle 3"/>
          <p:cNvSpPr>
            <a:spLocks noGrp="1" noChangeArrowheads="1"/>
          </p:cNvSpPr>
          <p:nvPr>
            <p:ph type="body" idx="1"/>
          </p:nvPr>
        </p:nvSpPr>
        <p:spPr>
          <a:xfrm>
            <a:off x="0" y="1143000"/>
            <a:ext cx="5562600" cy="4114800"/>
          </a:xfrm>
        </p:spPr>
        <p:txBody>
          <a:bodyPr/>
          <a:lstStyle/>
          <a:p>
            <a:pPr eaLnBrk="1" hangingPunct="1">
              <a:lnSpc>
                <a:spcPct val="90000"/>
              </a:lnSpc>
            </a:pPr>
            <a:r>
              <a:rPr lang="en-US" dirty="0" smtClean="0"/>
              <a:t>How to pay reparations?</a:t>
            </a:r>
          </a:p>
          <a:p>
            <a:pPr lvl="1" eaLnBrk="1" hangingPunct="1">
              <a:lnSpc>
                <a:spcPct val="90000"/>
              </a:lnSpc>
            </a:pPr>
            <a:r>
              <a:rPr lang="en-US" dirty="0" smtClean="0"/>
              <a:t>Printed more money</a:t>
            </a:r>
          </a:p>
          <a:p>
            <a:pPr eaLnBrk="1" hangingPunct="1">
              <a:lnSpc>
                <a:spcPct val="90000"/>
              </a:lnSpc>
            </a:pPr>
            <a:r>
              <a:rPr lang="en-US" dirty="0" smtClean="0"/>
              <a:t>Hyperinflation</a:t>
            </a:r>
          </a:p>
          <a:p>
            <a:pPr lvl="1" eaLnBrk="1" hangingPunct="1">
              <a:lnSpc>
                <a:spcPct val="90000"/>
              </a:lnSpc>
            </a:pPr>
            <a:r>
              <a:rPr lang="en-US" dirty="0" smtClean="0"/>
              <a:t>Bad economic policies</a:t>
            </a:r>
          </a:p>
          <a:p>
            <a:pPr lvl="1" eaLnBrk="1" hangingPunct="1">
              <a:lnSpc>
                <a:spcPct val="90000"/>
              </a:lnSpc>
            </a:pPr>
            <a:r>
              <a:rPr lang="en-US" dirty="0" smtClean="0"/>
              <a:t>Blamed allies, reparations, </a:t>
            </a:r>
          </a:p>
          <a:p>
            <a:pPr lvl="1" eaLnBrk="1" hangingPunct="1">
              <a:lnSpc>
                <a:spcPct val="90000"/>
              </a:lnSpc>
            </a:pPr>
            <a:r>
              <a:rPr lang="en-US" dirty="0" smtClean="0"/>
              <a:t>and of course the Jews</a:t>
            </a:r>
          </a:p>
        </p:txBody>
      </p:sp>
      <p:pic>
        <p:nvPicPr>
          <p:cNvPr id="8196" name="Picture 4"/>
          <p:cNvPicPr>
            <a:picLocks noChangeAspect="1" noChangeArrowheads="1"/>
          </p:cNvPicPr>
          <p:nvPr/>
        </p:nvPicPr>
        <p:blipFill>
          <a:blip r:embed="rId3" cstate="print"/>
          <a:srcRect/>
          <a:stretch>
            <a:fillRect/>
          </a:stretch>
        </p:blipFill>
        <p:spPr bwMode="auto">
          <a:xfrm>
            <a:off x="457200" y="4495800"/>
            <a:ext cx="3505200" cy="2168525"/>
          </a:xfrm>
          <a:prstGeom prst="rect">
            <a:avLst/>
          </a:prstGeom>
          <a:noFill/>
          <a:ln w="9525">
            <a:noFill/>
            <a:miter lim="800000"/>
            <a:headEnd/>
            <a:tailEnd/>
          </a:ln>
        </p:spPr>
      </p:pic>
      <p:pic>
        <p:nvPicPr>
          <p:cNvPr id="8198" name="Picture 6"/>
          <p:cNvPicPr>
            <a:picLocks noChangeAspect="1" noChangeArrowheads="1"/>
          </p:cNvPicPr>
          <p:nvPr/>
        </p:nvPicPr>
        <p:blipFill>
          <a:blip r:embed="rId4" cstate="print"/>
          <a:srcRect/>
          <a:stretch>
            <a:fillRect/>
          </a:stretch>
        </p:blipFill>
        <p:spPr bwMode="auto">
          <a:xfrm>
            <a:off x="5257800" y="1143000"/>
            <a:ext cx="2422525" cy="3309938"/>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6858000" y="3429000"/>
            <a:ext cx="2030413" cy="3209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checkerboard(across)">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checkerboard(across)">
                                      <p:cBhvr>
                                        <p:cTn id="1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7"/>
          <p:cNvSpPr>
            <a:spLocks noGrp="1"/>
          </p:cNvSpPr>
          <p:nvPr>
            <p:ph type="title"/>
          </p:nvPr>
        </p:nvSpPr>
        <p:spPr>
          <a:xfrm>
            <a:off x="685800" y="304800"/>
            <a:ext cx="7772400" cy="1143000"/>
          </a:xfrm>
        </p:spPr>
        <p:txBody>
          <a:bodyPr/>
          <a:lstStyle/>
          <a:p>
            <a:r>
              <a:rPr lang="en-US" smtClean="0"/>
              <a:t>How bad was it?</a:t>
            </a:r>
          </a:p>
        </p:txBody>
      </p:sp>
      <p:pic>
        <p:nvPicPr>
          <p:cNvPr id="11267" name="Picture 2"/>
          <p:cNvPicPr>
            <a:picLocks noGrp="1" noChangeAspect="1" noChangeArrowheads="1"/>
          </p:cNvPicPr>
          <p:nvPr>
            <p:ph sz="half" idx="1"/>
          </p:nvPr>
        </p:nvPicPr>
        <p:blipFill>
          <a:blip r:embed="rId2" cstate="print"/>
          <a:srcRect/>
          <a:stretch>
            <a:fillRect/>
          </a:stretch>
        </p:blipFill>
        <p:spPr>
          <a:xfrm>
            <a:off x="304800" y="1905000"/>
            <a:ext cx="3733800" cy="4667250"/>
          </a:xfrm>
          <a:noFill/>
        </p:spPr>
      </p:pic>
      <p:sp>
        <p:nvSpPr>
          <p:cNvPr id="10" name="TextBox 9"/>
          <p:cNvSpPr txBox="1"/>
          <p:nvPr/>
        </p:nvSpPr>
        <p:spPr>
          <a:xfrm>
            <a:off x="4267200" y="1219200"/>
            <a:ext cx="4876800" cy="5694363"/>
          </a:xfrm>
          <a:prstGeom prst="rect">
            <a:avLst/>
          </a:prstGeom>
          <a:noFill/>
        </p:spPr>
        <p:txBody>
          <a:bodyPr>
            <a:spAutoFit/>
          </a:bodyPr>
          <a:lstStyle/>
          <a:p>
            <a:pPr>
              <a:defRPr/>
            </a:pPr>
            <a:r>
              <a:rPr lang="en-US" sz="2600" dirty="0">
                <a:effectLst>
                  <a:outerShdw blurRad="38100" dist="38100" dir="2700000" algn="tl">
                    <a:srgbClr val="000000">
                      <a:alpha val="43137"/>
                    </a:srgbClr>
                  </a:outerShdw>
                </a:effectLst>
                <a:latin typeface="+mn-lt"/>
              </a:rPr>
              <a:t>Cost of a loaf of bread </a:t>
            </a:r>
          </a:p>
          <a:p>
            <a:pPr lvl="1">
              <a:defRPr/>
            </a:pPr>
            <a:r>
              <a:rPr lang="en-US" sz="2600" dirty="0">
                <a:effectLst>
                  <a:outerShdw blurRad="38100" dist="38100" dir="2700000" algn="tl">
                    <a:srgbClr val="000000">
                      <a:alpha val="43137"/>
                    </a:srgbClr>
                  </a:outerShdw>
                </a:effectLst>
                <a:latin typeface="+mn-lt"/>
              </a:rPr>
              <a:t>1919 = 	2 marks</a:t>
            </a:r>
          </a:p>
          <a:p>
            <a:pPr lvl="1">
              <a:defRPr/>
            </a:pPr>
            <a:r>
              <a:rPr lang="en-US" sz="2600" dirty="0">
                <a:effectLst>
                  <a:outerShdw blurRad="38100" dist="38100" dir="2700000" algn="tl">
                    <a:srgbClr val="000000">
                      <a:alpha val="43137"/>
                    </a:srgbClr>
                  </a:outerShdw>
                </a:effectLst>
                <a:latin typeface="+mn-lt"/>
              </a:rPr>
              <a:t>1921 = 	40 marks</a:t>
            </a:r>
          </a:p>
          <a:p>
            <a:pPr lvl="1">
              <a:defRPr/>
            </a:pPr>
            <a:r>
              <a:rPr lang="en-US" sz="2600" dirty="0">
                <a:effectLst>
                  <a:outerShdw blurRad="38100" dist="38100" dir="2700000" algn="tl">
                    <a:srgbClr val="000000">
                      <a:alpha val="43137"/>
                    </a:srgbClr>
                  </a:outerShdw>
                </a:effectLst>
                <a:latin typeface="+mn-lt"/>
              </a:rPr>
              <a:t>1922 = 	1500 marks</a:t>
            </a:r>
          </a:p>
          <a:p>
            <a:pPr lvl="1">
              <a:defRPr/>
            </a:pPr>
            <a:r>
              <a:rPr lang="en-US" sz="2600" dirty="0">
                <a:effectLst>
                  <a:outerShdw blurRad="38100" dist="38100" dir="2700000" algn="tl">
                    <a:srgbClr val="000000">
                      <a:alpha val="43137"/>
                    </a:srgbClr>
                  </a:outerShdw>
                </a:effectLst>
                <a:latin typeface="+mn-lt"/>
              </a:rPr>
              <a:t>1923 = 	4 million marks</a:t>
            </a:r>
          </a:p>
          <a:p>
            <a:pPr lvl="1">
              <a:defRPr/>
            </a:pPr>
            <a:endParaRPr lang="en-US" sz="2600" dirty="0">
              <a:effectLst>
                <a:outerShdw blurRad="38100" dist="38100" dir="2700000" algn="tl">
                  <a:srgbClr val="000000">
                    <a:alpha val="43137"/>
                  </a:srgbClr>
                </a:outerShdw>
              </a:effectLst>
              <a:latin typeface="+mn-lt"/>
            </a:endParaRPr>
          </a:p>
          <a:p>
            <a:pPr>
              <a:defRPr/>
            </a:pPr>
            <a:r>
              <a:rPr lang="en-US" sz="2600" b="1" dirty="0">
                <a:effectLst>
                  <a:outerShdw blurRad="38100" dist="38100" dir="2700000" algn="tl">
                    <a:srgbClr val="000000">
                      <a:alpha val="43137"/>
                    </a:srgbClr>
                  </a:outerShdw>
                </a:effectLst>
                <a:latin typeface="+mn-lt"/>
              </a:rPr>
              <a:t>Who was hurt the most?</a:t>
            </a:r>
          </a:p>
          <a:p>
            <a:pPr lvl="1">
              <a:buFont typeface="Arial" pitchFamily="34" charset="0"/>
              <a:buChar char="•"/>
              <a:defRPr/>
            </a:pPr>
            <a:r>
              <a:rPr lang="en-US" sz="2600" b="1" dirty="0">
                <a:effectLst>
                  <a:outerShdw blurRad="38100" dist="38100" dir="2700000" algn="tl">
                    <a:srgbClr val="000000">
                      <a:alpha val="43137"/>
                    </a:srgbClr>
                  </a:outerShdw>
                </a:effectLst>
                <a:latin typeface="+mn-lt"/>
              </a:rPr>
              <a:t>Upper classes</a:t>
            </a:r>
            <a:r>
              <a:rPr lang="en-US" sz="2600" dirty="0">
                <a:effectLst>
                  <a:outerShdw blurRad="38100" dist="38100" dir="2700000" algn="tl">
                    <a:srgbClr val="000000">
                      <a:alpha val="43137"/>
                    </a:srgbClr>
                  </a:outerShdw>
                </a:effectLst>
                <a:latin typeface="+mn-lt"/>
              </a:rPr>
              <a:t> owned things (inflation proof)</a:t>
            </a:r>
          </a:p>
          <a:p>
            <a:pPr lvl="1">
              <a:buFont typeface="Arial" pitchFamily="34" charset="0"/>
              <a:buChar char="•"/>
              <a:defRPr/>
            </a:pPr>
            <a:r>
              <a:rPr lang="en-US" sz="2600" b="1" dirty="0">
                <a:effectLst>
                  <a:outerShdw blurRad="38100" dist="38100" dir="2700000" algn="tl">
                    <a:srgbClr val="000000">
                      <a:alpha val="43137"/>
                    </a:srgbClr>
                  </a:outerShdw>
                </a:effectLst>
                <a:latin typeface="+mn-lt"/>
              </a:rPr>
              <a:t>Poor</a:t>
            </a:r>
            <a:r>
              <a:rPr lang="en-US" sz="2600" dirty="0">
                <a:effectLst>
                  <a:outerShdw blurRad="38100" dist="38100" dir="2700000" algn="tl">
                    <a:srgbClr val="000000">
                      <a:alpha val="43137"/>
                    </a:srgbClr>
                  </a:outerShdw>
                </a:effectLst>
                <a:latin typeface="+mn-lt"/>
              </a:rPr>
              <a:t> lived day to day </a:t>
            </a:r>
          </a:p>
          <a:p>
            <a:pPr lvl="1">
              <a:buFont typeface="Arial" pitchFamily="34" charset="0"/>
              <a:buChar char="•"/>
              <a:defRPr/>
            </a:pPr>
            <a:r>
              <a:rPr lang="en-US" sz="2600" b="1" dirty="0">
                <a:effectLst>
                  <a:outerShdw blurRad="38100" dist="38100" dir="2700000" algn="tl">
                    <a:srgbClr val="000000">
                      <a:alpha val="43137"/>
                    </a:srgbClr>
                  </a:outerShdw>
                </a:effectLst>
                <a:latin typeface="+mn-lt"/>
              </a:rPr>
              <a:t>Middle classes </a:t>
            </a:r>
            <a:r>
              <a:rPr lang="en-US" sz="2600" dirty="0">
                <a:effectLst>
                  <a:outerShdw blurRad="38100" dist="38100" dir="2700000" algn="tl">
                    <a:srgbClr val="000000">
                      <a:alpha val="43137"/>
                    </a:srgbClr>
                  </a:outerShdw>
                </a:effectLst>
                <a:latin typeface="+mn-lt"/>
              </a:rPr>
              <a:t>because they saved money.  If you had money saved in 1919 it was worthless now</a:t>
            </a:r>
            <a:r>
              <a:rPr lang="en-US" b="1" dirty="0">
                <a:latin typeface="+mn-lt"/>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7"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
                                            <p:txEl>
                                              <p:pRg st="1" end="1"/>
                                            </p:txEl>
                                          </p:spTgt>
                                        </p:tgtEl>
                                        <p:attrNameLst>
                                          <p:attrName>style.visibility</p:attrName>
                                        </p:attrNameLst>
                                      </p:cBhvr>
                                      <p:to>
                                        <p:strVal val="visible"/>
                                      </p:to>
                                    </p:set>
                                    <p:anim calcmode="discrete" valueType="clr">
                                      <p:cBhvr override="childStyle">
                                        <p:cTn id="14" dur="80"/>
                                        <p:tgtEl>
                                          <p:spTgt spid="1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0">
                                            <p:txEl>
                                              <p:pRg st="2" end="2"/>
                                            </p:txEl>
                                          </p:spTgt>
                                        </p:tgtEl>
                                        <p:attrNameLst>
                                          <p:attrName>style.visibility</p:attrName>
                                        </p:attrNameLst>
                                      </p:cBhvr>
                                      <p:to>
                                        <p:strVal val="visible"/>
                                      </p:to>
                                    </p:set>
                                    <p:anim calcmode="discrete" valueType="clr">
                                      <p:cBhvr override="childStyle">
                                        <p:cTn id="21" dur="80"/>
                                        <p:tgtEl>
                                          <p:spTgt spid="1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0">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0">
                                            <p:txEl>
                                              <p:pRg st="3" end="3"/>
                                            </p:txEl>
                                          </p:spTgt>
                                        </p:tgtEl>
                                        <p:attrNameLst>
                                          <p:attrName>style.visibility</p:attrName>
                                        </p:attrNameLst>
                                      </p:cBhvr>
                                      <p:to>
                                        <p:strVal val="visible"/>
                                      </p:to>
                                    </p:set>
                                    <p:anim calcmode="discrete" valueType="clr">
                                      <p:cBhvr override="childStyle">
                                        <p:cTn id="28" dur="80"/>
                                        <p:tgtEl>
                                          <p:spTgt spid="1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0">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0">
                                            <p:txEl>
                                              <p:pRg st="4" end="4"/>
                                            </p:txEl>
                                          </p:spTgt>
                                        </p:tgtEl>
                                        <p:attrNameLst>
                                          <p:attrName>style.visibility</p:attrName>
                                        </p:attrNameLst>
                                      </p:cBhvr>
                                      <p:to>
                                        <p:strVal val="visible"/>
                                      </p:to>
                                    </p:set>
                                    <p:anim calcmode="discrete" valueType="clr">
                                      <p:cBhvr override="childStyle">
                                        <p:cTn id="35" dur="80"/>
                                        <p:tgtEl>
                                          <p:spTgt spid="1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10">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0">
                                            <p:txEl>
                                              <p:pRg st="6" end="6"/>
                                            </p:txEl>
                                          </p:spTgt>
                                        </p:tgtEl>
                                        <p:attrNameLst>
                                          <p:attrName>style.visibility</p:attrName>
                                        </p:attrNameLst>
                                      </p:cBhvr>
                                      <p:to>
                                        <p:strVal val="visible"/>
                                      </p:to>
                                    </p:set>
                                    <p:anim calcmode="discrete" valueType="clr">
                                      <p:cBhvr override="childStyle">
                                        <p:cTn id="42" dur="80"/>
                                        <p:tgtEl>
                                          <p:spTgt spid="10">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
                                            <p:txEl>
                                              <p:pRg st="6" end="6"/>
                                            </p:txEl>
                                          </p:spTgt>
                                        </p:tgtEl>
                                        <p:attrNameLst>
                                          <p:attrName>fillcolor</p:attrName>
                                        </p:attrNameLst>
                                      </p:cBhvr>
                                      <p:tavLst>
                                        <p:tav tm="0">
                                          <p:val>
                                            <p:clrVal>
                                              <a:schemeClr val="accent2"/>
                                            </p:clrVal>
                                          </p:val>
                                        </p:tav>
                                        <p:tav tm="50000">
                                          <p:val>
                                            <p:clrVal>
                                              <a:schemeClr val="hlink"/>
                                            </p:clrVal>
                                          </p:val>
                                        </p:tav>
                                      </p:tavLst>
                                    </p:anim>
                                    <p:set>
                                      <p:cBhvr>
                                        <p:cTn id="44" dur="80"/>
                                        <p:tgtEl>
                                          <p:spTgt spid="10">
                                            <p:txEl>
                                              <p:pRg st="6" end="6"/>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0">
                                            <p:txEl>
                                              <p:pRg st="7" end="7"/>
                                            </p:txEl>
                                          </p:spTgt>
                                        </p:tgtEl>
                                        <p:attrNameLst>
                                          <p:attrName>style.visibility</p:attrName>
                                        </p:attrNameLst>
                                      </p:cBhvr>
                                      <p:to>
                                        <p:strVal val="visible"/>
                                      </p:to>
                                    </p:set>
                                    <p:anim calcmode="discrete" valueType="clr">
                                      <p:cBhvr override="childStyle">
                                        <p:cTn id="49" dur="80"/>
                                        <p:tgtEl>
                                          <p:spTgt spid="10">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
                                            <p:txEl>
                                              <p:pRg st="7" end="7"/>
                                            </p:txEl>
                                          </p:spTgt>
                                        </p:tgtEl>
                                        <p:attrNameLst>
                                          <p:attrName>fillcolor</p:attrName>
                                        </p:attrNameLst>
                                      </p:cBhvr>
                                      <p:tavLst>
                                        <p:tav tm="0">
                                          <p:val>
                                            <p:clrVal>
                                              <a:schemeClr val="accent2"/>
                                            </p:clrVal>
                                          </p:val>
                                        </p:tav>
                                        <p:tav tm="50000">
                                          <p:val>
                                            <p:clrVal>
                                              <a:schemeClr val="hlink"/>
                                            </p:clrVal>
                                          </p:val>
                                        </p:tav>
                                      </p:tavLst>
                                    </p:anim>
                                    <p:set>
                                      <p:cBhvr>
                                        <p:cTn id="51" dur="80"/>
                                        <p:tgtEl>
                                          <p:spTgt spid="10">
                                            <p:txEl>
                                              <p:pRg st="7" end="7"/>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10">
                                            <p:txEl>
                                              <p:pRg st="8" end="8"/>
                                            </p:txEl>
                                          </p:spTgt>
                                        </p:tgtEl>
                                        <p:attrNameLst>
                                          <p:attrName>style.visibility</p:attrName>
                                        </p:attrNameLst>
                                      </p:cBhvr>
                                      <p:to>
                                        <p:strVal val="visible"/>
                                      </p:to>
                                    </p:set>
                                    <p:anim calcmode="discrete" valueType="clr">
                                      <p:cBhvr override="childStyle">
                                        <p:cTn id="56" dur="80"/>
                                        <p:tgtEl>
                                          <p:spTgt spid="10">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
                                            <p:txEl>
                                              <p:pRg st="8" end="8"/>
                                            </p:txEl>
                                          </p:spTgt>
                                        </p:tgtEl>
                                        <p:attrNameLst>
                                          <p:attrName>fillcolor</p:attrName>
                                        </p:attrNameLst>
                                      </p:cBhvr>
                                      <p:tavLst>
                                        <p:tav tm="0">
                                          <p:val>
                                            <p:clrVal>
                                              <a:schemeClr val="accent2"/>
                                            </p:clrVal>
                                          </p:val>
                                        </p:tav>
                                        <p:tav tm="50000">
                                          <p:val>
                                            <p:clrVal>
                                              <a:schemeClr val="hlink"/>
                                            </p:clrVal>
                                          </p:val>
                                        </p:tav>
                                      </p:tavLst>
                                    </p:anim>
                                    <p:set>
                                      <p:cBhvr>
                                        <p:cTn id="58" dur="80"/>
                                        <p:tgtEl>
                                          <p:spTgt spid="10">
                                            <p:txEl>
                                              <p:pRg st="8" end="8"/>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10">
                                            <p:txEl>
                                              <p:pRg st="9" end="9"/>
                                            </p:txEl>
                                          </p:spTgt>
                                        </p:tgtEl>
                                        <p:attrNameLst>
                                          <p:attrName>style.visibility</p:attrName>
                                        </p:attrNameLst>
                                      </p:cBhvr>
                                      <p:to>
                                        <p:strVal val="visible"/>
                                      </p:to>
                                    </p:set>
                                    <p:anim calcmode="discrete" valueType="clr">
                                      <p:cBhvr override="childStyle">
                                        <p:cTn id="63" dur="80"/>
                                        <p:tgtEl>
                                          <p:spTgt spid="10">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
                                            <p:txEl>
                                              <p:pRg st="9" end="9"/>
                                            </p:txEl>
                                          </p:spTgt>
                                        </p:tgtEl>
                                        <p:attrNameLst>
                                          <p:attrName>fillcolor</p:attrName>
                                        </p:attrNameLst>
                                      </p:cBhvr>
                                      <p:tavLst>
                                        <p:tav tm="0">
                                          <p:val>
                                            <p:clrVal>
                                              <a:schemeClr val="accent2"/>
                                            </p:clrVal>
                                          </p:val>
                                        </p:tav>
                                        <p:tav tm="50000">
                                          <p:val>
                                            <p:clrVal>
                                              <a:schemeClr val="hlink"/>
                                            </p:clrVal>
                                          </p:val>
                                        </p:tav>
                                      </p:tavLst>
                                    </p:anim>
                                    <p:set>
                                      <p:cBhvr>
                                        <p:cTn id="65" dur="80"/>
                                        <p:tgtEl>
                                          <p:spTgt spid="10">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smtClean="0"/>
              <a:t>Hyperinflation - 1923</a:t>
            </a:r>
          </a:p>
        </p:txBody>
      </p:sp>
      <p:pic>
        <p:nvPicPr>
          <p:cNvPr id="12291" name="Picture 8"/>
          <p:cNvPicPr>
            <a:picLocks noChangeAspect="1" noChangeArrowheads="1"/>
          </p:cNvPicPr>
          <p:nvPr/>
        </p:nvPicPr>
        <p:blipFill>
          <a:blip r:embed="rId3" cstate="print"/>
          <a:srcRect t="17242" b="3651"/>
          <a:stretch>
            <a:fillRect/>
          </a:stretch>
        </p:blipFill>
        <p:spPr bwMode="auto">
          <a:xfrm>
            <a:off x="762000" y="1676400"/>
            <a:ext cx="7670800"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amond(in)">
                                      <p:cBhvr>
                                        <p:cTn id="7"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1143000"/>
          </a:xfrm>
        </p:spPr>
        <p:txBody>
          <a:bodyPr/>
          <a:lstStyle/>
          <a:p>
            <a:pPr eaLnBrk="1" hangingPunct="1"/>
            <a:r>
              <a:rPr lang="en-US" smtClean="0"/>
              <a:t>Hyperinflation</a:t>
            </a:r>
          </a:p>
        </p:txBody>
      </p:sp>
      <p:pic>
        <p:nvPicPr>
          <p:cNvPr id="13316" name="Picture 5"/>
          <p:cNvPicPr>
            <a:picLocks noChangeAspect="1" noChangeArrowheads="1"/>
          </p:cNvPicPr>
          <p:nvPr/>
        </p:nvPicPr>
        <p:blipFill>
          <a:blip r:embed="rId3" cstate="print"/>
          <a:srcRect/>
          <a:stretch>
            <a:fillRect/>
          </a:stretch>
        </p:blipFill>
        <p:spPr bwMode="auto">
          <a:xfrm>
            <a:off x="2743200" y="1447800"/>
            <a:ext cx="3657600" cy="5087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1143000"/>
          </a:xfrm>
        </p:spPr>
        <p:txBody>
          <a:bodyPr/>
          <a:lstStyle/>
          <a:p>
            <a:pPr eaLnBrk="1" hangingPunct="1"/>
            <a:r>
              <a:rPr lang="en-US" smtClean="0"/>
              <a:t>Late 1920’s</a:t>
            </a:r>
          </a:p>
        </p:txBody>
      </p:sp>
      <p:sp>
        <p:nvSpPr>
          <p:cNvPr id="14339" name="Rectangle 3"/>
          <p:cNvSpPr>
            <a:spLocks noGrp="1" noChangeArrowheads="1"/>
          </p:cNvSpPr>
          <p:nvPr>
            <p:ph type="body" sz="half" idx="1"/>
          </p:nvPr>
        </p:nvSpPr>
        <p:spPr>
          <a:xfrm>
            <a:off x="152400" y="1295400"/>
            <a:ext cx="5181600" cy="1447800"/>
          </a:xfrm>
        </p:spPr>
        <p:txBody>
          <a:bodyPr/>
          <a:lstStyle/>
          <a:p>
            <a:pPr eaLnBrk="1" hangingPunct="1"/>
            <a:r>
              <a:rPr lang="en-US" sz="2800" smtClean="0"/>
              <a:t>Hyperinflation recovery based upon American loans.</a:t>
            </a:r>
          </a:p>
          <a:p>
            <a:pPr eaLnBrk="1" hangingPunct="1"/>
            <a:r>
              <a:rPr lang="en-US" sz="2800" smtClean="0"/>
              <a:t>Dawes Plan</a:t>
            </a:r>
          </a:p>
        </p:txBody>
      </p:sp>
      <p:pic>
        <p:nvPicPr>
          <p:cNvPr id="14340" name="Picture 5"/>
          <p:cNvPicPr>
            <a:picLocks noGrp="1" noChangeAspect="1" noChangeArrowheads="1"/>
          </p:cNvPicPr>
          <p:nvPr>
            <p:ph type="clipArt" sz="half" idx="2"/>
          </p:nvPr>
        </p:nvPicPr>
        <p:blipFill>
          <a:blip r:embed="rId3" cstate="print"/>
          <a:srcRect/>
          <a:stretch>
            <a:fillRect/>
          </a:stretch>
        </p:blipFill>
        <p:spPr>
          <a:xfrm>
            <a:off x="5486400" y="1143000"/>
            <a:ext cx="3086100" cy="4114800"/>
          </a:xfrm>
          <a:noFill/>
        </p:spPr>
      </p:pic>
      <p:sp>
        <p:nvSpPr>
          <p:cNvPr id="13317" name="TextBox 7"/>
          <p:cNvSpPr txBox="1">
            <a:spLocks noChangeArrowheads="1"/>
          </p:cNvSpPr>
          <p:nvPr/>
        </p:nvSpPr>
        <p:spPr bwMode="auto">
          <a:xfrm>
            <a:off x="5791200" y="5334000"/>
            <a:ext cx="2133600" cy="457200"/>
          </a:xfrm>
          <a:prstGeom prst="rect">
            <a:avLst/>
          </a:prstGeom>
          <a:noFill/>
          <a:ln w="9525">
            <a:noFill/>
            <a:miter lim="800000"/>
            <a:headEnd/>
            <a:tailEnd/>
          </a:ln>
        </p:spPr>
        <p:txBody>
          <a:bodyPr>
            <a:spAutoFit/>
          </a:bodyPr>
          <a:lstStyle/>
          <a:p>
            <a:r>
              <a:rPr lang="en-US"/>
              <a:t>Charles Dawes</a:t>
            </a:r>
          </a:p>
        </p:txBody>
      </p:sp>
      <p:sp>
        <p:nvSpPr>
          <p:cNvPr id="13318" name="TextBox 8"/>
          <p:cNvSpPr txBox="1">
            <a:spLocks noChangeArrowheads="1"/>
          </p:cNvSpPr>
          <p:nvPr/>
        </p:nvSpPr>
        <p:spPr bwMode="auto">
          <a:xfrm>
            <a:off x="1066800" y="3276600"/>
            <a:ext cx="2895600" cy="461963"/>
          </a:xfrm>
          <a:prstGeom prst="rect">
            <a:avLst/>
          </a:prstGeom>
          <a:noFill/>
          <a:ln w="9525">
            <a:noFill/>
            <a:miter lim="800000"/>
            <a:headEnd/>
            <a:tailEnd/>
          </a:ln>
        </p:spPr>
        <p:txBody>
          <a:bodyPr>
            <a:spAutoFit/>
          </a:bodyPr>
          <a:lstStyle/>
          <a:p>
            <a:r>
              <a:rPr lang="en-US" b="1"/>
              <a:t>United States</a:t>
            </a:r>
          </a:p>
        </p:txBody>
      </p:sp>
      <p:sp>
        <p:nvSpPr>
          <p:cNvPr id="13319" name="TextBox 9"/>
          <p:cNvSpPr txBox="1">
            <a:spLocks noChangeArrowheads="1"/>
          </p:cNvSpPr>
          <p:nvPr/>
        </p:nvSpPr>
        <p:spPr bwMode="auto">
          <a:xfrm>
            <a:off x="3124200" y="5486400"/>
            <a:ext cx="2493963" cy="461963"/>
          </a:xfrm>
          <a:prstGeom prst="rect">
            <a:avLst/>
          </a:prstGeom>
          <a:noFill/>
          <a:ln w="9525">
            <a:noFill/>
            <a:miter lim="800000"/>
            <a:headEnd/>
            <a:tailEnd/>
          </a:ln>
        </p:spPr>
        <p:txBody>
          <a:bodyPr wrap="none">
            <a:spAutoFit/>
          </a:bodyPr>
          <a:lstStyle/>
          <a:p>
            <a:r>
              <a:rPr lang="en-US" b="1"/>
              <a:t>Weimar Republic</a:t>
            </a:r>
          </a:p>
        </p:txBody>
      </p:sp>
      <p:sp>
        <p:nvSpPr>
          <p:cNvPr id="13320" name="TextBox 10"/>
          <p:cNvSpPr txBox="1">
            <a:spLocks noChangeArrowheads="1"/>
          </p:cNvSpPr>
          <p:nvPr/>
        </p:nvSpPr>
        <p:spPr bwMode="auto">
          <a:xfrm>
            <a:off x="0" y="5494338"/>
            <a:ext cx="1752600" cy="830262"/>
          </a:xfrm>
          <a:prstGeom prst="rect">
            <a:avLst/>
          </a:prstGeom>
          <a:noFill/>
          <a:ln w="9525">
            <a:noFill/>
            <a:miter lim="800000"/>
            <a:headEnd/>
            <a:tailEnd/>
          </a:ln>
        </p:spPr>
        <p:txBody>
          <a:bodyPr>
            <a:spAutoFit/>
          </a:bodyPr>
          <a:lstStyle/>
          <a:p>
            <a:r>
              <a:rPr lang="en-US" b="1"/>
              <a:t>Britain and France</a:t>
            </a:r>
          </a:p>
        </p:txBody>
      </p:sp>
      <p:cxnSp>
        <p:nvCxnSpPr>
          <p:cNvPr id="13321" name="Straight Arrow Connector 13"/>
          <p:cNvCxnSpPr>
            <a:cxnSpLocks noChangeShapeType="1"/>
          </p:cNvCxnSpPr>
          <p:nvPr/>
        </p:nvCxnSpPr>
        <p:spPr bwMode="auto">
          <a:xfrm rot="16200000" flipH="1">
            <a:off x="2971800" y="4038600"/>
            <a:ext cx="1524000" cy="1066800"/>
          </a:xfrm>
          <a:prstGeom prst="straightConnector1">
            <a:avLst/>
          </a:prstGeom>
          <a:noFill/>
          <a:ln w="9525" algn="ctr">
            <a:solidFill>
              <a:srgbClr val="00B050"/>
            </a:solidFill>
            <a:round/>
            <a:headEnd/>
            <a:tailEnd type="arrow" w="med" len="med"/>
          </a:ln>
        </p:spPr>
      </p:cxnSp>
      <p:cxnSp>
        <p:nvCxnSpPr>
          <p:cNvPr id="13322" name="Straight Arrow Connector 15"/>
          <p:cNvCxnSpPr>
            <a:cxnSpLocks noChangeShapeType="1"/>
            <a:stCxn id="13319" idx="1"/>
          </p:cNvCxnSpPr>
          <p:nvPr/>
        </p:nvCxnSpPr>
        <p:spPr bwMode="auto">
          <a:xfrm rot="10800000">
            <a:off x="1752600" y="5715000"/>
            <a:ext cx="1371600" cy="1588"/>
          </a:xfrm>
          <a:prstGeom prst="straightConnector1">
            <a:avLst/>
          </a:prstGeom>
          <a:noFill/>
          <a:ln w="9525" algn="ctr">
            <a:solidFill>
              <a:srgbClr val="00B050"/>
            </a:solidFill>
            <a:round/>
            <a:headEnd/>
            <a:tailEnd type="arrow" w="med" len="med"/>
          </a:ln>
        </p:spPr>
      </p:cxnSp>
      <p:cxnSp>
        <p:nvCxnSpPr>
          <p:cNvPr id="13323" name="Straight Arrow Connector 18"/>
          <p:cNvCxnSpPr>
            <a:cxnSpLocks noChangeShapeType="1"/>
          </p:cNvCxnSpPr>
          <p:nvPr/>
        </p:nvCxnSpPr>
        <p:spPr bwMode="auto">
          <a:xfrm rot="5400000" flipH="1" flipV="1">
            <a:off x="266700" y="4152900"/>
            <a:ext cx="1371600" cy="685800"/>
          </a:xfrm>
          <a:prstGeom prst="straightConnector1">
            <a:avLst/>
          </a:prstGeom>
          <a:noFill/>
          <a:ln w="9525" algn="ctr">
            <a:solidFill>
              <a:srgbClr val="00B050"/>
            </a:solidFill>
            <a:round/>
            <a:headEnd/>
            <a:tailEnd type="arrow" w="med" len="med"/>
          </a:ln>
        </p:spPr>
      </p:cxnSp>
      <p:sp>
        <p:nvSpPr>
          <p:cNvPr id="13324" name="TextBox 19"/>
          <p:cNvSpPr txBox="1">
            <a:spLocks noChangeArrowheads="1"/>
          </p:cNvSpPr>
          <p:nvPr/>
        </p:nvSpPr>
        <p:spPr bwMode="auto">
          <a:xfrm>
            <a:off x="3733800" y="4038600"/>
            <a:ext cx="1143000" cy="461963"/>
          </a:xfrm>
          <a:prstGeom prst="rect">
            <a:avLst/>
          </a:prstGeom>
          <a:noFill/>
          <a:ln w="9525">
            <a:noFill/>
            <a:miter lim="800000"/>
            <a:headEnd/>
            <a:tailEnd/>
          </a:ln>
        </p:spPr>
        <p:txBody>
          <a:bodyPr>
            <a:spAutoFit/>
          </a:bodyPr>
          <a:lstStyle/>
          <a:p>
            <a:r>
              <a:rPr lang="en-US">
                <a:solidFill>
                  <a:srgbClr val="00B050"/>
                </a:solidFill>
              </a:rPr>
              <a:t>loans</a:t>
            </a:r>
          </a:p>
        </p:txBody>
      </p:sp>
      <p:sp>
        <p:nvSpPr>
          <p:cNvPr id="13325" name="TextBox 20"/>
          <p:cNvSpPr txBox="1">
            <a:spLocks noChangeArrowheads="1"/>
          </p:cNvSpPr>
          <p:nvPr/>
        </p:nvSpPr>
        <p:spPr bwMode="auto">
          <a:xfrm>
            <a:off x="1676400" y="5867400"/>
            <a:ext cx="1600200" cy="461963"/>
          </a:xfrm>
          <a:prstGeom prst="rect">
            <a:avLst/>
          </a:prstGeom>
          <a:noFill/>
          <a:ln w="9525">
            <a:noFill/>
            <a:miter lim="800000"/>
            <a:headEnd/>
            <a:tailEnd/>
          </a:ln>
        </p:spPr>
        <p:txBody>
          <a:bodyPr>
            <a:spAutoFit/>
          </a:bodyPr>
          <a:lstStyle/>
          <a:p>
            <a:r>
              <a:rPr lang="en-US">
                <a:solidFill>
                  <a:srgbClr val="00B050"/>
                </a:solidFill>
              </a:rPr>
              <a:t>reparations</a:t>
            </a:r>
          </a:p>
        </p:txBody>
      </p:sp>
      <p:sp>
        <p:nvSpPr>
          <p:cNvPr id="13326" name="TextBox 21"/>
          <p:cNvSpPr txBox="1">
            <a:spLocks noChangeArrowheads="1"/>
          </p:cNvSpPr>
          <p:nvPr/>
        </p:nvSpPr>
        <p:spPr bwMode="auto">
          <a:xfrm>
            <a:off x="0" y="3962400"/>
            <a:ext cx="1066800" cy="830263"/>
          </a:xfrm>
          <a:prstGeom prst="rect">
            <a:avLst/>
          </a:prstGeom>
          <a:noFill/>
          <a:ln w="9525">
            <a:noFill/>
            <a:miter lim="800000"/>
            <a:headEnd/>
            <a:tailEnd/>
          </a:ln>
        </p:spPr>
        <p:txBody>
          <a:bodyPr>
            <a:spAutoFit/>
          </a:bodyPr>
          <a:lstStyle/>
          <a:p>
            <a:r>
              <a:rPr lang="en-US">
                <a:solidFill>
                  <a:srgbClr val="00B050"/>
                </a:solidFill>
              </a:rPr>
              <a:t>War debts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1"/>
                                        </p:tgtEl>
                                        <p:attrNameLst>
                                          <p:attrName>style.visibility</p:attrName>
                                        </p:attrNameLst>
                                      </p:cBhvr>
                                      <p:to>
                                        <p:strVal val="visible"/>
                                      </p:to>
                                    </p:set>
                                  </p:childTnLst>
                                </p:cTn>
                              </p:par>
                              <p:par>
                                <p:cTn id="15" presetID="50" presetClass="entr" presetSubtype="0" decel="100000" fill="hold" grpId="0" nodeType="withEffect">
                                  <p:stCondLst>
                                    <p:cond delay="0"/>
                                  </p:stCondLst>
                                  <p:childTnLst>
                                    <p:set>
                                      <p:cBhvr>
                                        <p:cTn id="16" dur="1" fill="hold">
                                          <p:stCondLst>
                                            <p:cond delay="0"/>
                                          </p:stCondLst>
                                        </p:cTn>
                                        <p:tgtEl>
                                          <p:spTgt spid="13324"/>
                                        </p:tgtEl>
                                        <p:attrNameLst>
                                          <p:attrName>style.visibility</p:attrName>
                                        </p:attrNameLst>
                                      </p:cBhvr>
                                      <p:to>
                                        <p:strVal val="visible"/>
                                      </p:to>
                                    </p:set>
                                    <p:anim calcmode="lin" valueType="num">
                                      <p:cBhvr>
                                        <p:cTn id="17" dur="1000" fill="hold"/>
                                        <p:tgtEl>
                                          <p:spTgt spid="13324"/>
                                        </p:tgtEl>
                                        <p:attrNameLst>
                                          <p:attrName>ppt_w</p:attrName>
                                        </p:attrNameLst>
                                      </p:cBhvr>
                                      <p:tavLst>
                                        <p:tav tm="0">
                                          <p:val>
                                            <p:strVal val="#ppt_w+.3"/>
                                          </p:val>
                                        </p:tav>
                                        <p:tav tm="100000">
                                          <p:val>
                                            <p:strVal val="#ppt_w"/>
                                          </p:val>
                                        </p:tav>
                                      </p:tavLst>
                                    </p:anim>
                                    <p:anim calcmode="lin" valueType="num">
                                      <p:cBhvr>
                                        <p:cTn id="18" dur="1000" fill="hold"/>
                                        <p:tgtEl>
                                          <p:spTgt spid="13324"/>
                                        </p:tgtEl>
                                        <p:attrNameLst>
                                          <p:attrName>ppt_h</p:attrName>
                                        </p:attrNameLst>
                                      </p:cBhvr>
                                      <p:tavLst>
                                        <p:tav tm="0">
                                          <p:val>
                                            <p:strVal val="#ppt_h"/>
                                          </p:val>
                                        </p:tav>
                                        <p:tav tm="100000">
                                          <p:val>
                                            <p:strVal val="#ppt_h"/>
                                          </p:val>
                                        </p:tav>
                                      </p:tavLst>
                                    </p:anim>
                                    <p:animEffect transition="in" filter="fade">
                                      <p:cBhvr>
                                        <p:cTn id="19" dur="1000"/>
                                        <p:tgtEl>
                                          <p:spTgt spid="133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3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322"/>
                                        </p:tgtEl>
                                        <p:attrNameLst>
                                          <p:attrName>style.visibility</p:attrName>
                                        </p:attrNameLst>
                                      </p:cBhvr>
                                      <p:to>
                                        <p:strVal val="visible"/>
                                      </p:to>
                                    </p:set>
                                  </p:childTnLst>
                                </p:cTn>
                              </p:par>
                              <p:par>
                                <p:cTn id="28" presetID="50" presetClass="entr" presetSubtype="0" decel="100000" fill="hold" grpId="0" nodeType="withEffect">
                                  <p:stCondLst>
                                    <p:cond delay="0"/>
                                  </p:stCondLst>
                                  <p:childTnLst>
                                    <p:set>
                                      <p:cBhvr>
                                        <p:cTn id="29" dur="1" fill="hold">
                                          <p:stCondLst>
                                            <p:cond delay="0"/>
                                          </p:stCondLst>
                                        </p:cTn>
                                        <p:tgtEl>
                                          <p:spTgt spid="13325"/>
                                        </p:tgtEl>
                                        <p:attrNameLst>
                                          <p:attrName>style.visibility</p:attrName>
                                        </p:attrNameLst>
                                      </p:cBhvr>
                                      <p:to>
                                        <p:strVal val="visible"/>
                                      </p:to>
                                    </p:set>
                                    <p:anim calcmode="lin" valueType="num">
                                      <p:cBhvr>
                                        <p:cTn id="30" dur="1000" fill="hold"/>
                                        <p:tgtEl>
                                          <p:spTgt spid="13325"/>
                                        </p:tgtEl>
                                        <p:attrNameLst>
                                          <p:attrName>ppt_w</p:attrName>
                                        </p:attrNameLst>
                                      </p:cBhvr>
                                      <p:tavLst>
                                        <p:tav tm="0">
                                          <p:val>
                                            <p:strVal val="#ppt_w+.3"/>
                                          </p:val>
                                        </p:tav>
                                        <p:tav tm="100000">
                                          <p:val>
                                            <p:strVal val="#ppt_w"/>
                                          </p:val>
                                        </p:tav>
                                      </p:tavLst>
                                    </p:anim>
                                    <p:anim calcmode="lin" valueType="num">
                                      <p:cBhvr>
                                        <p:cTn id="31" dur="1000" fill="hold"/>
                                        <p:tgtEl>
                                          <p:spTgt spid="13325"/>
                                        </p:tgtEl>
                                        <p:attrNameLst>
                                          <p:attrName>ppt_h</p:attrName>
                                        </p:attrNameLst>
                                      </p:cBhvr>
                                      <p:tavLst>
                                        <p:tav tm="0">
                                          <p:val>
                                            <p:strVal val="#ppt_h"/>
                                          </p:val>
                                        </p:tav>
                                        <p:tav tm="100000">
                                          <p:val>
                                            <p:strVal val="#ppt_h"/>
                                          </p:val>
                                        </p:tav>
                                      </p:tavLst>
                                    </p:anim>
                                    <p:animEffect transition="in" filter="fade">
                                      <p:cBhvr>
                                        <p:cTn id="32" dur="1000"/>
                                        <p:tgtEl>
                                          <p:spTgt spid="133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3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323"/>
                                        </p:tgtEl>
                                        <p:attrNameLst>
                                          <p:attrName>style.visibility</p:attrName>
                                        </p:attrNameLst>
                                      </p:cBhvr>
                                      <p:to>
                                        <p:strVal val="visible"/>
                                      </p:to>
                                    </p:set>
                                  </p:childTnLst>
                                </p:cTn>
                              </p:par>
                              <p:par>
                                <p:cTn id="41" presetID="50" presetClass="entr" presetSubtype="0" decel="100000"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p:cTn id="43" dur="1000" fill="hold"/>
                                        <p:tgtEl>
                                          <p:spTgt spid="13326"/>
                                        </p:tgtEl>
                                        <p:attrNameLst>
                                          <p:attrName>ppt_w</p:attrName>
                                        </p:attrNameLst>
                                      </p:cBhvr>
                                      <p:tavLst>
                                        <p:tav tm="0">
                                          <p:val>
                                            <p:strVal val="#ppt_w+.3"/>
                                          </p:val>
                                        </p:tav>
                                        <p:tav tm="100000">
                                          <p:val>
                                            <p:strVal val="#ppt_w"/>
                                          </p:val>
                                        </p:tav>
                                      </p:tavLst>
                                    </p:anim>
                                    <p:anim calcmode="lin" valueType="num">
                                      <p:cBhvr>
                                        <p:cTn id="44" dur="1000" fill="hold"/>
                                        <p:tgtEl>
                                          <p:spTgt spid="13326"/>
                                        </p:tgtEl>
                                        <p:attrNameLst>
                                          <p:attrName>ppt_h</p:attrName>
                                        </p:attrNameLst>
                                      </p:cBhvr>
                                      <p:tavLst>
                                        <p:tav tm="0">
                                          <p:val>
                                            <p:strVal val="#ppt_h"/>
                                          </p:val>
                                        </p:tav>
                                        <p:tav tm="100000">
                                          <p:val>
                                            <p:strVal val="#ppt_h"/>
                                          </p:val>
                                        </p:tav>
                                      </p:tavLst>
                                    </p:anim>
                                    <p:animEffect transition="in" filter="fade">
                                      <p:cBhvr>
                                        <p:cTn id="45" dur="10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13319" grpId="0"/>
      <p:bldP spid="13320" grpId="0"/>
      <p:bldP spid="13324" grpId="0"/>
      <p:bldP spid="13325" grpId="0"/>
      <p:bldP spid="133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457200"/>
            <a:ext cx="7772400" cy="1143000"/>
          </a:xfrm>
          <a:prstGeom prst="rect">
            <a:avLst/>
          </a:prstGeom>
        </p:spPr>
        <p:txBody>
          <a:bodyPr/>
          <a:lstStyle/>
          <a:p>
            <a:pPr algn="ctr" eaLnBrk="1" hangingPunct="1">
              <a:defRPr/>
            </a:pPr>
            <a:r>
              <a:rPr lang="en-US" sz="4400" kern="0" dirty="0">
                <a:solidFill>
                  <a:schemeClr val="tx2"/>
                </a:solidFill>
                <a:latin typeface="+mj-lt"/>
                <a:ea typeface="+mj-ea"/>
                <a:cs typeface="+mj-cs"/>
              </a:rPr>
              <a:t>Late 1920’s</a:t>
            </a:r>
          </a:p>
        </p:txBody>
      </p:sp>
      <p:sp>
        <p:nvSpPr>
          <p:cNvPr id="6" name="Rectangle 3"/>
          <p:cNvSpPr txBox="1">
            <a:spLocks noChangeArrowheads="1"/>
          </p:cNvSpPr>
          <p:nvPr/>
        </p:nvSpPr>
        <p:spPr>
          <a:xfrm>
            <a:off x="0" y="1143000"/>
            <a:ext cx="9144000" cy="1447800"/>
          </a:xfrm>
          <a:prstGeom prst="rect">
            <a:avLst/>
          </a:prstGeom>
        </p:spPr>
        <p:txBody>
          <a:bodyPr/>
          <a:lstStyle/>
          <a:p>
            <a:pPr marL="342900" indent="-342900" eaLnBrk="1" hangingPunct="1">
              <a:spcBef>
                <a:spcPct val="20000"/>
              </a:spcBef>
              <a:buFontTx/>
              <a:buChar char="•"/>
              <a:defRPr/>
            </a:pPr>
            <a:r>
              <a:rPr lang="en-US" sz="2800" kern="0" dirty="0">
                <a:latin typeface="+mn-lt"/>
              </a:rPr>
              <a:t>Dawes Plan and the later version, Young plan stabilized Germany finances.</a:t>
            </a:r>
          </a:p>
        </p:txBody>
      </p:sp>
      <p:pic>
        <p:nvPicPr>
          <p:cNvPr id="15364" name="Picture 2"/>
          <p:cNvPicPr>
            <a:picLocks noChangeAspect="1" noChangeArrowheads="1"/>
          </p:cNvPicPr>
          <p:nvPr/>
        </p:nvPicPr>
        <p:blipFill>
          <a:blip r:embed="rId2" cstate="print"/>
          <a:srcRect/>
          <a:stretch>
            <a:fillRect/>
          </a:stretch>
        </p:blipFill>
        <p:spPr bwMode="auto">
          <a:xfrm>
            <a:off x="609600" y="2590800"/>
            <a:ext cx="5278438" cy="395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808080"/>
      </a:dk1>
      <a:lt1>
        <a:srgbClr val="FFE9E6"/>
      </a:lt1>
      <a:dk2>
        <a:srgbClr val="4C4C4C"/>
      </a:dk2>
      <a:lt2>
        <a:srgbClr val="EE0000"/>
      </a:lt2>
      <a:accent1>
        <a:srgbClr val="BBE0E3"/>
      </a:accent1>
      <a:accent2>
        <a:srgbClr val="333399"/>
      </a:accent2>
      <a:accent3>
        <a:srgbClr val="B2B2B2"/>
      </a:accent3>
      <a:accent4>
        <a:srgbClr val="DAC7C4"/>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3232</TotalTime>
  <Words>1395</Words>
  <Application>Microsoft Office PowerPoint</Application>
  <PresentationFormat>On-screen Show (4:3)</PresentationFormat>
  <Paragraphs>147</Paragraphs>
  <Slides>21</Slides>
  <Notes>10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Blank Presentation</vt:lpstr>
      <vt:lpstr>Custom Design</vt:lpstr>
      <vt:lpstr>From Weimar to the Third Reich</vt:lpstr>
      <vt:lpstr>New German Republic</vt:lpstr>
      <vt:lpstr>Weimar Constitution</vt:lpstr>
      <vt:lpstr>Early 1920’s</vt:lpstr>
      <vt:lpstr>How bad was it?</vt:lpstr>
      <vt:lpstr>Hyperinflation - 1923</vt:lpstr>
      <vt:lpstr>Hyperinflation</vt:lpstr>
      <vt:lpstr>Late 1920’s</vt:lpstr>
      <vt:lpstr>PowerPoint Presentation</vt:lpstr>
      <vt:lpstr>NSDAP</vt:lpstr>
      <vt:lpstr>Weimar in From the Cold</vt:lpstr>
      <vt:lpstr>Peace?</vt:lpstr>
      <vt:lpstr>1929 Great Depression</vt:lpstr>
      <vt:lpstr>The Ripple</vt:lpstr>
      <vt:lpstr>Political Crisis</vt:lpstr>
      <vt:lpstr>1932</vt:lpstr>
      <vt:lpstr>PowerPoint Presentation</vt:lpstr>
      <vt:lpstr>1933-34</vt:lpstr>
      <vt:lpstr>PowerPoint Presentation</vt:lpstr>
      <vt:lpstr>The Beginning of the End</vt:lpstr>
      <vt:lpstr>The Beginning of the End</vt:lpstr>
    </vt:vector>
  </TitlesOfParts>
  <Company>ʅ ʧꯐ_x0004_怐</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Weimar Republic</dc:title>
  <dc:creator>Keith</dc:creator>
  <cp:lastModifiedBy>Keith Mainland</cp:lastModifiedBy>
  <cp:revision>112</cp:revision>
  <cp:lastPrinted>2003-03-25T16:09:54Z</cp:lastPrinted>
  <dcterms:created xsi:type="dcterms:W3CDTF">2003-03-25T04:06:47Z</dcterms:created>
  <dcterms:modified xsi:type="dcterms:W3CDTF">2013-04-08T13:26:24Z</dcterms:modified>
</cp:coreProperties>
</file>