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1"/>
  </p:notesMasterIdLst>
  <p:sldIdLst>
    <p:sldId id="265" r:id="rId2"/>
    <p:sldId id="289" r:id="rId3"/>
    <p:sldId id="290" r:id="rId4"/>
    <p:sldId id="299" r:id="rId5"/>
    <p:sldId id="264" r:id="rId6"/>
    <p:sldId id="266" r:id="rId7"/>
    <p:sldId id="268" r:id="rId8"/>
    <p:sldId id="269" r:id="rId9"/>
    <p:sldId id="270" r:id="rId10"/>
    <p:sldId id="271" r:id="rId11"/>
    <p:sldId id="267" r:id="rId12"/>
    <p:sldId id="274" r:id="rId13"/>
    <p:sldId id="291" r:id="rId14"/>
    <p:sldId id="297" r:id="rId15"/>
    <p:sldId id="292" r:id="rId16"/>
    <p:sldId id="298" r:id="rId17"/>
    <p:sldId id="295" r:id="rId18"/>
    <p:sldId id="296" r:id="rId19"/>
    <p:sldId id="275" r:id="rId20"/>
    <p:sldId id="272" r:id="rId21"/>
    <p:sldId id="277" r:id="rId22"/>
    <p:sldId id="278" r:id="rId23"/>
    <p:sldId id="260" r:id="rId24"/>
    <p:sldId id="279" r:id="rId25"/>
    <p:sldId id="261" r:id="rId26"/>
    <p:sldId id="281" r:id="rId27"/>
    <p:sldId id="280" r:id="rId28"/>
    <p:sldId id="262" r:id="rId29"/>
    <p:sldId id="283" r:id="rId30"/>
    <p:sldId id="284" r:id="rId31"/>
    <p:sldId id="276" r:id="rId32"/>
    <p:sldId id="285" r:id="rId33"/>
    <p:sldId id="286" r:id="rId34"/>
    <p:sldId id="259" r:id="rId35"/>
    <p:sldId id="256" r:id="rId36"/>
    <p:sldId id="287" r:id="rId37"/>
    <p:sldId id="293" r:id="rId38"/>
    <p:sldId id="294" r:id="rId39"/>
    <p:sldId id="288" r:id="rId40"/>
  </p:sldIdLst>
  <p:sldSz cx="9144000" cy="6858000" type="screen4x3"/>
  <p:notesSz cx="6858000" cy="9144000"/>
  <p:embeddedFontLst>
    <p:embeddedFont>
      <p:font typeface="Cleopatra" panose="020B0604020202020204" charset="0"/>
      <p:regular r:id="rId42"/>
    </p:embeddedFont>
    <p:embeddedFont>
      <p:font typeface="Comic Sans MS" panose="030F0702030302020204" pitchFamily="66" charset="0"/>
      <p:regular r:id="rId43"/>
      <p:bold r:id="rId44"/>
    </p:embeddedFont>
  </p:embeddedFontLst>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3FF"/>
    <a:srgbClr val="33CCFF"/>
    <a:srgbClr val="F8F8F8"/>
    <a:srgbClr val="000000"/>
    <a:srgbClr val="FFFF66"/>
    <a:srgbClr val="BC9BFF"/>
    <a:srgbClr val="9966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88" autoAdjust="0"/>
    <p:restoredTop sz="94660"/>
  </p:normalViewPr>
  <p:slideViewPr>
    <p:cSldViewPr>
      <p:cViewPr varScale="1">
        <p:scale>
          <a:sx n="105" d="100"/>
          <a:sy n="105" d="100"/>
        </p:scale>
        <p:origin x="-102" y="-1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1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DFDE7F0-F477-46BC-A3B7-E691BA931DF7}" type="slidenum">
              <a:rPr lang="en-US"/>
              <a:pPr>
                <a:defRPr/>
              </a:pPr>
              <a:t>‹#›</a:t>
            </a:fld>
            <a:endParaRPr lang="en-US" dirty="0"/>
          </a:p>
        </p:txBody>
      </p:sp>
    </p:spTree>
    <p:extLst>
      <p:ext uri="{BB962C8B-B14F-4D97-AF65-F5344CB8AC3E}">
        <p14:creationId xmlns:p14="http://schemas.microsoft.com/office/powerpoint/2010/main" val="1278804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91F1C0D-47D2-4CF8-9B90-68C03F7F4E6B}" type="slidenum">
              <a:rPr lang="en-US" smtClean="0"/>
              <a:pPr/>
              <a:t>1</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77C37C1-D78F-464A-BA0B-F234F4619901}" type="slidenum">
              <a:rPr lang="en-US" smtClean="0"/>
              <a:pPr/>
              <a:t>19</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808521C-6C06-4316-83C7-C47109E18839}" type="slidenum">
              <a:rPr lang="en-US" smtClean="0"/>
              <a:pPr/>
              <a:t>20</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1B22087-9E9E-4BEE-B1C3-F17858FCD949}" type="slidenum">
              <a:rPr lang="en-US" smtClean="0"/>
              <a:pPr/>
              <a:t>21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04045F4-082E-4D25-82C1-EEA3A1CAFCBA}" type="slidenum">
              <a:rPr lang="en-US" smtClean="0"/>
              <a:pPr/>
              <a:t>22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F13B5F4-6AA8-49B4-8D3C-F4A434429635}" type="slidenum">
              <a:rPr lang="en-US" smtClean="0"/>
              <a:pPr/>
              <a:t>23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25D7329-3CD6-48AD-A507-BE0C4A7B6839}" type="slidenum">
              <a:rPr lang="en-US" smtClean="0"/>
              <a:pPr/>
              <a:t>24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21EB782-F324-436E-B35A-C34BF7477F2A}" type="slidenum">
              <a:rPr lang="en-US" smtClean="0"/>
              <a:pPr/>
              <a:t>25</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C402C90-F952-41AF-B5AD-F402284E273B}" type="slidenum">
              <a:rPr lang="en-US" smtClean="0"/>
              <a:pPr/>
              <a:t>26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83DC32F-668E-428C-B263-B75501F74D30}" type="slidenum">
              <a:rPr lang="en-US" smtClean="0"/>
              <a:pPr/>
              <a:t>27</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CCFFA32-D1A8-449E-AD00-05E495968038}" type="slidenum">
              <a:rPr lang="en-US" smtClean="0"/>
              <a:pPr/>
              <a:t>28</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33F74AD-94BE-4F77-B309-8644617E73AD}" type="slidenum">
              <a:rPr lang="en-US" smtClean="0"/>
              <a:pPr/>
              <a:t>5</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5B719C8-0FE3-4F06-86E9-A8CC19E56B53}" type="slidenum">
              <a:rPr lang="en-US" smtClean="0"/>
              <a:pPr/>
              <a:t>29</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96364D1-CFD2-4CA8-8CC5-AEF45857E314}" type="slidenum">
              <a:rPr lang="en-US" smtClean="0"/>
              <a:pPr/>
              <a:t>30</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A17EB76-EE50-48A1-A91F-B99930256A5F}" type="slidenum">
              <a:rPr lang="en-US" smtClean="0"/>
              <a:pPr/>
              <a:t>31</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E04E951-A5BB-432A-B0F0-2920BECE78DE}" type="slidenum">
              <a:rPr lang="en-US" smtClean="0"/>
              <a:pPr/>
              <a:t>32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C73383-02F1-4495-902C-C0C5FF84F443}" type="slidenum">
              <a:rPr lang="en-US" smtClean="0"/>
              <a:pPr/>
              <a:t>33</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9B96DA2-E22A-46E3-A84C-77C19604AA93}" type="slidenum">
              <a:rPr lang="en-US" smtClean="0"/>
              <a:pPr/>
              <a:t>34</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1B89E8F-F900-4F97-9D4A-FD5E587AE40B}" type="slidenum">
              <a:rPr lang="en-US" smtClean="0"/>
              <a:pPr/>
              <a:t>35</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49753CE-B888-41BE-8FFE-C8210777D12D}" type="slidenum">
              <a:rPr lang="en-US" smtClean="0"/>
              <a:pPr/>
              <a:t>36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FC3DEF2-4447-480C-A7E7-87CE597AB965}" type="slidenum">
              <a:rPr lang="en-US" smtClean="0"/>
              <a:pPr/>
              <a:t>39</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E581430-A33A-4109-A7D8-890DECE11A98}" type="slidenum">
              <a:rPr lang="en-US" smtClean="0"/>
              <a:pPr/>
              <a:t>6</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910680E-1C7C-49B1-9D8E-9D95B57DB1EF}" type="slidenum">
              <a:rPr lang="en-US" smtClean="0"/>
              <a:pPr/>
              <a:t>7</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6EB18E4-F67D-4B64-9F44-2470512072A5}" type="slidenum">
              <a:rPr lang="en-US" smtClean="0"/>
              <a:pPr/>
              <a:t>8</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44F2325-0181-4C70-9BE3-E425AACDFAFD}" type="slidenum">
              <a:rPr lang="en-US" smtClean="0"/>
              <a:pPr/>
              <a:t>9</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8164F43-D615-409A-B086-56C016633F42}" type="slidenum">
              <a:rPr lang="en-US" smtClean="0"/>
              <a:pPr/>
              <a:t>10</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9CA3C9E-976C-4D3B-BE14-01D869DD2C03}" type="slidenum">
              <a:rPr lang="en-US" smtClean="0"/>
              <a:pPr/>
              <a:t>11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D02E865-0DA2-4DEC-B3BE-D4A7C78F5712}" type="slidenum">
              <a:rPr lang="en-US" smtClean="0"/>
              <a:pPr/>
              <a:t>12</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28800" y="1524000"/>
            <a:ext cx="6096000" cy="1879600"/>
          </a:xfrm>
        </p:spPr>
        <p:txBody>
          <a:bodyPr anchor="b"/>
          <a:lstStyle>
            <a:lvl1pPr>
              <a:lnSpc>
                <a:spcPct val="95000"/>
              </a:lnSpc>
              <a:defRPr/>
            </a:lvl1pPr>
          </a:lstStyle>
          <a:p>
            <a:r>
              <a:rPr lang="en-US"/>
              <a:t>Click to edit Master title style</a:t>
            </a:r>
          </a:p>
        </p:txBody>
      </p:sp>
      <p:sp>
        <p:nvSpPr>
          <p:cNvPr id="3075" name="Rectangle 3"/>
          <p:cNvSpPr>
            <a:spLocks noGrp="1" noChangeArrowheads="1"/>
          </p:cNvSpPr>
          <p:nvPr>
            <p:ph type="subTitle" idx="1"/>
          </p:nvPr>
        </p:nvSpPr>
        <p:spPr>
          <a:xfrm>
            <a:off x="1911350" y="4076700"/>
            <a:ext cx="5861050" cy="12573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807BB17-46E5-4BDE-B434-648F091D8F4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86CB9C-328D-4D9C-A968-81ED904F258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E64FC3-D77C-4C43-987A-70B7C924F70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5FBBB9-AB5B-450A-A126-AD15D34F92F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D691F-082E-482B-8DAD-DB24CF6E010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EFAA95-BBA1-4184-AC87-AC964E80490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189C3EF-861F-4ECF-A619-70772B25483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762971-06DC-4491-BDB6-5901733B832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971F3F-F378-4A43-A4A9-D0ECE8BDB30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D5B122-38D2-4F76-9CD3-A50FB328B9D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A959FA-C64E-44E6-8C4A-802D2A6D43B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3340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514600"/>
            <a:ext cx="77724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0EA665F-67D1-4B73-A4F4-3E2BC0B053D4}" type="slidenum">
              <a:rPr lang="en-US"/>
              <a:pPr>
                <a:defRPr/>
              </a:pPr>
              <a:t>‹#›</a:t>
            </a:fld>
            <a:endParaRPr lang="en-US" dirty="0"/>
          </a:p>
        </p:txBody>
      </p:sp>
      <p:sp>
        <p:nvSpPr>
          <p:cNvPr id="1044"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defRPr/>
            </a:pPr>
            <a:endParaRPr lang="en-US" dirty="0">
              <a:effectLst>
                <a:outerShdw blurRad="38100" dist="38100" dir="2700000" algn="tl">
                  <a:srgbClr val="FFFFFF"/>
                </a:outerShdw>
              </a:effectLst>
            </a:endParaRPr>
          </a:p>
        </p:txBody>
      </p:sp>
    </p:spTree>
  </p:cSld>
  <p:clrMap bg1="lt1" tx1="dk1" bg2="lt2" tx2="dk2" accent1="accent1" accent2="accent2" accent3="accent3" accent4="accent4" accent5="accent5" accent6="accent6" hlink="hlink" folHlink="folHlink"/>
  <p:sldLayoutIdLst>
    <p:sldLayoutId id="2147483839"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1"/>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1"/>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1"/>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1"/>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1"/>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143000" y="1066800"/>
            <a:ext cx="6934200" cy="2862263"/>
          </a:xfrm>
          <a:prstGeom prst="rect">
            <a:avLst/>
          </a:prstGeom>
          <a:noFill/>
          <a:ln w="9525">
            <a:solidFill>
              <a:srgbClr val="33CCFF"/>
            </a:solidFill>
            <a:miter lim="800000"/>
            <a:headEnd/>
            <a:tailEnd/>
          </a:ln>
          <a:effectLst>
            <a:prstShdw prst="shdw17" dist="17961" dir="2700000">
              <a:srgbClr val="1F7A99"/>
            </a:prstShdw>
          </a:effectLst>
        </p:spPr>
        <p:txBody>
          <a:bodyPr lIns="274320" tIns="320040" rIns="274320" bIns="320040">
            <a:spAutoFit/>
          </a:bodyPr>
          <a:lstStyle/>
          <a:p>
            <a:pPr>
              <a:spcBef>
                <a:spcPct val="50000"/>
              </a:spcBef>
            </a:pPr>
            <a:r>
              <a:rPr lang="en-US" sz="7200" b="1">
                <a:solidFill>
                  <a:srgbClr val="00B0F0"/>
                </a:solidFill>
                <a:latin typeface="Cleopatra" pitchFamily="2" charset="0"/>
              </a:rPr>
              <a:t>Wars Of Religion</a:t>
            </a:r>
          </a:p>
        </p:txBody>
      </p:sp>
    </p:spTree>
  </p:cSld>
  <p:clrMapOvr>
    <a:masterClrMapping/>
  </p:clrMapOvr>
  <p:transition spd="med">
    <p:sndAc>
      <p:stSnd>
        <p:snd r:embed="rId3"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770" decel="100000"/>
                                        <p:tgtEl>
                                          <p:spTgt spid="3074"/>
                                        </p:tgtEl>
                                      </p:cBhvr>
                                    </p:animEffect>
                                    <p:animScale>
                                      <p:cBhvr>
                                        <p:cTn id="8" dur="770" decel="100000"/>
                                        <p:tgtEl>
                                          <p:spTgt spid="3074"/>
                                        </p:tgtEl>
                                      </p:cBhvr>
                                      <p:from x="10000" y="10000"/>
                                      <p:to x="200000" y="450000"/>
                                    </p:animScale>
                                    <p:animScale>
                                      <p:cBhvr>
                                        <p:cTn id="9" dur="1230" accel="100000" fill="hold">
                                          <p:stCondLst>
                                            <p:cond delay="770"/>
                                          </p:stCondLst>
                                        </p:cTn>
                                        <p:tgtEl>
                                          <p:spTgt spid="3074"/>
                                        </p:tgtEl>
                                      </p:cBhvr>
                                      <p:from x="200000" y="450000"/>
                                      <p:to x="100000" y="100000"/>
                                    </p:animScale>
                                    <p:set>
                                      <p:cBhvr>
                                        <p:cTn id="10" dur="770" fill="hold"/>
                                        <p:tgtEl>
                                          <p:spTgt spid="3074"/>
                                        </p:tgtEl>
                                        <p:attrNameLst>
                                          <p:attrName>ppt_x</p:attrName>
                                        </p:attrNameLst>
                                      </p:cBhvr>
                                      <p:to>
                                        <p:strVal val="(0.5)"/>
                                      </p:to>
                                    </p:set>
                                    <p:anim from="(0.5)" to="(#ppt_x)" calcmode="lin" valueType="num">
                                      <p:cBhvr>
                                        <p:cTn id="11" dur="1230" accel="100000" fill="hold">
                                          <p:stCondLst>
                                            <p:cond delay="770"/>
                                          </p:stCondLst>
                                        </p:cTn>
                                        <p:tgtEl>
                                          <p:spTgt spid="3074"/>
                                        </p:tgtEl>
                                        <p:attrNameLst>
                                          <p:attrName>ppt_x</p:attrName>
                                        </p:attrNameLst>
                                      </p:cBhvr>
                                    </p:anim>
                                    <p:set>
                                      <p:cBhvr>
                                        <p:cTn id="12" dur="770" fill="hold"/>
                                        <p:tgtEl>
                                          <p:spTgt spid="3074"/>
                                        </p:tgtEl>
                                        <p:attrNameLst>
                                          <p:attrName>ppt_y</p:attrName>
                                        </p:attrNameLst>
                                      </p:cBhvr>
                                      <p:to>
                                        <p:strVal val="(#ppt_y+0.4)"/>
                                      </p:to>
                                    </p:set>
                                    <p:anim from="(#ppt_y+0.4)" to="(#ppt_y)" calcmode="lin" valueType="num">
                                      <p:cBhvr>
                                        <p:cTn id="13" dur="1230" accel="100000" fill="hold">
                                          <p:stCondLst>
                                            <p:cond delay="770"/>
                                          </p:stCondLst>
                                        </p:cTn>
                                        <p:tgtEl>
                                          <p:spTgt spid="3074"/>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4"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28600" y="76200"/>
            <a:ext cx="8763000" cy="13239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4000" b="1" dirty="0">
                <a:solidFill>
                  <a:srgbClr val="33CCFF"/>
                </a:solidFill>
                <a:latin typeface="Cleopatra" pitchFamily="2" charset="0"/>
              </a:rPr>
              <a:t>The French Civil War 1574			The War of 3 Henries</a:t>
            </a:r>
          </a:p>
        </p:txBody>
      </p:sp>
      <p:sp>
        <p:nvSpPr>
          <p:cNvPr id="45059" name="Text Box 3"/>
          <p:cNvSpPr txBox="1">
            <a:spLocks noChangeArrowheads="1"/>
          </p:cNvSpPr>
          <p:nvPr/>
        </p:nvSpPr>
        <p:spPr bwMode="auto">
          <a:xfrm>
            <a:off x="0" y="228600"/>
            <a:ext cx="9144000" cy="6540500"/>
          </a:xfrm>
          <a:prstGeom prst="rect">
            <a:avLst/>
          </a:prstGeom>
          <a:noFill/>
          <a:ln w="9525">
            <a:noFill/>
            <a:miter lim="800000"/>
            <a:headEnd/>
            <a:tailEnd/>
          </a:ln>
        </p:spPr>
        <p:txBody>
          <a:bodyPr>
            <a:spAutoFit/>
          </a:bodyPr>
          <a:lstStyle/>
          <a:p>
            <a:pPr marL="512763" indent="-512763" algn="l">
              <a:buClr>
                <a:srgbClr val="CC99FF"/>
              </a:buClr>
              <a:buFont typeface="Wingdings" pitchFamily="2" charset="2"/>
              <a:buChar char="v"/>
            </a:pPr>
            <a:endParaRPr lang="en-US" sz="2500">
              <a:solidFill>
                <a:schemeClr val="bg1"/>
              </a:solidFill>
              <a:latin typeface="Comic Sans MS" pitchFamily="66" charset="0"/>
            </a:endParaRPr>
          </a:p>
          <a:p>
            <a:pPr marL="512763" indent="-512763" algn="l">
              <a:buClr>
                <a:srgbClr val="CC99FF"/>
              </a:buClr>
            </a:pPr>
            <a:endParaRPr lang="en-US" sz="2500">
              <a:solidFill>
                <a:schemeClr val="bg1"/>
              </a:solidFill>
              <a:latin typeface="Comic Sans MS" pitchFamily="66" charset="0"/>
            </a:endParaRPr>
          </a:p>
          <a:p>
            <a:pPr marL="512763" indent="-512763" algn="l">
              <a:buClr>
                <a:srgbClr val="CC99FF"/>
              </a:buClr>
              <a:buFont typeface="Wingdings" pitchFamily="2" charset="2"/>
              <a:buChar char="v"/>
            </a:pPr>
            <a:endParaRPr lang="en-US" sz="2500">
              <a:solidFill>
                <a:schemeClr val="bg1"/>
              </a:solidFill>
              <a:latin typeface="Comic Sans MS" pitchFamily="66" charset="0"/>
            </a:endParaRPr>
          </a:p>
          <a:p>
            <a:pPr marL="512763" indent="-512763" algn="l">
              <a:buClr>
                <a:srgbClr val="CC99FF"/>
              </a:buClr>
              <a:buFont typeface="Wingdings" pitchFamily="2" charset="2"/>
              <a:buChar char="v"/>
            </a:pPr>
            <a:endParaRPr lang="en-US" sz="2500">
              <a:solidFill>
                <a:schemeClr val="bg1"/>
              </a:solidFill>
              <a:latin typeface="Comic Sans MS" pitchFamily="66" charset="0"/>
            </a:endParaRPr>
          </a:p>
          <a:p>
            <a:pPr marL="512763" indent="-512763" algn="l">
              <a:buClr>
                <a:srgbClr val="CC99FF"/>
              </a:buClr>
              <a:buFont typeface="Wingdings" pitchFamily="2" charset="2"/>
              <a:buChar char="v"/>
            </a:pPr>
            <a:endParaRPr lang="en-US" sz="2500">
              <a:solidFill>
                <a:schemeClr val="bg1"/>
              </a:solidFill>
              <a:latin typeface="Comic Sans MS" pitchFamily="66" charset="0"/>
            </a:endParaRPr>
          </a:p>
          <a:p>
            <a:pPr marL="512763" indent="-512763" algn="l">
              <a:buClr>
                <a:srgbClr val="CC99FF"/>
              </a:buClr>
            </a:pPr>
            <a:r>
              <a:rPr lang="en-US" sz="2500">
                <a:solidFill>
                  <a:schemeClr val="bg1"/>
                </a:solidFill>
                <a:latin typeface="Comic Sans MS" pitchFamily="66" charset="0"/>
              </a:rPr>
              <a:t/>
            </a:r>
            <a:br>
              <a:rPr lang="en-US" sz="2500">
                <a:solidFill>
                  <a:schemeClr val="bg1"/>
                </a:solidFill>
                <a:latin typeface="Comic Sans MS" pitchFamily="66" charset="0"/>
              </a:rPr>
            </a:br>
            <a:endParaRPr lang="en-US" sz="2500">
              <a:solidFill>
                <a:schemeClr val="bg1"/>
              </a:solidFill>
              <a:latin typeface="Comic Sans MS" pitchFamily="66" charset="0"/>
            </a:endParaRPr>
          </a:p>
          <a:p>
            <a:pPr marL="512763" indent="-512763" algn="l">
              <a:buClr>
                <a:srgbClr val="CC99FF"/>
              </a:buClr>
              <a:buFont typeface="Wingdings" pitchFamily="2" charset="2"/>
              <a:buChar char="v"/>
            </a:pPr>
            <a:endParaRPr lang="en-US" sz="2500">
              <a:solidFill>
                <a:srgbClr val="FFFF66"/>
              </a:solidFill>
              <a:latin typeface="Comic Sans MS" pitchFamily="66" charset="0"/>
            </a:endParaRPr>
          </a:p>
          <a:p>
            <a:pPr marL="512763" indent="-512763" algn="l">
              <a:buClr>
                <a:srgbClr val="CC99FF"/>
              </a:buClr>
              <a:buFont typeface="Wingdings" pitchFamily="2" charset="2"/>
              <a:buChar char="v"/>
            </a:pPr>
            <a:r>
              <a:rPr lang="en-US" sz="2500">
                <a:solidFill>
                  <a:schemeClr val="bg1"/>
                </a:solidFill>
                <a:latin typeface="Comic Sans MS" pitchFamily="66" charset="0"/>
              </a:rPr>
              <a:t>After death of King Henri III, protestant Henri Navarre heir, by marriage to Henry II’s daughter </a:t>
            </a:r>
          </a:p>
          <a:p>
            <a:pPr marL="512763" indent="-512763" algn="l">
              <a:buClr>
                <a:srgbClr val="CC99FF"/>
              </a:buClr>
              <a:buFont typeface="Wingdings" pitchFamily="2" charset="2"/>
              <a:buChar char="v"/>
            </a:pPr>
            <a:r>
              <a:rPr lang="en-US" sz="2500">
                <a:solidFill>
                  <a:schemeClr val="bg1"/>
                </a:solidFill>
                <a:latin typeface="Comic Sans MS" pitchFamily="66" charset="0"/>
              </a:rPr>
              <a:t>Pope and Phillip II join the Catholic League.</a:t>
            </a:r>
          </a:p>
          <a:p>
            <a:pPr marL="512763" indent="-512763" algn="l">
              <a:buClr>
                <a:srgbClr val="CC99FF"/>
              </a:buClr>
              <a:buFont typeface="Wingdings" pitchFamily="2" charset="2"/>
              <a:buChar char="v"/>
            </a:pPr>
            <a:r>
              <a:rPr lang="en-US" sz="2500">
                <a:solidFill>
                  <a:srgbClr val="FFFF66"/>
                </a:solidFill>
                <a:latin typeface="Comic Sans MS" pitchFamily="66" charset="0"/>
              </a:rPr>
              <a:t>Henri of Navarre</a:t>
            </a:r>
            <a:r>
              <a:rPr lang="en-US" sz="2500">
                <a:solidFill>
                  <a:schemeClr val="bg1"/>
                </a:solidFill>
                <a:latin typeface="Comic Sans MS" pitchFamily="66" charset="0"/>
              </a:rPr>
              <a:t> defeated Catholic League &amp; becomes Henri IV of France. </a:t>
            </a:r>
          </a:p>
          <a:p>
            <a:pPr marL="512763" indent="-512763" algn="l">
              <a:buClr>
                <a:srgbClr val="CC99FF"/>
              </a:buClr>
              <a:buFont typeface="Wingdings" pitchFamily="2" charset="2"/>
              <a:buChar char="v"/>
            </a:pPr>
            <a:r>
              <a:rPr lang="en-US" sz="2500">
                <a:solidFill>
                  <a:schemeClr val="bg1"/>
                </a:solidFill>
                <a:latin typeface="Comic Sans MS" pitchFamily="66" charset="0"/>
              </a:rPr>
              <a:t>Effects of Civil War:</a:t>
            </a:r>
          </a:p>
          <a:p>
            <a:pPr marL="1149350" lvl="1" indent="-401638" algn="l">
              <a:buClr>
                <a:srgbClr val="33CCFF"/>
              </a:buClr>
              <a:buSzPct val="80000"/>
              <a:buFont typeface="Wingdings" pitchFamily="2" charset="2"/>
              <a:buChar char="§"/>
            </a:pPr>
            <a:r>
              <a:rPr lang="en-US" sz="2300">
                <a:solidFill>
                  <a:schemeClr val="bg1"/>
                </a:solidFill>
                <a:latin typeface="Comic Sans MS" pitchFamily="66" charset="0"/>
              </a:rPr>
              <a:t>France was left divided by religion</a:t>
            </a:r>
          </a:p>
          <a:p>
            <a:pPr marL="1149350" lvl="1" indent="-401638" algn="l">
              <a:buClr>
                <a:srgbClr val="33CCFF"/>
              </a:buClr>
              <a:buSzPct val="80000"/>
              <a:buFont typeface="Wingdings" pitchFamily="2" charset="2"/>
              <a:buChar char="§"/>
            </a:pPr>
            <a:r>
              <a:rPr lang="en-US" sz="2300">
                <a:solidFill>
                  <a:schemeClr val="bg1"/>
                </a:solidFill>
                <a:latin typeface="Comic Sans MS" pitchFamily="66" charset="0"/>
              </a:rPr>
              <a:t>Royal power had weakened</a:t>
            </a:r>
          </a:p>
          <a:p>
            <a:pPr marL="1149350" lvl="1" indent="-401638" algn="l">
              <a:buClr>
                <a:srgbClr val="33CCFF"/>
              </a:buClr>
              <a:buSzPct val="80000"/>
              <a:buFont typeface="Wingdings" pitchFamily="2" charset="2"/>
              <a:buChar char="§"/>
            </a:pPr>
            <a:r>
              <a:rPr lang="en-US" sz="2300">
                <a:solidFill>
                  <a:schemeClr val="bg1"/>
                </a:solidFill>
                <a:latin typeface="Comic Sans MS" pitchFamily="66" charset="0"/>
              </a:rPr>
              <a:t>Valois family now replaced by Bourbons</a:t>
            </a:r>
          </a:p>
        </p:txBody>
      </p:sp>
      <p:sp>
        <p:nvSpPr>
          <p:cNvPr id="45060" name="Oval 4"/>
          <p:cNvSpPr>
            <a:spLocks noChangeArrowheads="1"/>
          </p:cNvSpPr>
          <p:nvPr/>
        </p:nvSpPr>
        <p:spPr bwMode="auto">
          <a:xfrm>
            <a:off x="990600" y="1752600"/>
            <a:ext cx="1752600" cy="1219200"/>
          </a:xfrm>
          <a:prstGeom prst="ellipse">
            <a:avLst/>
          </a:prstGeom>
          <a:solidFill>
            <a:srgbClr val="FFA3FF"/>
          </a:solidFill>
          <a:ln w="9525">
            <a:noFill/>
            <a:round/>
            <a:headEnd/>
            <a:tailEnd/>
          </a:ln>
          <a:effectLst>
            <a:prstShdw prst="shdw17" dist="17961" dir="2700000">
              <a:schemeClr val="tx1"/>
            </a:prstShdw>
          </a:effectLst>
        </p:spPr>
        <p:txBody>
          <a:bodyPr wrap="none" anchor="ctr"/>
          <a:lstStyle/>
          <a:p>
            <a:r>
              <a:rPr lang="en-US" sz="1800" b="1">
                <a:latin typeface="Comic Sans MS" pitchFamily="66" charset="0"/>
              </a:rPr>
              <a:t>Catholic</a:t>
            </a:r>
            <a:br>
              <a:rPr lang="en-US" sz="1800" b="1">
                <a:latin typeface="Comic Sans MS" pitchFamily="66" charset="0"/>
              </a:rPr>
            </a:br>
            <a:r>
              <a:rPr lang="en-US" sz="1800" b="1">
                <a:latin typeface="Comic Sans MS" pitchFamily="66" charset="0"/>
              </a:rPr>
              <a:t>League</a:t>
            </a:r>
          </a:p>
        </p:txBody>
      </p:sp>
      <p:sp>
        <p:nvSpPr>
          <p:cNvPr id="45061" name="Oval 5"/>
          <p:cNvSpPr>
            <a:spLocks noChangeArrowheads="1"/>
          </p:cNvSpPr>
          <p:nvPr/>
        </p:nvSpPr>
        <p:spPr bwMode="auto">
          <a:xfrm>
            <a:off x="6553200" y="1752600"/>
            <a:ext cx="1752600" cy="1219200"/>
          </a:xfrm>
          <a:prstGeom prst="ellipse">
            <a:avLst/>
          </a:prstGeom>
          <a:solidFill>
            <a:srgbClr val="FFA3FF"/>
          </a:solidFill>
          <a:ln w="9525">
            <a:noFill/>
            <a:round/>
            <a:headEnd/>
            <a:tailEnd/>
          </a:ln>
          <a:effectLst>
            <a:prstShdw prst="shdw17" dist="17961" dir="2700000">
              <a:schemeClr val="tx1"/>
            </a:prstShdw>
          </a:effectLst>
        </p:spPr>
        <p:txBody>
          <a:bodyPr wrap="none" anchor="ctr"/>
          <a:lstStyle/>
          <a:p>
            <a:r>
              <a:rPr lang="en-US" sz="1800" b="1">
                <a:latin typeface="Comic Sans MS" pitchFamily="66" charset="0"/>
              </a:rPr>
              <a:t>Protestant</a:t>
            </a:r>
            <a:br>
              <a:rPr lang="en-US" sz="1800" b="1">
                <a:latin typeface="Comic Sans MS" pitchFamily="66" charset="0"/>
              </a:rPr>
            </a:br>
            <a:r>
              <a:rPr lang="en-US" sz="1800" b="1">
                <a:latin typeface="Comic Sans MS" pitchFamily="66" charset="0"/>
              </a:rPr>
              <a:t>Union</a:t>
            </a:r>
          </a:p>
        </p:txBody>
      </p:sp>
      <p:sp>
        <p:nvSpPr>
          <p:cNvPr id="45062" name="Line 6"/>
          <p:cNvSpPr>
            <a:spLocks noChangeShapeType="1"/>
          </p:cNvSpPr>
          <p:nvPr/>
        </p:nvSpPr>
        <p:spPr bwMode="auto">
          <a:xfrm>
            <a:off x="2743200" y="2362200"/>
            <a:ext cx="990600" cy="0"/>
          </a:xfrm>
          <a:prstGeom prst="line">
            <a:avLst/>
          </a:prstGeom>
          <a:noFill/>
          <a:ln w="28575">
            <a:solidFill>
              <a:srgbClr val="FFA3FF"/>
            </a:solidFill>
            <a:round/>
            <a:headEnd/>
            <a:tailEnd type="triangle" w="med" len="med"/>
          </a:ln>
        </p:spPr>
        <p:txBody>
          <a:bodyPr/>
          <a:lstStyle/>
          <a:p>
            <a:endParaRPr lang="en-US"/>
          </a:p>
        </p:txBody>
      </p:sp>
      <p:sp>
        <p:nvSpPr>
          <p:cNvPr id="45063" name="Line 7"/>
          <p:cNvSpPr>
            <a:spLocks noChangeShapeType="1"/>
          </p:cNvSpPr>
          <p:nvPr/>
        </p:nvSpPr>
        <p:spPr bwMode="auto">
          <a:xfrm flipH="1">
            <a:off x="5562600" y="2362200"/>
            <a:ext cx="990600" cy="0"/>
          </a:xfrm>
          <a:prstGeom prst="line">
            <a:avLst/>
          </a:prstGeom>
          <a:noFill/>
          <a:ln w="28575">
            <a:solidFill>
              <a:srgbClr val="FFA3FF"/>
            </a:solidFill>
            <a:round/>
            <a:headEnd/>
            <a:tailEnd type="triangle" w="med" len="med"/>
          </a:ln>
        </p:spPr>
        <p:txBody>
          <a:bodyPr/>
          <a:lstStyle/>
          <a:p>
            <a:endParaRPr lang="en-US"/>
          </a:p>
        </p:txBody>
      </p:sp>
      <p:sp>
        <p:nvSpPr>
          <p:cNvPr id="45064" name="AutoShape 8"/>
          <p:cNvSpPr>
            <a:spLocks noChangeArrowheads="1"/>
          </p:cNvSpPr>
          <p:nvPr/>
        </p:nvSpPr>
        <p:spPr bwMode="auto">
          <a:xfrm>
            <a:off x="3962400" y="1752600"/>
            <a:ext cx="1600200" cy="1371600"/>
          </a:xfrm>
          <a:prstGeom prst="irregularSeal2">
            <a:avLst/>
          </a:prstGeom>
          <a:solidFill>
            <a:schemeClr val="accent1"/>
          </a:solidFill>
          <a:ln w="9525">
            <a:noFill/>
            <a:miter lim="800000"/>
            <a:headEnd/>
            <a:tailEnd/>
          </a:ln>
        </p:spPr>
        <p:txBody>
          <a:bodyPr wrap="none" anchor="ctr"/>
          <a:lstStyle/>
          <a:p>
            <a:r>
              <a:rPr lang="en-US" sz="1800" b="1"/>
              <a:t>CIVIL</a:t>
            </a:r>
            <a:br>
              <a:rPr lang="en-US" sz="1800" b="1"/>
            </a:br>
            <a:r>
              <a:rPr lang="en-US" sz="1800" b="1"/>
              <a:t>WAR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circle(in)">
                                      <p:cBhvr>
                                        <p:cTn id="7" dur="20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60"/>
                                        </p:tgtEl>
                                        <p:attrNameLst>
                                          <p:attrName>style.visibility</p:attrName>
                                        </p:attrNameLst>
                                      </p:cBhvr>
                                      <p:to>
                                        <p:strVal val="visible"/>
                                      </p:to>
                                    </p:set>
                                    <p:animEffect transition="in" filter="fade">
                                      <p:cBhvr>
                                        <p:cTn id="12" dur="1000"/>
                                        <p:tgtEl>
                                          <p:spTgt spid="4506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061"/>
                                        </p:tgtEl>
                                        <p:attrNameLst>
                                          <p:attrName>style.visibility</p:attrName>
                                        </p:attrNameLst>
                                      </p:cBhvr>
                                      <p:to>
                                        <p:strVal val="visible"/>
                                      </p:to>
                                    </p:set>
                                    <p:animEffect transition="in" filter="fade">
                                      <p:cBhvr>
                                        <p:cTn id="15" dur="1000"/>
                                        <p:tgtEl>
                                          <p:spTgt spid="4506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062"/>
                                        </p:tgtEl>
                                        <p:attrNameLst>
                                          <p:attrName>style.visibility</p:attrName>
                                        </p:attrNameLst>
                                      </p:cBhvr>
                                      <p:to>
                                        <p:strVal val="visible"/>
                                      </p:to>
                                    </p:set>
                                    <p:animEffect transition="in" filter="fade">
                                      <p:cBhvr>
                                        <p:cTn id="18" dur="1000"/>
                                        <p:tgtEl>
                                          <p:spTgt spid="4506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063"/>
                                        </p:tgtEl>
                                        <p:attrNameLst>
                                          <p:attrName>style.visibility</p:attrName>
                                        </p:attrNameLst>
                                      </p:cBhvr>
                                      <p:to>
                                        <p:strVal val="visible"/>
                                      </p:to>
                                    </p:set>
                                    <p:animEffect transition="in" filter="fade">
                                      <p:cBhvr>
                                        <p:cTn id="21" dur="1000"/>
                                        <p:tgtEl>
                                          <p:spTgt spid="45063"/>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45064"/>
                                        </p:tgtEl>
                                        <p:attrNameLst>
                                          <p:attrName>style.visibility</p:attrName>
                                        </p:attrNameLst>
                                      </p:cBhvr>
                                      <p:to>
                                        <p:strVal val="visible"/>
                                      </p:to>
                                    </p:set>
                                    <p:animEffect transition="in" filter="fade">
                                      <p:cBhvr>
                                        <p:cTn id="25" dur="1000"/>
                                        <p:tgtEl>
                                          <p:spTgt spid="45064"/>
                                        </p:tgtEl>
                                      </p:cBhvr>
                                    </p:animEffect>
                                  </p:childTnLst>
                                  <p:subTnLst>
                                    <p:audio>
                                      <p:cMediaNode>
                                        <p:cTn display="0" masterRel="sameClick">
                                          <p:stCondLst>
                                            <p:cond evt="begin" delay="0">
                                              <p:tn val="23"/>
                                            </p:cond>
                                          </p:stCondLst>
                                          <p:endCondLst>
                                            <p:cond evt="onStopAudio" delay="0">
                                              <p:tgtEl>
                                                <p:sldTgt/>
                                              </p:tgtEl>
                                            </p:cond>
                                          </p:endCondLst>
                                        </p:cTn>
                                        <p:tgtEl>
                                          <p:sndTgt r:embed="rId3" name="explode.wav"/>
                                        </p:tgtEl>
                                      </p:cMediaNode>
                                    </p:audio>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5059">
                                            <p:txEl>
                                              <p:pRg st="8" end="8"/>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5059">
                                            <p:txEl>
                                              <p:pRg st="9" end="9"/>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5059">
                                            <p:txEl>
                                              <p:pRg st="10" end="1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5059">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5059">
                                            <p:txEl>
                                              <p:pRg st="12" end="1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505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60" grpId="0" animBg="1"/>
      <p:bldP spid="45061" grpId="0" animBg="1"/>
      <p:bldP spid="45062" grpId="0" animBg="1"/>
      <p:bldP spid="45063" grpId="0" animBg="1"/>
      <p:bldP spid="450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
          <p:cNvSpPr txBox="1">
            <a:spLocks noChangeArrowheads="1"/>
          </p:cNvSpPr>
          <p:nvPr/>
        </p:nvSpPr>
        <p:spPr bwMode="auto">
          <a:xfrm>
            <a:off x="152400" y="228600"/>
            <a:ext cx="8915400" cy="13112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4000" b="1" i="1" dirty="0">
                <a:solidFill>
                  <a:srgbClr val="33CCFF"/>
                </a:solidFill>
                <a:latin typeface="Cleopatra" pitchFamily="2" charset="0"/>
              </a:rPr>
              <a:t>Triumphal Entry of Henri IV Into Paris</a:t>
            </a:r>
            <a:r>
              <a:rPr lang="en-US" sz="4000" b="1" dirty="0">
                <a:solidFill>
                  <a:srgbClr val="33CCFF"/>
                </a:solidFill>
                <a:latin typeface="Cleopatra" pitchFamily="2" charset="0"/>
              </a:rPr>
              <a:t> – Peter Paul Reubens</a:t>
            </a:r>
          </a:p>
        </p:txBody>
      </p:sp>
      <p:pic>
        <p:nvPicPr>
          <p:cNvPr id="12291" name="Picture 4" descr="triumphal"/>
          <p:cNvPicPr>
            <a:picLocks noChangeAspect="1" noChangeArrowheads="1"/>
          </p:cNvPicPr>
          <p:nvPr/>
        </p:nvPicPr>
        <p:blipFill>
          <a:blip r:embed="rId3" cstate="print"/>
          <a:srcRect/>
          <a:stretch>
            <a:fillRect/>
          </a:stretch>
        </p:blipFill>
        <p:spPr bwMode="auto">
          <a:xfrm>
            <a:off x="533400" y="1828800"/>
            <a:ext cx="8229600" cy="4516438"/>
          </a:xfrm>
          <a:prstGeom prst="rect">
            <a:avLst/>
          </a:prstGeom>
          <a:noFill/>
          <a:ln w="19050">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2291"/>
                                        </p:tgtEl>
                                        <p:attrNameLst>
                                          <p:attrName>style.visibility</p:attrName>
                                        </p:attrNameLst>
                                      </p:cBhvr>
                                      <p:to>
                                        <p:strVal val="visible"/>
                                      </p:to>
                                    </p:set>
                                    <p:animEffect transition="in" filter="dissolve">
                                      <p:cBhvr>
                                        <p:cTn id="11"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
          <p:cNvSpPr txBox="1">
            <a:spLocks noChangeArrowheads="1"/>
          </p:cNvSpPr>
          <p:nvPr/>
        </p:nvSpPr>
        <p:spPr bwMode="auto">
          <a:xfrm>
            <a:off x="3048000" y="1006475"/>
            <a:ext cx="6096000" cy="5416550"/>
          </a:xfrm>
          <a:prstGeom prst="rect">
            <a:avLst/>
          </a:prstGeom>
          <a:noFill/>
          <a:ln w="9525">
            <a:noFill/>
            <a:miter lim="800000"/>
            <a:headEnd/>
            <a:tailEnd/>
          </a:ln>
        </p:spPr>
        <p:txBody>
          <a:bodyPr>
            <a:spAutoFit/>
          </a:bodyPr>
          <a:lstStyle/>
          <a:p>
            <a:pPr marL="512763" indent="-512763" algn="l">
              <a:buClr>
                <a:srgbClr val="CC99FF"/>
              </a:buClr>
              <a:buFont typeface="Wingdings" pitchFamily="2" charset="2"/>
              <a:buChar char="v"/>
            </a:pPr>
            <a:r>
              <a:rPr lang="en-US" sz="2600" dirty="0">
                <a:solidFill>
                  <a:schemeClr val="bg1"/>
                </a:solidFill>
                <a:latin typeface="Comic Sans MS" pitchFamily="66" charset="0"/>
              </a:rPr>
              <a:t>Ended Spanish interference in France</a:t>
            </a:r>
            <a:endParaRPr lang="en-US" sz="2600" dirty="0">
              <a:latin typeface="Comic Sans MS" pitchFamily="66" charset="0"/>
            </a:endParaRPr>
          </a:p>
          <a:p>
            <a:pPr marL="512763" indent="-512763" algn="l">
              <a:buClr>
                <a:srgbClr val="CC99FF"/>
              </a:buClr>
              <a:buFont typeface="Wingdings" pitchFamily="2" charset="2"/>
              <a:buChar char="v"/>
            </a:pPr>
            <a:r>
              <a:rPr lang="en-US" sz="2600" dirty="0">
                <a:solidFill>
                  <a:schemeClr val="bg1"/>
                </a:solidFill>
                <a:latin typeface="Comic Sans MS" pitchFamily="66" charset="0"/>
              </a:rPr>
              <a:t>Converted to Catholicism</a:t>
            </a:r>
            <a:r>
              <a:rPr lang="en-US" sz="2600" dirty="0">
                <a:latin typeface="Comic Sans MS" pitchFamily="66" charset="0"/>
              </a:rPr>
              <a:t> </a:t>
            </a:r>
            <a:r>
              <a:rPr lang="en-US" sz="2600" dirty="0">
                <a:solidFill>
                  <a:schemeClr val="bg1"/>
                </a:solidFill>
                <a:latin typeface="Comic Sans MS" pitchFamily="66" charset="0"/>
              </a:rPr>
              <a:t>:</a:t>
            </a:r>
          </a:p>
          <a:p>
            <a:pPr marL="1149350" lvl="1" indent="-401638" algn="l">
              <a:buClr>
                <a:srgbClr val="33CCFF"/>
              </a:buClr>
              <a:buSzPct val="80000"/>
              <a:buFont typeface="Wingdings" pitchFamily="2" charset="2"/>
              <a:buChar char="§"/>
            </a:pPr>
            <a:r>
              <a:rPr lang="en-US" sz="2200" dirty="0">
                <a:solidFill>
                  <a:schemeClr val="bg1"/>
                </a:solidFill>
                <a:latin typeface="Comic Sans MS" pitchFamily="66" charset="0"/>
              </a:rPr>
              <a:t>Did this to compromise and make peace</a:t>
            </a:r>
          </a:p>
          <a:p>
            <a:pPr marL="1149350" lvl="1" indent="-401638" algn="l">
              <a:buClr>
                <a:srgbClr val="33CCFF"/>
              </a:buClr>
              <a:buSzPct val="80000"/>
              <a:buFont typeface="Wingdings" pitchFamily="2" charset="2"/>
              <a:buChar char="§"/>
            </a:pPr>
            <a:r>
              <a:rPr lang="en-US" sz="2200" i="1" dirty="0" smtClean="0">
                <a:solidFill>
                  <a:srgbClr val="FFFF66"/>
                </a:solidFill>
                <a:latin typeface="Comic Sans MS" pitchFamily="66" charset="0"/>
              </a:rPr>
              <a:t>“</a:t>
            </a:r>
            <a:r>
              <a:rPr lang="en-US" sz="2200" i="1" dirty="0">
                <a:solidFill>
                  <a:srgbClr val="FFFF66"/>
                </a:solidFill>
                <a:latin typeface="Comic Sans MS" pitchFamily="66" charset="0"/>
              </a:rPr>
              <a:t>P</a:t>
            </a:r>
            <a:r>
              <a:rPr lang="en-US" sz="2200" i="1" dirty="0" smtClean="0">
                <a:solidFill>
                  <a:srgbClr val="FFFF66"/>
                </a:solidFill>
                <a:latin typeface="Comic Sans MS" pitchFamily="66" charset="0"/>
              </a:rPr>
              <a:t>aris </a:t>
            </a:r>
            <a:r>
              <a:rPr lang="en-US" sz="2200" i="1" dirty="0">
                <a:solidFill>
                  <a:srgbClr val="FFFF66"/>
                </a:solidFill>
                <a:latin typeface="Comic Sans MS" pitchFamily="66" charset="0"/>
              </a:rPr>
              <a:t>is worth a m</a:t>
            </a:r>
            <a:r>
              <a:rPr lang="en-US" sz="2200" i="1" dirty="0" smtClean="0">
                <a:solidFill>
                  <a:srgbClr val="FFFF66"/>
                </a:solidFill>
                <a:latin typeface="Comic Sans MS" pitchFamily="66" charset="0"/>
              </a:rPr>
              <a:t>ass.”</a:t>
            </a:r>
            <a:endParaRPr lang="en-US" sz="2200" i="1" dirty="0">
              <a:solidFill>
                <a:srgbClr val="FFFF66"/>
              </a:solidFill>
              <a:latin typeface="Comic Sans MS" pitchFamily="66" charset="0"/>
            </a:endParaRPr>
          </a:p>
          <a:p>
            <a:pPr marL="1149350" lvl="1" indent="-401638" algn="l">
              <a:buClr>
                <a:srgbClr val="33CCFF"/>
              </a:buClr>
              <a:buSzPct val="80000"/>
              <a:buFont typeface="Wingdings" pitchFamily="2" charset="2"/>
              <a:buChar char="§"/>
            </a:pPr>
            <a:r>
              <a:rPr lang="en-US" sz="2200" dirty="0">
                <a:solidFill>
                  <a:schemeClr val="bg1"/>
                </a:solidFill>
                <a:latin typeface="Comic Sans MS" pitchFamily="66" charset="0"/>
              </a:rPr>
              <a:t>This was an example of </a:t>
            </a:r>
            <a:r>
              <a:rPr lang="en-US" sz="2200" b="1" i="1" dirty="0" err="1">
                <a:solidFill>
                  <a:srgbClr val="FFFF66"/>
                </a:solidFill>
                <a:latin typeface="Comic Sans MS" pitchFamily="66" charset="0"/>
              </a:rPr>
              <a:t>politique</a:t>
            </a:r>
            <a:r>
              <a:rPr lang="en-US" sz="2200" b="1" dirty="0">
                <a:solidFill>
                  <a:schemeClr val="bg1"/>
                </a:solidFill>
                <a:latin typeface="Comic Sans MS" pitchFamily="66" charset="0"/>
              </a:rPr>
              <a:t> </a:t>
            </a:r>
            <a:r>
              <a:rPr lang="en-US" sz="2200" dirty="0">
                <a:solidFill>
                  <a:schemeClr val="bg1"/>
                </a:solidFill>
                <a:latin typeface="Comic Sans MS" pitchFamily="66" charset="0"/>
              </a:rPr>
              <a:t>[the interest of the state comes first before any religious considerations]</a:t>
            </a:r>
          </a:p>
          <a:p>
            <a:pPr marL="512763" indent="-512763" algn="l">
              <a:buClr>
                <a:srgbClr val="BC9BFF"/>
              </a:buClr>
              <a:buFont typeface="Wingdings" pitchFamily="2" charset="2"/>
              <a:buChar char="v"/>
            </a:pPr>
            <a:r>
              <a:rPr lang="en-US" sz="2600" dirty="0">
                <a:solidFill>
                  <a:schemeClr val="bg1"/>
                </a:solidFill>
                <a:latin typeface="Comic Sans MS" pitchFamily="66" charset="0"/>
              </a:rPr>
              <a:t>Passed </a:t>
            </a:r>
            <a:r>
              <a:rPr lang="en-US" sz="2600" dirty="0">
                <a:solidFill>
                  <a:srgbClr val="FFFF66"/>
                </a:solidFill>
                <a:latin typeface="Comic Sans MS" pitchFamily="66" charset="0"/>
              </a:rPr>
              <a:t>Edict of Nantes</a:t>
            </a:r>
            <a:r>
              <a:rPr lang="en-US" sz="2600" dirty="0">
                <a:solidFill>
                  <a:schemeClr val="bg1"/>
                </a:solidFill>
                <a:latin typeface="Comic Sans MS" pitchFamily="66" charset="0"/>
              </a:rPr>
              <a:t> in </a:t>
            </a:r>
            <a:r>
              <a:rPr lang="en-US" sz="2600" dirty="0">
                <a:solidFill>
                  <a:srgbClr val="FFFF66"/>
                </a:solidFill>
                <a:latin typeface="Comic Sans MS" pitchFamily="66" charset="0"/>
              </a:rPr>
              <a:t>1598</a:t>
            </a:r>
            <a:r>
              <a:rPr lang="en-US" sz="2600" dirty="0">
                <a:solidFill>
                  <a:schemeClr val="bg1"/>
                </a:solidFill>
                <a:latin typeface="Comic Sans MS" pitchFamily="66" charset="0"/>
              </a:rPr>
              <a:t>:</a:t>
            </a:r>
          </a:p>
          <a:p>
            <a:pPr marL="1149350" lvl="1" indent="-401638" algn="l">
              <a:buClr>
                <a:srgbClr val="33CCFF"/>
              </a:buClr>
              <a:buSzPct val="80000"/>
              <a:buFont typeface="Wingdings" pitchFamily="2" charset="2"/>
              <a:buChar char="§"/>
            </a:pPr>
            <a:r>
              <a:rPr lang="en-US" sz="2200" dirty="0">
                <a:solidFill>
                  <a:schemeClr val="bg1"/>
                </a:solidFill>
                <a:latin typeface="Comic Sans MS" pitchFamily="66" charset="0"/>
              </a:rPr>
              <a:t>Granted religious rights to Huguenots</a:t>
            </a:r>
          </a:p>
          <a:p>
            <a:pPr marL="1149350" lvl="1" indent="-401638" algn="l">
              <a:buClr>
                <a:srgbClr val="33CCFF"/>
              </a:buClr>
              <a:buSzPct val="80000"/>
              <a:buFont typeface="Wingdings" pitchFamily="2" charset="2"/>
              <a:buChar char="§"/>
            </a:pPr>
            <a:r>
              <a:rPr lang="en-US" sz="2200" dirty="0">
                <a:solidFill>
                  <a:schemeClr val="bg1"/>
                </a:solidFill>
                <a:latin typeface="Comic Sans MS" pitchFamily="66" charset="0"/>
              </a:rPr>
              <a:t>Did </a:t>
            </a:r>
            <a:r>
              <a:rPr lang="en-US" sz="2200" i="1" u="sng" dirty="0">
                <a:solidFill>
                  <a:srgbClr val="FF0000"/>
                </a:solidFill>
                <a:latin typeface="Comic Sans MS" pitchFamily="66" charset="0"/>
              </a:rPr>
              <a:t>not</a:t>
            </a:r>
            <a:r>
              <a:rPr lang="en-US" sz="2200" dirty="0">
                <a:solidFill>
                  <a:schemeClr val="bg1"/>
                </a:solidFill>
                <a:latin typeface="Comic Sans MS" pitchFamily="66" charset="0"/>
              </a:rPr>
              <a:t> grant religious freedom for all</a:t>
            </a:r>
          </a:p>
        </p:txBody>
      </p:sp>
      <p:sp>
        <p:nvSpPr>
          <p:cNvPr id="48132" name="Text Box 4"/>
          <p:cNvSpPr txBox="1">
            <a:spLocks noChangeArrowheads="1"/>
          </p:cNvSpPr>
          <p:nvPr/>
        </p:nvSpPr>
        <p:spPr bwMode="auto">
          <a:xfrm>
            <a:off x="228600" y="152400"/>
            <a:ext cx="87630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4000" b="1" dirty="0">
                <a:solidFill>
                  <a:srgbClr val="33CCFF"/>
                </a:solidFill>
                <a:latin typeface="Cleopatra" pitchFamily="2" charset="0"/>
              </a:rPr>
              <a:t>Henri IV of France</a:t>
            </a:r>
          </a:p>
        </p:txBody>
      </p:sp>
      <p:pic>
        <p:nvPicPr>
          <p:cNvPr id="13316" name="Picture 5" descr="Henry IV of France"/>
          <p:cNvPicPr>
            <a:picLocks noChangeAspect="1" noChangeArrowheads="1"/>
          </p:cNvPicPr>
          <p:nvPr/>
        </p:nvPicPr>
        <p:blipFill>
          <a:blip r:embed="rId3" cstate="print"/>
          <a:srcRect/>
          <a:stretch>
            <a:fillRect/>
          </a:stretch>
        </p:blipFill>
        <p:spPr bwMode="auto">
          <a:xfrm>
            <a:off x="76200" y="1447800"/>
            <a:ext cx="2971800" cy="4684713"/>
          </a:xfrm>
          <a:prstGeom prst="rect">
            <a:avLst/>
          </a:prstGeom>
          <a:noFill/>
          <a:ln w="9525">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randombar(horizontal)">
                                      <p:cBhvr>
                                        <p:cTn id="7" dur="1000"/>
                                        <p:tgtEl>
                                          <p:spTgt spid="481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dissolve">
                                      <p:cBhvr>
                                        <p:cTn id="12" dur="1000"/>
                                        <p:tgtEl>
                                          <p:spTgt spid="133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066800"/>
          </a:xfrm>
        </p:spPr>
        <p:txBody>
          <a:bodyPr/>
          <a:lstStyle/>
          <a:p>
            <a:pPr eaLnBrk="1" hangingPunct="1">
              <a:defRPr/>
            </a:pPr>
            <a:r>
              <a:rPr lang="en-US" sz="5400" dirty="0" smtClean="0">
                <a:solidFill>
                  <a:srgbClr val="00B0F0"/>
                </a:solidFill>
                <a:latin typeface="Cleopatra" pitchFamily="2" charset="0"/>
              </a:rPr>
              <a:t>Spain</a:t>
            </a:r>
          </a:p>
        </p:txBody>
      </p:sp>
      <p:sp>
        <p:nvSpPr>
          <p:cNvPr id="3" name="Content Placeholder 2"/>
          <p:cNvSpPr>
            <a:spLocks noGrp="1"/>
          </p:cNvSpPr>
          <p:nvPr>
            <p:ph idx="1"/>
          </p:nvPr>
        </p:nvSpPr>
        <p:spPr>
          <a:xfrm>
            <a:off x="0" y="609600"/>
            <a:ext cx="9144000" cy="3581400"/>
          </a:xfrm>
        </p:spPr>
        <p:txBody>
          <a:bodyPr/>
          <a:lstStyle/>
          <a:p>
            <a:pPr eaLnBrk="1" hangingPunct="1"/>
            <a:r>
              <a:rPr lang="en-US" sz="2800" dirty="0" smtClean="0">
                <a:solidFill>
                  <a:srgbClr val="F8F8F8"/>
                </a:solidFill>
                <a:effectLst/>
                <a:latin typeface="Comic Sans MS" pitchFamily="66" charset="0"/>
              </a:rPr>
              <a:t>1556 Philip II (most Catholic of Kings)</a:t>
            </a:r>
          </a:p>
          <a:p>
            <a:pPr eaLnBrk="1" hangingPunct="1"/>
            <a:r>
              <a:rPr lang="en-US" sz="2800" dirty="0" smtClean="0">
                <a:solidFill>
                  <a:srgbClr val="F8F8F8"/>
                </a:solidFill>
                <a:effectLst/>
                <a:latin typeface="Comic Sans MS" pitchFamily="66" charset="0"/>
              </a:rPr>
              <a:t>Spain the most powerful European country.  Phillip prepared to use power and wealth </a:t>
            </a:r>
          </a:p>
          <a:p>
            <a:pPr eaLnBrk="1" hangingPunct="1">
              <a:buFontTx/>
              <a:buNone/>
            </a:pPr>
            <a:r>
              <a:rPr lang="en-US" sz="2800" dirty="0" smtClean="0">
                <a:solidFill>
                  <a:srgbClr val="F8F8F8"/>
                </a:solidFill>
                <a:effectLst/>
                <a:latin typeface="Comic Sans MS" pitchFamily="66" charset="0"/>
              </a:rPr>
              <a:t>	for Pope.  Examples are:</a:t>
            </a:r>
          </a:p>
          <a:p>
            <a:pPr lvl="1" eaLnBrk="1" hangingPunct="1"/>
            <a:r>
              <a:rPr lang="en-US" dirty="0" smtClean="0">
                <a:solidFill>
                  <a:srgbClr val="F8F8F8"/>
                </a:solidFill>
                <a:effectLst/>
                <a:latin typeface="Comic Sans MS" pitchFamily="66" charset="0"/>
              </a:rPr>
              <a:t>Defeats Ottomans at Lepanto</a:t>
            </a:r>
          </a:p>
          <a:p>
            <a:pPr lvl="1" eaLnBrk="1" hangingPunct="1"/>
            <a:r>
              <a:rPr lang="en-US" dirty="0" smtClean="0">
                <a:solidFill>
                  <a:srgbClr val="F8F8F8"/>
                </a:solidFill>
                <a:effectLst/>
                <a:latin typeface="Comic Sans MS" pitchFamily="66" charset="0"/>
              </a:rPr>
              <a:t>Jesuits</a:t>
            </a:r>
          </a:p>
          <a:p>
            <a:pPr lvl="1" eaLnBrk="1" hangingPunct="1"/>
            <a:r>
              <a:rPr lang="en-US" dirty="0" smtClean="0">
                <a:solidFill>
                  <a:srgbClr val="F8F8F8"/>
                </a:solidFill>
                <a:effectLst/>
                <a:latin typeface="Comic Sans MS" pitchFamily="66" charset="0"/>
              </a:rPr>
              <a:t>Support of RC in England</a:t>
            </a:r>
          </a:p>
          <a:p>
            <a:pPr lvl="1" eaLnBrk="1" hangingPunct="1"/>
            <a:r>
              <a:rPr lang="en-US" dirty="0" smtClean="0">
                <a:solidFill>
                  <a:srgbClr val="F8F8F8"/>
                </a:solidFill>
                <a:effectLst/>
                <a:latin typeface="Comic Sans MS" pitchFamily="66" charset="0"/>
              </a:rPr>
              <a:t>Suppression of Dutch </a:t>
            </a:r>
          </a:p>
          <a:p>
            <a:pPr lvl="2" eaLnBrk="1" hangingPunct="1"/>
            <a:r>
              <a:rPr lang="en-US" dirty="0" smtClean="0">
                <a:solidFill>
                  <a:srgbClr val="F8F8F8"/>
                </a:solidFill>
                <a:effectLst/>
                <a:latin typeface="Comic Sans MS" pitchFamily="66" charset="0"/>
              </a:rPr>
              <a:t>Duke of Alba and Council of Blood</a:t>
            </a:r>
          </a:p>
          <a:p>
            <a:pPr lvl="2" eaLnBrk="1" hangingPunct="1"/>
            <a:r>
              <a:rPr lang="en-US" dirty="0" smtClean="0">
                <a:solidFill>
                  <a:srgbClr val="F8F8F8"/>
                </a:solidFill>
                <a:effectLst/>
                <a:latin typeface="Comic Sans MS" pitchFamily="66" charset="0"/>
              </a:rPr>
              <a:t>War for independence </a:t>
            </a:r>
          </a:p>
          <a:p>
            <a:pPr lvl="2" eaLnBrk="1" hangingPunct="1"/>
            <a:r>
              <a:rPr lang="en-US" dirty="0" smtClean="0">
                <a:solidFill>
                  <a:srgbClr val="F8F8F8"/>
                </a:solidFill>
                <a:effectLst/>
                <a:latin typeface="Comic Sans MS" pitchFamily="66" charset="0"/>
              </a:rPr>
              <a:t>Pacification of Ghent </a:t>
            </a:r>
          </a:p>
          <a:p>
            <a:pPr lvl="2" eaLnBrk="1" hangingPunct="1"/>
            <a:r>
              <a:rPr lang="en-US" dirty="0" smtClean="0">
                <a:solidFill>
                  <a:srgbClr val="F8F8F8"/>
                </a:solidFill>
                <a:effectLst/>
                <a:latin typeface="Comic Sans MS" pitchFamily="66" charset="0"/>
              </a:rPr>
              <a:t>Treaty of Utrecht</a:t>
            </a:r>
          </a:p>
        </p:txBody>
      </p:sp>
      <p:pic>
        <p:nvPicPr>
          <p:cNvPr id="14340" name="Picture 3"/>
          <p:cNvPicPr>
            <a:picLocks noChangeAspect="1" noChangeArrowheads="1"/>
          </p:cNvPicPr>
          <p:nvPr/>
        </p:nvPicPr>
        <p:blipFill>
          <a:blip r:embed="rId2" cstate="print"/>
          <a:srcRect/>
          <a:stretch>
            <a:fillRect/>
          </a:stretch>
        </p:blipFill>
        <p:spPr bwMode="auto">
          <a:xfrm>
            <a:off x="6096000" y="1739900"/>
            <a:ext cx="3048000" cy="5118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dissolve">
                                      <p:cBhvr>
                                        <p:cTn id="17" dur="2000"/>
                                        <p:tgtEl>
                                          <p:spTgt spid="1434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in)">
                                      <p:cBhvr>
                                        <p:cTn id="22" dur="2000"/>
                                        <p:tgtEl>
                                          <p:spTgt spid="3">
                                            <p:txEl>
                                              <p:pRg st="1" end="1"/>
                                            </p:txEl>
                                          </p:spTgt>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amond(in)">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diamond(in)">
                                      <p:cBhvr>
                                        <p:cTn id="30" dur="2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diamond(in)">
                                      <p:cBhvr>
                                        <p:cTn id="35" dur="20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diamond(in)">
                                      <p:cBhvr>
                                        <p:cTn id="40" dur="20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diamond(in)">
                                      <p:cBhvr>
                                        <p:cTn id="45" dur="20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diamond(in)">
                                      <p:cBhvr>
                                        <p:cTn id="50" dur="20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diamond(in)">
                                      <p:cBhvr>
                                        <p:cTn id="55" dur="2000"/>
                                        <p:tgtEl>
                                          <p:spTgt spid="3">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diamond(in)">
                                      <p:cBhvr>
                                        <p:cTn id="60" dur="2000"/>
                                        <p:tgtEl>
                                          <p:spTgt spid="3">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diamond(in)">
                                      <p:cBhvr>
                                        <p:cTn id="65"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066800"/>
          </a:xfrm>
        </p:spPr>
        <p:txBody>
          <a:bodyPr/>
          <a:lstStyle/>
          <a:p>
            <a:pPr>
              <a:defRPr/>
            </a:pPr>
            <a:r>
              <a:rPr lang="en-US" dirty="0" smtClean="0">
                <a:solidFill>
                  <a:srgbClr val="33CCFF"/>
                </a:solidFill>
                <a:latin typeface="Cleopatra" pitchFamily="2" charset="0"/>
              </a:rPr>
              <a:t>Spanish Renaissance </a:t>
            </a:r>
            <a:endParaRPr lang="en-US" dirty="0">
              <a:solidFill>
                <a:srgbClr val="33CCFF"/>
              </a:solidFill>
              <a:latin typeface="Cleopatra" pitchFamily="2" charset="0"/>
            </a:endParaRPr>
          </a:p>
        </p:txBody>
      </p:sp>
      <p:sp>
        <p:nvSpPr>
          <p:cNvPr id="3" name="Content Placeholder 2"/>
          <p:cNvSpPr>
            <a:spLocks noGrp="1"/>
          </p:cNvSpPr>
          <p:nvPr>
            <p:ph idx="1"/>
          </p:nvPr>
        </p:nvSpPr>
        <p:spPr/>
        <p:txBody>
          <a:bodyPr/>
          <a:lstStyle/>
          <a:p>
            <a:pPr>
              <a:defRPr/>
            </a:pPr>
            <a:endParaRPr lang="en-US" dirty="0"/>
          </a:p>
        </p:txBody>
      </p:sp>
      <p:pic>
        <p:nvPicPr>
          <p:cNvPr id="80899" name="Picture 3"/>
          <p:cNvPicPr>
            <a:picLocks noChangeAspect="1" noChangeArrowheads="1"/>
          </p:cNvPicPr>
          <p:nvPr/>
        </p:nvPicPr>
        <p:blipFill>
          <a:blip r:embed="rId2" cstate="print"/>
          <a:srcRect/>
          <a:stretch>
            <a:fillRect/>
          </a:stretch>
        </p:blipFill>
        <p:spPr bwMode="auto">
          <a:xfrm>
            <a:off x="1143000" y="762000"/>
            <a:ext cx="7086600" cy="574675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0898" name="Picture 2"/>
          <p:cNvPicPr>
            <a:picLocks noChangeAspect="1" noChangeArrowheads="1"/>
          </p:cNvPicPr>
          <p:nvPr/>
        </p:nvPicPr>
        <p:blipFill>
          <a:blip r:embed="rId3" cstate="print"/>
          <a:srcRect/>
          <a:stretch>
            <a:fillRect/>
          </a:stretch>
        </p:blipFill>
        <p:spPr bwMode="auto">
          <a:xfrm>
            <a:off x="2590800" y="533400"/>
            <a:ext cx="4419600" cy="596582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0901" name="Picture 5"/>
          <p:cNvPicPr>
            <a:picLocks noChangeAspect="1" noChangeArrowheads="1"/>
          </p:cNvPicPr>
          <p:nvPr/>
        </p:nvPicPr>
        <p:blipFill>
          <a:blip r:embed="rId4" cstate="print"/>
          <a:srcRect/>
          <a:stretch>
            <a:fillRect/>
          </a:stretch>
        </p:blipFill>
        <p:spPr bwMode="auto">
          <a:xfrm>
            <a:off x="762000" y="381000"/>
            <a:ext cx="7078663" cy="5910263"/>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80900" name="Picture 4"/>
          <p:cNvPicPr>
            <a:picLocks noChangeAspect="1" noChangeArrowheads="1"/>
          </p:cNvPicPr>
          <p:nvPr/>
        </p:nvPicPr>
        <p:blipFill>
          <a:blip r:embed="rId5" cstate="print"/>
          <a:srcRect/>
          <a:stretch>
            <a:fillRect/>
          </a:stretch>
        </p:blipFill>
        <p:spPr bwMode="auto">
          <a:xfrm>
            <a:off x="1981200" y="0"/>
            <a:ext cx="5210175" cy="68580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14344" name="Picture 8"/>
          <p:cNvPicPr>
            <a:picLocks noChangeAspect="1" noChangeArrowheads="1"/>
          </p:cNvPicPr>
          <p:nvPr/>
        </p:nvPicPr>
        <p:blipFill>
          <a:blip r:embed="rId6" cstate="print"/>
          <a:srcRect/>
          <a:stretch>
            <a:fillRect/>
          </a:stretch>
        </p:blipFill>
        <p:spPr bwMode="auto">
          <a:xfrm>
            <a:off x="2133600" y="-14288"/>
            <a:ext cx="3810000" cy="6843713"/>
          </a:xfrm>
          <a:prstGeom prst="rect">
            <a:avLst/>
          </a:prstGeom>
          <a:noFill/>
          <a:ln w="9525">
            <a:noFill/>
            <a:miter lim="800000"/>
            <a:headEnd/>
            <a:tailEnd/>
          </a:ln>
        </p:spPr>
      </p:pic>
      <p:pic>
        <p:nvPicPr>
          <p:cNvPr id="16393" name="Picture 9"/>
          <p:cNvPicPr>
            <a:picLocks noChangeAspect="1" noChangeArrowheads="1"/>
          </p:cNvPicPr>
          <p:nvPr/>
        </p:nvPicPr>
        <p:blipFill>
          <a:blip r:embed="rId7" cstate="print"/>
          <a:srcRect/>
          <a:stretch>
            <a:fillRect/>
          </a:stretch>
        </p:blipFill>
        <p:spPr bwMode="auto">
          <a:xfrm>
            <a:off x="304800" y="609600"/>
            <a:ext cx="4022725" cy="5715000"/>
          </a:xfrm>
          <a:prstGeom prst="rect">
            <a:avLst/>
          </a:prstGeom>
          <a:noFill/>
          <a:ln w="9525">
            <a:noFill/>
            <a:miter lim="800000"/>
            <a:headEnd/>
            <a:tailEnd/>
          </a:ln>
        </p:spPr>
      </p:pic>
      <p:pic>
        <p:nvPicPr>
          <p:cNvPr id="16396" name="Picture 12"/>
          <p:cNvPicPr>
            <a:picLocks noChangeAspect="1" noChangeArrowheads="1"/>
          </p:cNvPicPr>
          <p:nvPr/>
        </p:nvPicPr>
        <p:blipFill>
          <a:blip r:embed="rId8" cstate="print"/>
          <a:srcRect/>
          <a:stretch>
            <a:fillRect/>
          </a:stretch>
        </p:blipFill>
        <p:spPr bwMode="auto">
          <a:xfrm>
            <a:off x="4495800" y="1447800"/>
            <a:ext cx="4367213"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xit" presetSubtype="16" fill="hold" grpId="1" nodeType="clickEffect">
                                  <p:stCondLst>
                                    <p:cond delay="0"/>
                                  </p:stCondLst>
                                  <p:childTnLst>
                                    <p:animEffect transition="out" filter="diamond(in)">
                                      <p:cBhvr>
                                        <p:cTn id="14" dur="2000"/>
                                        <p:tgtEl>
                                          <p:spTgt spid="2"/>
                                        </p:tgtEl>
                                      </p:cBhvr>
                                    </p:animEffect>
                                    <p:set>
                                      <p:cBhvr>
                                        <p:cTn id="15" dur="1" fill="hold">
                                          <p:stCondLst>
                                            <p:cond delay="19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0898"/>
                                        </p:tgtEl>
                                        <p:attrNameLst>
                                          <p:attrName>style.visibility</p:attrName>
                                        </p:attrNameLst>
                                      </p:cBhvr>
                                      <p:to>
                                        <p:strVal val="visible"/>
                                      </p:to>
                                    </p:set>
                                    <p:animEffect transition="in" filter="dissolve">
                                      <p:cBhvr>
                                        <p:cTn id="20" dur="2000"/>
                                        <p:tgtEl>
                                          <p:spTgt spid="8089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nodeType="clickEffect">
                                  <p:stCondLst>
                                    <p:cond delay="0"/>
                                  </p:stCondLst>
                                  <p:childTnLst>
                                    <p:animEffect transition="out" filter="blinds(horizontal)">
                                      <p:cBhvr>
                                        <p:cTn id="24" dur="500"/>
                                        <p:tgtEl>
                                          <p:spTgt spid="80898"/>
                                        </p:tgtEl>
                                      </p:cBhvr>
                                    </p:animEffect>
                                    <p:set>
                                      <p:cBhvr>
                                        <p:cTn id="25" dur="1" fill="hold">
                                          <p:stCondLst>
                                            <p:cond delay="499"/>
                                          </p:stCondLst>
                                        </p:cTn>
                                        <p:tgtEl>
                                          <p:spTgt spid="8089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4344"/>
                                        </p:tgtEl>
                                        <p:attrNameLst>
                                          <p:attrName>style.visibility</p:attrName>
                                        </p:attrNameLst>
                                      </p:cBhvr>
                                      <p:to>
                                        <p:strVal val="visible"/>
                                      </p:to>
                                    </p:set>
                                    <p:animEffect transition="in" filter="checkerboard(across)">
                                      <p:cBhvr>
                                        <p:cTn id="30" dur="500"/>
                                        <p:tgtEl>
                                          <p:spTgt spid="14344"/>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xit" presetSubtype="16" fill="hold" nodeType="clickEffect">
                                  <p:stCondLst>
                                    <p:cond delay="0"/>
                                  </p:stCondLst>
                                  <p:childTnLst>
                                    <p:animEffect transition="out" filter="diamond(in)">
                                      <p:cBhvr>
                                        <p:cTn id="34" dur="2000"/>
                                        <p:tgtEl>
                                          <p:spTgt spid="14344"/>
                                        </p:tgtEl>
                                      </p:cBhvr>
                                    </p:animEffect>
                                    <p:set>
                                      <p:cBhvr>
                                        <p:cTn id="35" dur="1" fill="hold">
                                          <p:stCondLst>
                                            <p:cond delay="1999"/>
                                          </p:stCondLst>
                                        </p:cTn>
                                        <p:tgtEl>
                                          <p:spTgt spid="1434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80899"/>
                                        </p:tgtEl>
                                        <p:attrNameLst>
                                          <p:attrName>style.visibility</p:attrName>
                                        </p:attrNameLst>
                                      </p:cBhvr>
                                      <p:to>
                                        <p:strVal val="visible"/>
                                      </p:to>
                                    </p:set>
                                    <p:animEffect transition="in" filter="dissolve">
                                      <p:cBhvr>
                                        <p:cTn id="40" dur="2000"/>
                                        <p:tgtEl>
                                          <p:spTgt spid="80899"/>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nodeType="clickEffect">
                                  <p:stCondLst>
                                    <p:cond delay="0"/>
                                  </p:stCondLst>
                                  <p:childTnLst>
                                    <p:animEffect transition="out" filter="blinds(horizontal)">
                                      <p:cBhvr>
                                        <p:cTn id="44" dur="500"/>
                                        <p:tgtEl>
                                          <p:spTgt spid="80899"/>
                                        </p:tgtEl>
                                      </p:cBhvr>
                                    </p:animEffect>
                                    <p:set>
                                      <p:cBhvr>
                                        <p:cTn id="45" dur="1" fill="hold">
                                          <p:stCondLst>
                                            <p:cond delay="499"/>
                                          </p:stCondLst>
                                        </p:cTn>
                                        <p:tgtEl>
                                          <p:spTgt spid="8089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80901"/>
                                        </p:tgtEl>
                                        <p:attrNameLst>
                                          <p:attrName>style.visibility</p:attrName>
                                        </p:attrNameLst>
                                      </p:cBhvr>
                                      <p:to>
                                        <p:strVal val="visible"/>
                                      </p:to>
                                    </p:set>
                                    <p:animEffect transition="in" filter="dissolve">
                                      <p:cBhvr>
                                        <p:cTn id="50" dur="2000"/>
                                        <p:tgtEl>
                                          <p:spTgt spid="8090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nodeType="clickEffect">
                                  <p:stCondLst>
                                    <p:cond delay="0"/>
                                  </p:stCondLst>
                                  <p:childTnLst>
                                    <p:animEffect transition="out" filter="blinds(horizontal)">
                                      <p:cBhvr>
                                        <p:cTn id="54" dur="500"/>
                                        <p:tgtEl>
                                          <p:spTgt spid="80901"/>
                                        </p:tgtEl>
                                      </p:cBhvr>
                                    </p:animEffect>
                                    <p:set>
                                      <p:cBhvr>
                                        <p:cTn id="55" dur="1" fill="hold">
                                          <p:stCondLst>
                                            <p:cond delay="499"/>
                                          </p:stCondLst>
                                        </p:cTn>
                                        <p:tgtEl>
                                          <p:spTgt spid="80901"/>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80900"/>
                                        </p:tgtEl>
                                        <p:attrNameLst>
                                          <p:attrName>style.visibility</p:attrName>
                                        </p:attrNameLst>
                                      </p:cBhvr>
                                      <p:to>
                                        <p:strVal val="visible"/>
                                      </p:to>
                                    </p:set>
                                    <p:animEffect transition="in" filter="dissolve">
                                      <p:cBhvr>
                                        <p:cTn id="60" dur="2000"/>
                                        <p:tgtEl>
                                          <p:spTgt spid="80900"/>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nodeType="clickEffect">
                                  <p:stCondLst>
                                    <p:cond delay="0"/>
                                  </p:stCondLst>
                                  <p:childTnLst>
                                    <p:animEffect transition="out" filter="blinds(horizontal)">
                                      <p:cBhvr>
                                        <p:cTn id="64" dur="500"/>
                                        <p:tgtEl>
                                          <p:spTgt spid="80900"/>
                                        </p:tgtEl>
                                      </p:cBhvr>
                                    </p:animEffect>
                                    <p:set>
                                      <p:cBhvr>
                                        <p:cTn id="65" dur="1" fill="hold">
                                          <p:stCondLst>
                                            <p:cond delay="499"/>
                                          </p:stCondLst>
                                        </p:cTn>
                                        <p:tgtEl>
                                          <p:spTgt spid="8090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16393"/>
                                        </p:tgtEl>
                                        <p:attrNameLst>
                                          <p:attrName>style.visibility</p:attrName>
                                        </p:attrNameLst>
                                      </p:cBhvr>
                                      <p:to>
                                        <p:strVal val="visible"/>
                                      </p:to>
                                    </p:set>
                                    <p:animEffect transition="in" filter="dissolve">
                                      <p:cBhvr>
                                        <p:cTn id="70" dur="1000"/>
                                        <p:tgtEl>
                                          <p:spTgt spid="16393"/>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16396"/>
                                        </p:tgtEl>
                                        <p:attrNameLst>
                                          <p:attrName>style.visibility</p:attrName>
                                        </p:attrNameLst>
                                      </p:cBhvr>
                                      <p:to>
                                        <p:strVal val="visible"/>
                                      </p:to>
                                    </p:set>
                                    <p:animEffect transition="in" filter="dissolve">
                                      <p:cBhvr>
                                        <p:cTn id="75" dur="10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838200"/>
          </a:xfrm>
        </p:spPr>
        <p:txBody>
          <a:bodyPr/>
          <a:lstStyle/>
          <a:p>
            <a:pPr>
              <a:defRPr/>
            </a:pPr>
            <a:r>
              <a:rPr lang="en-US" sz="5400" dirty="0" smtClean="0">
                <a:solidFill>
                  <a:srgbClr val="00B0F0"/>
                </a:solidFill>
                <a:latin typeface="Cleopatra" pitchFamily="2" charset="0"/>
              </a:rPr>
              <a:t>England</a:t>
            </a:r>
            <a:endParaRPr lang="en-US" sz="5400" dirty="0">
              <a:solidFill>
                <a:srgbClr val="00B0F0"/>
              </a:solidFill>
              <a:latin typeface="Cleopatra" pitchFamily="2" charset="0"/>
            </a:endParaRPr>
          </a:p>
        </p:txBody>
      </p:sp>
      <p:sp>
        <p:nvSpPr>
          <p:cNvPr id="3" name="Content Placeholder 2"/>
          <p:cNvSpPr>
            <a:spLocks noGrp="1"/>
          </p:cNvSpPr>
          <p:nvPr>
            <p:ph idx="1"/>
          </p:nvPr>
        </p:nvSpPr>
        <p:spPr>
          <a:xfrm>
            <a:off x="0" y="762000"/>
            <a:ext cx="9296400" cy="6096000"/>
          </a:xfrm>
        </p:spPr>
        <p:txBody>
          <a:bodyPr/>
          <a:lstStyle/>
          <a:p>
            <a:r>
              <a:rPr lang="en-US" sz="2800" dirty="0" smtClean="0">
                <a:solidFill>
                  <a:schemeClr val="bg1"/>
                </a:solidFill>
                <a:effectLst/>
                <a:latin typeface="Comic Sans MS" pitchFamily="66" charset="0"/>
              </a:rPr>
              <a:t>Spanish wanted Mary Stuart to </a:t>
            </a:r>
          </a:p>
          <a:p>
            <a:pPr>
              <a:buFontTx/>
              <a:buNone/>
            </a:pPr>
            <a:r>
              <a:rPr lang="en-US" sz="2800" dirty="0" smtClean="0">
                <a:solidFill>
                  <a:schemeClr val="bg1"/>
                </a:solidFill>
                <a:effectLst/>
                <a:latin typeface="Comic Sans MS" pitchFamily="66" charset="0"/>
              </a:rPr>
              <a:t>	inherit from Mary Tudor</a:t>
            </a:r>
          </a:p>
          <a:p>
            <a:r>
              <a:rPr lang="en-US" sz="2800" dirty="0" smtClean="0">
                <a:solidFill>
                  <a:schemeClr val="bg1"/>
                </a:solidFill>
                <a:effectLst/>
                <a:latin typeface="Comic Sans MS" pitchFamily="66" charset="0"/>
              </a:rPr>
              <a:t>Mary claimed throne, but Elizabeth </a:t>
            </a:r>
          </a:p>
          <a:p>
            <a:pPr>
              <a:buFontTx/>
              <a:buNone/>
            </a:pPr>
            <a:r>
              <a:rPr lang="en-US" sz="2800" dirty="0" smtClean="0">
                <a:solidFill>
                  <a:schemeClr val="bg1"/>
                </a:solidFill>
                <a:effectLst/>
                <a:latin typeface="Comic Sans MS" pitchFamily="66" charset="0"/>
              </a:rPr>
              <a:t>	inherits and imprisons cousin.</a:t>
            </a:r>
          </a:p>
          <a:p>
            <a:r>
              <a:rPr lang="en-US" sz="2800" dirty="0" smtClean="0">
                <a:solidFill>
                  <a:schemeClr val="bg1"/>
                </a:solidFill>
                <a:effectLst/>
                <a:latin typeface="Comic Sans MS" pitchFamily="66" charset="0"/>
              </a:rPr>
              <a:t>Catholic plot to free Mary and</a:t>
            </a:r>
          </a:p>
          <a:p>
            <a:pPr>
              <a:buFontTx/>
              <a:buNone/>
            </a:pPr>
            <a:r>
              <a:rPr lang="en-US" sz="2800" dirty="0" smtClean="0">
                <a:solidFill>
                  <a:schemeClr val="bg1"/>
                </a:solidFill>
                <a:effectLst/>
                <a:latin typeface="Comic Sans MS" pitchFamily="66" charset="0"/>
              </a:rPr>
              <a:t>				overthrow	Liz results in execution.</a:t>
            </a:r>
          </a:p>
          <a:p>
            <a:pPr>
              <a:buFontTx/>
              <a:buNone/>
            </a:pPr>
            <a:r>
              <a:rPr lang="en-US" sz="2800" dirty="0" smtClean="0">
                <a:solidFill>
                  <a:schemeClr val="bg1"/>
                </a:solidFill>
                <a:effectLst/>
                <a:latin typeface="Comic Sans MS" pitchFamily="66" charset="0"/>
              </a:rPr>
              <a:t>				Phillip proposes – REJECTED!!!</a:t>
            </a:r>
          </a:p>
          <a:p>
            <a:pPr>
              <a:buFontTx/>
              <a:buNone/>
            </a:pPr>
            <a:r>
              <a:rPr lang="en-US" sz="2800" dirty="0" smtClean="0">
                <a:solidFill>
                  <a:schemeClr val="bg1"/>
                </a:solidFill>
                <a:effectLst/>
                <a:latin typeface="Comic Sans MS" pitchFamily="66" charset="0"/>
              </a:rPr>
              <a:t>				Pope offers bounty </a:t>
            </a:r>
          </a:p>
          <a:p>
            <a:pPr>
              <a:buFontTx/>
              <a:buNone/>
            </a:pPr>
            <a:r>
              <a:rPr lang="en-US" sz="2800" dirty="0" smtClean="0">
                <a:solidFill>
                  <a:schemeClr val="bg1"/>
                </a:solidFill>
                <a:effectLst/>
                <a:latin typeface="Comic Sans MS" pitchFamily="66" charset="0"/>
              </a:rPr>
              <a:t>				Pirates and privateers (Drake, 				Raleigh and Hawkins) attack Spanish 			Main.</a:t>
            </a:r>
          </a:p>
          <a:p>
            <a:pPr>
              <a:buFontTx/>
              <a:buNone/>
            </a:pPr>
            <a:r>
              <a:rPr lang="en-US" sz="2800" dirty="0" smtClean="0">
                <a:solidFill>
                  <a:schemeClr val="bg1"/>
                </a:solidFill>
                <a:effectLst/>
                <a:latin typeface="Comic Sans MS" pitchFamily="66" charset="0"/>
              </a:rPr>
              <a:t>				Phillip now poised to invade</a:t>
            </a:r>
          </a:p>
          <a:p>
            <a:endParaRPr lang="en-US" dirty="0" smtClean="0">
              <a:solidFill>
                <a:schemeClr val="bg1"/>
              </a:solidFill>
              <a:effectLst/>
              <a:latin typeface="Comic Sans MS" pitchFamily="66" charset="0"/>
            </a:endParaRPr>
          </a:p>
        </p:txBody>
      </p:sp>
      <p:pic>
        <p:nvPicPr>
          <p:cNvPr id="15364" name="Picture 4"/>
          <p:cNvPicPr>
            <a:picLocks noChangeAspect="1" noChangeArrowheads="1"/>
          </p:cNvPicPr>
          <p:nvPr/>
        </p:nvPicPr>
        <p:blipFill>
          <a:blip r:embed="rId2" cstate="print"/>
          <a:srcRect/>
          <a:stretch>
            <a:fillRect/>
          </a:stretch>
        </p:blipFill>
        <p:spPr bwMode="auto">
          <a:xfrm>
            <a:off x="6905625" y="0"/>
            <a:ext cx="2238375" cy="32766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15365" name="Picture 5"/>
          <p:cNvPicPr>
            <a:picLocks noChangeAspect="1" noChangeArrowheads="1"/>
          </p:cNvPicPr>
          <p:nvPr/>
        </p:nvPicPr>
        <p:blipFill>
          <a:blip r:embed="rId3" cstate="print"/>
          <a:srcRect/>
          <a:stretch>
            <a:fillRect/>
          </a:stretch>
        </p:blipFill>
        <p:spPr bwMode="auto">
          <a:xfrm>
            <a:off x="0" y="3295367"/>
            <a:ext cx="2662238" cy="310515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6" name="TextBox 5"/>
          <p:cNvSpPr txBox="1">
            <a:spLocks noChangeArrowheads="1"/>
          </p:cNvSpPr>
          <p:nvPr/>
        </p:nvSpPr>
        <p:spPr bwMode="auto">
          <a:xfrm>
            <a:off x="0" y="3429000"/>
            <a:ext cx="1219200" cy="830263"/>
          </a:xfrm>
          <a:prstGeom prst="rect">
            <a:avLst/>
          </a:prstGeom>
          <a:noFill/>
          <a:ln w="9525">
            <a:noFill/>
            <a:miter lim="800000"/>
            <a:headEnd/>
            <a:tailEnd/>
          </a:ln>
        </p:spPr>
        <p:txBody>
          <a:bodyPr>
            <a:spAutoFit/>
          </a:bodyPr>
          <a:lstStyle/>
          <a:p>
            <a:r>
              <a:rPr lang="en-US">
                <a:solidFill>
                  <a:schemeClr val="bg1"/>
                </a:solidFill>
                <a:latin typeface="Comic Sans MS" pitchFamily="66" charset="0"/>
              </a:rPr>
              <a:t>Mary</a:t>
            </a:r>
            <a:r>
              <a:rPr lang="en-US">
                <a:latin typeface="Comic Sans MS" pitchFamily="66" charset="0"/>
              </a:rPr>
              <a:t> </a:t>
            </a:r>
            <a:r>
              <a:rPr lang="en-US">
                <a:solidFill>
                  <a:schemeClr val="bg1"/>
                </a:solidFill>
                <a:latin typeface="Comic Sans MS" pitchFamily="66" charset="0"/>
              </a:rPr>
              <a:t>Stuart</a:t>
            </a:r>
          </a:p>
        </p:txBody>
      </p:sp>
      <p:sp>
        <p:nvSpPr>
          <p:cNvPr id="7" name="TextBox 6"/>
          <p:cNvSpPr txBox="1">
            <a:spLocks noChangeArrowheads="1"/>
          </p:cNvSpPr>
          <p:nvPr/>
        </p:nvSpPr>
        <p:spPr bwMode="auto">
          <a:xfrm>
            <a:off x="8153400" y="304800"/>
            <a:ext cx="990600" cy="461963"/>
          </a:xfrm>
          <a:prstGeom prst="rect">
            <a:avLst/>
          </a:prstGeom>
          <a:noFill/>
          <a:ln w="9525">
            <a:noFill/>
            <a:miter lim="800000"/>
            <a:headEnd/>
            <a:tailEnd/>
          </a:ln>
        </p:spPr>
        <p:txBody>
          <a:bodyPr>
            <a:spAutoFit/>
          </a:bodyPr>
          <a:lstStyle/>
          <a:p>
            <a:r>
              <a:rPr lang="en-US">
                <a:solidFill>
                  <a:schemeClr val="bg1"/>
                </a:solidFill>
              </a:rPr>
              <a:t>Liz 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5" dur="500"/>
                                        <p:tgtEl>
                                          <p:spTgt spid="3">
                                            <p:txEl>
                                              <p:pRg st="0" end="0"/>
                                            </p:txEl>
                                          </p:spTgt>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5365"/>
                                        </p:tgtEl>
                                        <p:attrNameLst>
                                          <p:attrName>style.visibility</p:attrName>
                                        </p:attrNameLst>
                                      </p:cBhvr>
                                      <p:to>
                                        <p:strVal val="visible"/>
                                      </p:to>
                                    </p:set>
                                    <p:animEffect transition="in" filter="dissolve">
                                      <p:cBhvr>
                                        <p:cTn id="26" dur="1000"/>
                                        <p:tgtEl>
                                          <p:spTgt spid="15365"/>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6"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7" dur="500"/>
                                        <p:tgtEl>
                                          <p:spTgt spid="3">
                                            <p:txEl>
                                              <p:pRg st="2" end="2"/>
                                            </p:txEl>
                                          </p:spTgt>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2"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5364"/>
                                        </p:tgtEl>
                                        <p:attrNameLst>
                                          <p:attrName>style.visibility</p:attrName>
                                        </p:attrNameLst>
                                      </p:cBhvr>
                                      <p:to>
                                        <p:strVal val="visible"/>
                                      </p:to>
                                    </p:set>
                                    <p:animEffect transition="in" filter="dissolve">
                                      <p:cBhvr>
                                        <p:cTn id="48" dur="1000"/>
                                        <p:tgtEl>
                                          <p:spTgt spid="15364"/>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dissolv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grpId="0"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 calcmode="lin" valueType="num">
                                      <p:cBhvr>
                                        <p:cTn id="5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8"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59" dur="500"/>
                                        <p:tgtEl>
                                          <p:spTgt spid="3">
                                            <p:txEl>
                                              <p:pRg st="4" end="4"/>
                                            </p:txEl>
                                          </p:spTgt>
                                        </p:tgtEl>
                                      </p:cBhvr>
                                    </p:animEffect>
                                  </p:childTnLst>
                                </p:cTn>
                              </p:par>
                              <p:par>
                                <p:cTn id="60" presetID="49" presetClass="entr" presetSubtype="0" decel="100000" fill="hold" grpId="0" nodeType="with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 calcmode="lin" valueType="num">
                                      <p:cBhvr>
                                        <p:cTn id="6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4"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65" dur="500"/>
                                        <p:tgtEl>
                                          <p:spTgt spid="3">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9" presetClass="entr" presetSubtype="0" decel="100000" fill="hold" grpId="0" nodeType="click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 calcmode="lin" valueType="num">
                                      <p:cBhvr>
                                        <p:cTn id="7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72"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73" dur="500"/>
                                        <p:tgtEl>
                                          <p:spTgt spid="3">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grpId="0" nodeType="clickEffect">
                                  <p:stCondLst>
                                    <p:cond delay="0"/>
                                  </p:stCondLst>
                                  <p:childTnLst>
                                    <p:set>
                                      <p:cBhvr>
                                        <p:cTn id="77" dur="1" fill="hold">
                                          <p:stCondLst>
                                            <p:cond delay="0"/>
                                          </p:stCondLst>
                                        </p:cTn>
                                        <p:tgtEl>
                                          <p:spTgt spid="3">
                                            <p:txEl>
                                              <p:pRg st="7" end="7"/>
                                            </p:txEl>
                                          </p:spTgt>
                                        </p:tgtEl>
                                        <p:attrNameLst>
                                          <p:attrName>style.visibility</p:attrName>
                                        </p:attrNameLst>
                                      </p:cBhvr>
                                      <p:to>
                                        <p:strVal val="visible"/>
                                      </p:to>
                                    </p:set>
                                    <p:anim calcmode="lin" valueType="num">
                                      <p:cBhvr>
                                        <p:cTn id="7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9"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80"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81" dur="500"/>
                                        <p:tgtEl>
                                          <p:spTgt spid="3">
                                            <p:txEl>
                                              <p:pRg st="7" end="7"/>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grpId="0" nodeType="clickEffect">
                                  <p:stCondLst>
                                    <p:cond delay="0"/>
                                  </p:stCondLst>
                                  <p:childTnLst>
                                    <p:set>
                                      <p:cBhvr>
                                        <p:cTn id="85" dur="1" fill="hold">
                                          <p:stCondLst>
                                            <p:cond delay="0"/>
                                          </p:stCondLst>
                                        </p:cTn>
                                        <p:tgtEl>
                                          <p:spTgt spid="3">
                                            <p:txEl>
                                              <p:pRg st="8" end="8"/>
                                            </p:txEl>
                                          </p:spTgt>
                                        </p:tgtEl>
                                        <p:attrNameLst>
                                          <p:attrName>style.visibility</p:attrName>
                                        </p:attrNameLst>
                                      </p:cBhvr>
                                      <p:to>
                                        <p:strVal val="visible"/>
                                      </p:to>
                                    </p:set>
                                    <p:anim calcmode="lin" valueType="num">
                                      <p:cBhvr>
                                        <p:cTn id="8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7" dur="500" fill="hold"/>
                                        <p:tgtEl>
                                          <p:spTgt spid="3">
                                            <p:txEl>
                                              <p:pRg st="8" end="8"/>
                                            </p:txEl>
                                          </p:spTgt>
                                        </p:tgtEl>
                                        <p:attrNameLst>
                                          <p:attrName>ppt_h</p:attrName>
                                        </p:attrNameLst>
                                      </p:cBhvr>
                                      <p:tavLst>
                                        <p:tav tm="0">
                                          <p:val>
                                            <p:fltVal val="0"/>
                                          </p:val>
                                        </p:tav>
                                        <p:tav tm="100000">
                                          <p:val>
                                            <p:strVal val="#ppt_h"/>
                                          </p:val>
                                        </p:tav>
                                      </p:tavLst>
                                    </p:anim>
                                    <p:anim calcmode="lin" valueType="num">
                                      <p:cBhvr>
                                        <p:cTn id="88" dur="500" fill="hold"/>
                                        <p:tgtEl>
                                          <p:spTgt spid="3">
                                            <p:txEl>
                                              <p:pRg st="8" end="8"/>
                                            </p:txEl>
                                          </p:spTgt>
                                        </p:tgtEl>
                                        <p:attrNameLst>
                                          <p:attrName>style.rotation</p:attrName>
                                        </p:attrNameLst>
                                      </p:cBhvr>
                                      <p:tavLst>
                                        <p:tav tm="0">
                                          <p:val>
                                            <p:fltVal val="360"/>
                                          </p:val>
                                        </p:tav>
                                        <p:tav tm="100000">
                                          <p:val>
                                            <p:fltVal val="0"/>
                                          </p:val>
                                        </p:tav>
                                      </p:tavLst>
                                    </p:anim>
                                    <p:animEffect transition="in" filter="fade">
                                      <p:cBhvr>
                                        <p:cTn id="89" dur="500"/>
                                        <p:tgtEl>
                                          <p:spTgt spid="3">
                                            <p:txEl>
                                              <p:pRg st="8" end="8"/>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49" presetClass="entr" presetSubtype="0" decel="100000" fill="hold" grpId="0" nodeType="clickEffect">
                                  <p:stCondLst>
                                    <p:cond delay="0"/>
                                  </p:stCondLst>
                                  <p:childTnLst>
                                    <p:set>
                                      <p:cBhvr>
                                        <p:cTn id="93" dur="1" fill="hold">
                                          <p:stCondLst>
                                            <p:cond delay="0"/>
                                          </p:stCondLst>
                                        </p:cTn>
                                        <p:tgtEl>
                                          <p:spTgt spid="3">
                                            <p:txEl>
                                              <p:pRg st="9" end="9"/>
                                            </p:txEl>
                                          </p:spTgt>
                                        </p:tgtEl>
                                        <p:attrNameLst>
                                          <p:attrName>style.visibility</p:attrName>
                                        </p:attrNameLst>
                                      </p:cBhvr>
                                      <p:to>
                                        <p:strVal val="visible"/>
                                      </p:to>
                                    </p:set>
                                    <p:anim calcmode="lin" valueType="num">
                                      <p:cBhvr>
                                        <p:cTn id="9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95" dur="500" fill="hold"/>
                                        <p:tgtEl>
                                          <p:spTgt spid="3">
                                            <p:txEl>
                                              <p:pRg st="9" end="9"/>
                                            </p:txEl>
                                          </p:spTgt>
                                        </p:tgtEl>
                                        <p:attrNameLst>
                                          <p:attrName>ppt_h</p:attrName>
                                        </p:attrNameLst>
                                      </p:cBhvr>
                                      <p:tavLst>
                                        <p:tav tm="0">
                                          <p:val>
                                            <p:fltVal val="0"/>
                                          </p:val>
                                        </p:tav>
                                        <p:tav tm="100000">
                                          <p:val>
                                            <p:strVal val="#ppt_h"/>
                                          </p:val>
                                        </p:tav>
                                      </p:tavLst>
                                    </p:anim>
                                    <p:anim calcmode="lin" valueType="num">
                                      <p:cBhvr>
                                        <p:cTn id="96" dur="500" fill="hold"/>
                                        <p:tgtEl>
                                          <p:spTgt spid="3">
                                            <p:txEl>
                                              <p:pRg st="9" end="9"/>
                                            </p:txEl>
                                          </p:spTgt>
                                        </p:tgtEl>
                                        <p:attrNameLst>
                                          <p:attrName>style.rotation</p:attrName>
                                        </p:attrNameLst>
                                      </p:cBhvr>
                                      <p:tavLst>
                                        <p:tav tm="0">
                                          <p:val>
                                            <p:fltVal val="360"/>
                                          </p:val>
                                        </p:tav>
                                        <p:tav tm="100000">
                                          <p:val>
                                            <p:fltVal val="0"/>
                                          </p:val>
                                        </p:tav>
                                      </p:tavLst>
                                    </p:anim>
                                    <p:animEffect transition="in" filter="fade">
                                      <p:cBhvr>
                                        <p:cTn id="9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a:defRPr/>
            </a:pPr>
            <a:r>
              <a:rPr lang="en-US" dirty="0" smtClean="0">
                <a:solidFill>
                  <a:srgbClr val="33CCFF"/>
                </a:solidFill>
              </a:rPr>
              <a:t>Elizabeth’s Speech to the Troops Before the Armada</a:t>
            </a:r>
            <a:endParaRPr lang="en-US" dirty="0">
              <a:solidFill>
                <a:srgbClr val="33CCFF"/>
              </a:solidFill>
            </a:endParaRPr>
          </a:p>
        </p:txBody>
      </p:sp>
      <p:sp>
        <p:nvSpPr>
          <p:cNvPr id="3" name="Content Placeholder 2"/>
          <p:cNvSpPr>
            <a:spLocks noGrp="1"/>
          </p:cNvSpPr>
          <p:nvPr>
            <p:ph idx="1"/>
          </p:nvPr>
        </p:nvSpPr>
        <p:spPr>
          <a:xfrm>
            <a:off x="0" y="1143000"/>
            <a:ext cx="9144000" cy="3581400"/>
          </a:xfrm>
        </p:spPr>
        <p:txBody>
          <a:bodyPr/>
          <a:lstStyle/>
          <a:p>
            <a:pPr>
              <a:defRPr/>
            </a:pPr>
            <a:r>
              <a:rPr lang="en-US" sz="2800" dirty="0" smtClean="0">
                <a:solidFill>
                  <a:schemeClr val="bg1"/>
                </a:solidFill>
              </a:rPr>
              <a:t>…therefore I am come amongst you, as you see, at this time, not for my recreation and disport, but being resolved, in the midst and heat of the battle, to live and die amongst you all; to lay down for my God, and for my kingdom, and my people, my </a:t>
            </a:r>
            <a:r>
              <a:rPr lang="en-US" sz="2800" dirty="0" err="1" smtClean="0">
                <a:solidFill>
                  <a:schemeClr val="bg1"/>
                </a:solidFill>
              </a:rPr>
              <a:t>honour</a:t>
            </a:r>
            <a:r>
              <a:rPr lang="en-US" sz="2800" dirty="0" smtClean="0">
                <a:solidFill>
                  <a:schemeClr val="bg1"/>
                </a:solidFill>
              </a:rPr>
              <a:t> and my blood, even in the dust. </a:t>
            </a:r>
            <a:r>
              <a:rPr lang="en-US" sz="2800" dirty="0" smtClean="0">
                <a:solidFill>
                  <a:srgbClr val="FF0000"/>
                </a:solidFill>
              </a:rPr>
              <a:t>I know I have the body but of a weak and feeble woman; but I have the heart and stomach of a king, and of a king of England too, and think foul scorn that Parma or Spain, or any prince of Europe, should dare to invade the borders of my realm… I </a:t>
            </a:r>
            <a:r>
              <a:rPr lang="en-US" sz="2800" dirty="0" err="1" smtClean="0">
                <a:solidFill>
                  <a:srgbClr val="FF0000"/>
                </a:solidFill>
              </a:rPr>
              <a:t>mayself</a:t>
            </a:r>
            <a:r>
              <a:rPr lang="en-US" sz="2800" dirty="0" smtClean="0">
                <a:solidFill>
                  <a:srgbClr val="FF0000"/>
                </a:solidFill>
              </a:rPr>
              <a:t> will take up arms, I myself will be General, Judge and </a:t>
            </a:r>
            <a:r>
              <a:rPr lang="en-US" sz="2800" dirty="0" err="1" smtClean="0">
                <a:solidFill>
                  <a:srgbClr val="FF0000"/>
                </a:solidFill>
              </a:rPr>
              <a:t>Rewarder</a:t>
            </a:r>
            <a:r>
              <a:rPr lang="en-US" sz="2800" dirty="0" smtClean="0">
                <a:solidFill>
                  <a:srgbClr val="FF0000"/>
                </a:solidFill>
              </a:rPr>
              <a:t> of everyone of </a:t>
            </a:r>
            <a:r>
              <a:rPr lang="en-US" sz="2800" smtClean="0">
                <a:solidFill>
                  <a:srgbClr val="FF0000"/>
                </a:solidFill>
              </a:rPr>
              <a:t>your virtues </a:t>
            </a:r>
            <a:r>
              <a:rPr lang="en-US" sz="2800" dirty="0" smtClean="0">
                <a:solidFill>
                  <a:srgbClr val="FF0000"/>
                </a:solidFill>
              </a:rPr>
              <a:t>in the field.”</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3"/>
          <p:cNvPicPr>
            <a:picLocks noChangeAspect="1" noChangeArrowheads="1"/>
          </p:cNvPicPr>
          <p:nvPr/>
        </p:nvPicPr>
        <p:blipFill>
          <a:blip r:embed="rId2" cstate="print"/>
          <a:srcRect/>
          <a:stretch>
            <a:fillRect/>
          </a:stretch>
        </p:blipFill>
        <p:spPr bwMode="auto">
          <a:xfrm>
            <a:off x="2971800" y="914400"/>
            <a:ext cx="3657600" cy="669925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78852" name="Picture 4"/>
          <p:cNvPicPr>
            <a:picLocks noChangeAspect="1" noChangeArrowheads="1"/>
          </p:cNvPicPr>
          <p:nvPr/>
        </p:nvPicPr>
        <p:blipFill>
          <a:blip r:embed="rId3" cstate="print"/>
          <a:srcRect/>
          <a:stretch>
            <a:fillRect/>
          </a:stretch>
        </p:blipFill>
        <p:spPr bwMode="auto">
          <a:xfrm>
            <a:off x="1143000" y="1001713"/>
            <a:ext cx="7227888" cy="5627687"/>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2" name="Title 1"/>
          <p:cNvSpPr>
            <a:spLocks noGrp="1"/>
          </p:cNvSpPr>
          <p:nvPr>
            <p:ph type="title"/>
          </p:nvPr>
        </p:nvSpPr>
        <p:spPr>
          <a:xfrm>
            <a:off x="685800" y="0"/>
            <a:ext cx="7772400" cy="914400"/>
          </a:xfrm>
        </p:spPr>
        <p:txBody>
          <a:bodyPr/>
          <a:lstStyle/>
          <a:p>
            <a:pPr>
              <a:defRPr/>
            </a:pPr>
            <a:r>
              <a:rPr lang="en-US" dirty="0" smtClean="0">
                <a:solidFill>
                  <a:srgbClr val="33CCFF"/>
                </a:solidFill>
                <a:latin typeface="Cleopatra" pitchFamily="2" charset="0"/>
              </a:rPr>
              <a:t>Spanish Armada 1588</a:t>
            </a:r>
            <a:endParaRPr lang="en-US" dirty="0">
              <a:solidFill>
                <a:srgbClr val="33CCFF"/>
              </a:solidFill>
              <a:latin typeface="Cleopatra" pitchFamily="2" charset="0"/>
            </a:endParaRPr>
          </a:p>
        </p:txBody>
      </p:sp>
      <p:sp>
        <p:nvSpPr>
          <p:cNvPr id="3" name="Content Placeholder 2"/>
          <p:cNvSpPr>
            <a:spLocks noGrp="1"/>
          </p:cNvSpPr>
          <p:nvPr>
            <p:ph idx="1"/>
          </p:nvPr>
        </p:nvSpPr>
        <p:spPr/>
        <p:txBody>
          <a:bodyPr/>
          <a:lstStyle/>
          <a:p>
            <a:pPr>
              <a:defRPr/>
            </a:pPr>
            <a:r>
              <a:rPr lang="en-US" dirty="0" smtClean="0">
                <a:solidFill>
                  <a:schemeClr val="bg1"/>
                </a:solidFill>
              </a:rPr>
              <a:t>Pope  “What a valiant woman.  She braves the two greatest kings by land and sea…It is a pity Elizabeth and I cannot marry: our children would have ruled the world.”</a:t>
            </a:r>
          </a:p>
          <a:p>
            <a:pPr>
              <a:defRPr/>
            </a:pPr>
            <a:r>
              <a:rPr lang="en-US" dirty="0" smtClean="0">
                <a:solidFill>
                  <a:schemeClr val="bg1"/>
                </a:solidFill>
              </a:rPr>
              <a:t>Other failed invasions follow till Philip’s death</a:t>
            </a:r>
            <a:endParaRPr lang="en-US" dirty="0">
              <a:solidFill>
                <a:schemeClr val="bg1"/>
              </a:solidFill>
            </a:endParaRPr>
          </a:p>
        </p:txBody>
      </p:sp>
      <p:sp>
        <p:nvSpPr>
          <p:cNvPr id="19462" name="Rectangle 5"/>
          <p:cNvSpPr>
            <a:spLocks noChangeArrowheads="1"/>
          </p:cNvSpPr>
          <p:nvPr/>
        </p:nvSpPr>
        <p:spPr bwMode="auto">
          <a:xfrm>
            <a:off x="2895600" y="6629400"/>
            <a:ext cx="3810000" cy="914400"/>
          </a:xfrm>
          <a:prstGeom prst="rect">
            <a:avLst/>
          </a:prstGeom>
          <a:solidFill>
            <a:schemeClr val="tx1"/>
          </a:solidFill>
          <a:ln w="9525" algn="ctr">
            <a:solidFill>
              <a:schemeClr val="tx1"/>
            </a:solidFill>
            <a:round/>
            <a:headEnd/>
            <a:tailEnd/>
          </a:ln>
        </p:spPr>
        <p:txBody>
          <a:bodyPr/>
          <a:lstStyle/>
          <a:p>
            <a:endParaRPr lang="en-US"/>
          </a:p>
        </p:txBody>
      </p:sp>
      <p:pic>
        <p:nvPicPr>
          <p:cNvPr id="78850" name="Picture 2"/>
          <p:cNvPicPr>
            <a:picLocks noChangeAspect="1" noChangeArrowheads="1"/>
          </p:cNvPicPr>
          <p:nvPr/>
        </p:nvPicPr>
        <p:blipFill>
          <a:blip r:embed="rId4" cstate="print"/>
          <a:srcRect/>
          <a:stretch>
            <a:fillRect/>
          </a:stretch>
        </p:blipFill>
        <p:spPr bwMode="auto">
          <a:xfrm>
            <a:off x="2895600" y="838200"/>
            <a:ext cx="3810000" cy="5913437"/>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dissolve">
                                      <p:cBhvr>
                                        <p:cTn id="7" dur="2000"/>
                                        <p:tgtEl>
                                          <p:spTgt spid="7885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78850"/>
                                        </p:tgtEl>
                                      </p:cBhvr>
                                    </p:animEffect>
                                    <p:set>
                                      <p:cBhvr>
                                        <p:cTn id="12" dur="1" fill="hold">
                                          <p:stCondLst>
                                            <p:cond delay="1999"/>
                                          </p:stCondLst>
                                        </p:cTn>
                                        <p:tgtEl>
                                          <p:spTgt spid="7885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8851"/>
                                        </p:tgtEl>
                                        <p:attrNameLst>
                                          <p:attrName>style.visibility</p:attrName>
                                        </p:attrNameLst>
                                      </p:cBhvr>
                                      <p:to>
                                        <p:strVal val="visible"/>
                                      </p:to>
                                    </p:set>
                                    <p:animEffect transition="in" filter="dissolve">
                                      <p:cBhvr>
                                        <p:cTn id="17" dur="2000"/>
                                        <p:tgtEl>
                                          <p:spTgt spid="7885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nodeType="clickEffect">
                                  <p:stCondLst>
                                    <p:cond delay="0"/>
                                  </p:stCondLst>
                                  <p:childTnLst>
                                    <p:animEffect transition="out" filter="diamond(in)">
                                      <p:cBhvr>
                                        <p:cTn id="21" dur="2000"/>
                                        <p:tgtEl>
                                          <p:spTgt spid="78851"/>
                                        </p:tgtEl>
                                      </p:cBhvr>
                                    </p:animEffect>
                                    <p:set>
                                      <p:cBhvr>
                                        <p:cTn id="22" dur="1" fill="hold">
                                          <p:stCondLst>
                                            <p:cond delay="1999"/>
                                          </p:stCondLst>
                                        </p:cTn>
                                        <p:tgtEl>
                                          <p:spTgt spid="7885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8852"/>
                                        </p:tgtEl>
                                        <p:attrNameLst>
                                          <p:attrName>style.visibility</p:attrName>
                                        </p:attrNameLst>
                                      </p:cBhvr>
                                      <p:to>
                                        <p:strVal val="visible"/>
                                      </p:to>
                                    </p:set>
                                    <p:animEffect transition="in" filter="dissolve">
                                      <p:cBhvr>
                                        <p:cTn id="27" dur="3000"/>
                                        <p:tgtEl>
                                          <p:spTgt spid="7885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nodeType="clickEffect">
                                  <p:stCondLst>
                                    <p:cond delay="0"/>
                                  </p:stCondLst>
                                  <p:childTnLst>
                                    <p:animEffect transition="out" filter="circle(out)">
                                      <p:cBhvr>
                                        <p:cTn id="31" dur="2000"/>
                                        <p:tgtEl>
                                          <p:spTgt spid="78852"/>
                                        </p:tgtEl>
                                      </p:cBhvr>
                                    </p:animEffect>
                                    <p:set>
                                      <p:cBhvr>
                                        <p:cTn id="32" dur="1" fill="hold">
                                          <p:stCondLst>
                                            <p:cond delay="1999"/>
                                          </p:stCondLst>
                                        </p:cTn>
                                        <p:tgtEl>
                                          <p:spTgt spid="7885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066800"/>
          </a:xfrm>
        </p:spPr>
        <p:txBody>
          <a:bodyPr/>
          <a:lstStyle/>
          <a:p>
            <a:pPr>
              <a:defRPr/>
            </a:pPr>
            <a:r>
              <a:rPr lang="en-US" sz="5400" dirty="0" smtClean="0">
                <a:solidFill>
                  <a:srgbClr val="33CCFF"/>
                </a:solidFill>
                <a:latin typeface="Cleopatra" pitchFamily="2" charset="0"/>
              </a:rPr>
              <a:t>Elizabethan England</a:t>
            </a:r>
            <a:endParaRPr lang="en-US" sz="5400" dirty="0">
              <a:solidFill>
                <a:srgbClr val="33CCFF"/>
              </a:solidFill>
              <a:latin typeface="Cleopatra" pitchFamily="2" charset="0"/>
            </a:endParaRPr>
          </a:p>
        </p:txBody>
      </p:sp>
      <p:sp>
        <p:nvSpPr>
          <p:cNvPr id="5" name="TextBox 4"/>
          <p:cNvSpPr txBox="1"/>
          <p:nvPr/>
        </p:nvSpPr>
        <p:spPr>
          <a:xfrm>
            <a:off x="399245" y="838200"/>
            <a:ext cx="8763000" cy="6432530"/>
          </a:xfrm>
          <a:prstGeom prst="rect">
            <a:avLst/>
          </a:prstGeom>
          <a:noFill/>
        </p:spPr>
        <p:txBody>
          <a:bodyPr wrap="square" rtlCol="0">
            <a:spAutoFit/>
          </a:bodyPr>
          <a:lstStyle/>
          <a:p>
            <a:pPr marL="571500" indent="-571500" algn="l">
              <a:buFont typeface="Arial" panose="020B0604020202020204" pitchFamily="34" charset="0"/>
              <a:buChar char="•"/>
            </a:pPr>
            <a:r>
              <a:rPr lang="en-US" sz="3600" b="1" dirty="0">
                <a:solidFill>
                  <a:schemeClr val="bg1"/>
                </a:solidFill>
                <a:latin typeface="Comic Sans MS" pitchFamily="66" charset="0"/>
              </a:rPr>
              <a:t>Religion – Act + Oath of Supremacy, 39 Articles,  Act of Uniformity (see website handout on religion)</a:t>
            </a:r>
          </a:p>
          <a:p>
            <a:pPr marL="571500" indent="-571500" algn="l">
              <a:buFont typeface="Arial" panose="020B0604020202020204" pitchFamily="34" charset="0"/>
              <a:buChar char="•"/>
            </a:pPr>
            <a:r>
              <a:rPr lang="en-US" sz="3600" b="1" dirty="0">
                <a:solidFill>
                  <a:schemeClr val="bg1"/>
                </a:solidFill>
                <a:latin typeface="Comic Sans MS" pitchFamily="66" charset="0"/>
              </a:rPr>
              <a:t>Society – Wealth growing (PWE).  London largest city in Europe 200K+.</a:t>
            </a:r>
          </a:p>
          <a:p>
            <a:pPr marL="914400" lvl="1" indent="-457200" algn="l">
              <a:buFont typeface="Arial" panose="020B0604020202020204" pitchFamily="34" charset="0"/>
              <a:buChar char="•"/>
            </a:pPr>
            <a:r>
              <a:rPr lang="en-US" sz="3200" b="1" dirty="0">
                <a:solidFill>
                  <a:schemeClr val="bg1"/>
                </a:solidFill>
                <a:latin typeface="Comic Sans MS" pitchFamily="66" charset="0"/>
              </a:rPr>
              <a:t>Crime and punishment</a:t>
            </a:r>
          </a:p>
          <a:p>
            <a:pPr marL="914400" lvl="1" indent="-457200" algn="l">
              <a:buFont typeface="Arial" panose="020B0604020202020204" pitchFamily="34" charset="0"/>
              <a:buChar char="•"/>
            </a:pPr>
            <a:r>
              <a:rPr lang="en-US" sz="3200" b="1" dirty="0">
                <a:solidFill>
                  <a:schemeClr val="bg1"/>
                </a:solidFill>
                <a:latin typeface="Comic Sans MS" pitchFamily="66" charset="0"/>
              </a:rPr>
              <a:t>Renaissance – Shakespeare, Marlowe</a:t>
            </a:r>
          </a:p>
          <a:p>
            <a:pPr marL="914400" lvl="1" indent="-457200" algn="l">
              <a:buFont typeface="Arial" panose="020B0604020202020204" pitchFamily="34" charset="0"/>
              <a:buChar char="•"/>
            </a:pPr>
            <a:r>
              <a:rPr lang="en-US" sz="3200" b="1" dirty="0">
                <a:solidFill>
                  <a:schemeClr val="bg1"/>
                </a:solidFill>
                <a:latin typeface="Comic Sans MS" pitchFamily="66" charset="0"/>
              </a:rPr>
              <a:t>Names based on occupations</a:t>
            </a:r>
            <a:r>
              <a:rPr lang="en-US" sz="3600" b="1" dirty="0">
                <a:solidFill>
                  <a:schemeClr val="bg1"/>
                </a:solidFill>
                <a:latin typeface="Comic Sans MS" pitchFamily="66" charset="0"/>
              </a:rPr>
              <a:t>	</a:t>
            </a:r>
          </a:p>
          <a:p>
            <a:pPr marL="571500" indent="-571500" algn="l">
              <a:buFont typeface="Arial" panose="020B0604020202020204" pitchFamily="34" charset="0"/>
              <a:buChar char="•"/>
            </a:pPr>
            <a:r>
              <a:rPr lang="en-US" sz="3600" b="1" dirty="0">
                <a:solidFill>
                  <a:schemeClr val="bg1"/>
                </a:solidFill>
                <a:latin typeface="Comic Sans MS" pitchFamily="66" charset="0"/>
              </a:rPr>
              <a:t>Expansion of “empire” in new world</a:t>
            </a:r>
          </a:p>
          <a:p>
            <a:endParaRPr lang="en-US" dirty="0"/>
          </a:p>
        </p:txBody>
      </p:sp>
      <p:sp>
        <p:nvSpPr>
          <p:cNvPr id="4" name="TextBox 3"/>
          <p:cNvSpPr txBox="1"/>
          <p:nvPr/>
        </p:nvSpPr>
        <p:spPr>
          <a:xfrm>
            <a:off x="-11806" y="1011734"/>
            <a:ext cx="9155806" cy="5693866"/>
          </a:xfrm>
          <a:prstGeom prst="rect">
            <a:avLst/>
          </a:prstGeom>
          <a:solidFill>
            <a:schemeClr val="tx1"/>
          </a:solidFill>
        </p:spPr>
        <p:txBody>
          <a:bodyPr wrap="square" rtlCol="0">
            <a:spAutoFit/>
          </a:bodyPr>
          <a:lstStyle/>
          <a:p>
            <a:pPr algn="l"/>
            <a:r>
              <a:rPr lang="en-US" sz="2600" b="1" i="1" u="sng" dirty="0">
                <a:solidFill>
                  <a:schemeClr val="bg1"/>
                </a:solidFill>
              </a:rPr>
              <a:t>From the report of a Venetian envoy, about 1500:</a:t>
            </a:r>
          </a:p>
          <a:p>
            <a:pPr algn="l"/>
            <a:r>
              <a:rPr lang="en-US" sz="2600" b="1" dirty="0">
                <a:solidFill>
                  <a:srgbClr val="FF0000"/>
                </a:solidFill>
              </a:rPr>
              <a:t>It abounds with every article of luxury, as well as with the necessities of life. But the most remarkable thing in London is the wonderful quantity of wrought silver. I do not allude to that in private houses, but to the shops of London. In one single street, named the Strand, leading to St Paul's, there are fifty-two goldsmith's shops, so rich and full of silver vessels, great and small, that in all the shops in Milan, Rome, Venice, and Florence put together, I do not think there would be found so many of the magnificence that are to be seen in London. And these vessels are all either salt cellars or drinking cups or basins to hold water for the hands, for they eat off that fine tin [</a:t>
            </a:r>
            <a:r>
              <a:rPr lang="en-US" sz="2600" b="1" i="1" dirty="0">
                <a:solidFill>
                  <a:srgbClr val="FF0000"/>
                </a:solidFill>
              </a:rPr>
              <a:t>pewter</a:t>
            </a:r>
            <a:r>
              <a:rPr lang="en-US" sz="2600" b="1" dirty="0">
                <a:solidFill>
                  <a:srgbClr val="FF0000"/>
                </a:solidFill>
              </a:rPr>
              <a:t>] which is a little inferior to silver.</a:t>
            </a:r>
          </a:p>
        </p:txBody>
      </p:sp>
      <p:sp>
        <p:nvSpPr>
          <p:cNvPr id="6" name="TextBox 5"/>
          <p:cNvSpPr txBox="1"/>
          <p:nvPr/>
        </p:nvSpPr>
        <p:spPr>
          <a:xfrm>
            <a:off x="48061" y="838200"/>
            <a:ext cx="9144001" cy="5724644"/>
          </a:xfrm>
          <a:prstGeom prst="rect">
            <a:avLst/>
          </a:prstGeom>
          <a:solidFill>
            <a:schemeClr val="tx1"/>
          </a:solidFill>
        </p:spPr>
        <p:txBody>
          <a:bodyPr wrap="square" rtlCol="0">
            <a:spAutoFit/>
          </a:bodyPr>
          <a:lstStyle/>
          <a:p>
            <a:pPr algn="l"/>
            <a:r>
              <a:rPr lang="en-US" sz="2200" b="1" i="1" u="sng" dirty="0">
                <a:solidFill>
                  <a:schemeClr val="bg1"/>
                </a:solidFill>
              </a:rPr>
              <a:t>The text of the Oath of Supremacy, 1559</a:t>
            </a:r>
          </a:p>
          <a:p>
            <a:pPr algn="l"/>
            <a:r>
              <a:rPr lang="en-US" sz="2000" b="1" dirty="0">
                <a:solidFill>
                  <a:srgbClr val="FF0000"/>
                </a:solidFill>
              </a:rPr>
              <a:t>I, </a:t>
            </a:r>
            <a:r>
              <a:rPr lang="en-US" sz="2000" b="1" dirty="0" smtClean="0">
                <a:solidFill>
                  <a:srgbClr val="FF0000"/>
                </a:solidFill>
              </a:rPr>
              <a:t>do </a:t>
            </a:r>
            <a:r>
              <a:rPr lang="en-US" sz="2000" b="1" dirty="0">
                <a:solidFill>
                  <a:srgbClr val="FF0000"/>
                </a:solidFill>
              </a:rPr>
              <a:t>utterly testify and declare in my conscience that the Queen's Highness is the only supreme governor of this realm, and of all other her Highness's dominions and countries, a s well in all spiritual or ecclesiastical things or causes, as temporal, and that no foreign prince, person, prelate, state or potentate hath or ought to have any jurisdiction, power, superiority, pre-eminence or authority ecclesiastical or spiritual within this realm; and therefore I do utterly renounce and forsake all foreign jurisdictions, powers, superiorities and authorities, and do promise that from henceforth I shall bear faith and true allegiance to the Queen's Highness, her heirs and lawful successors, and to my power shall assist and defend all jurisdictions, pre-eminences, privileges and authorities granted or belonging to the Queen's Highness, her heirs or successors, or united or annexed to the imperial crown of this realm. So help me God, and by the contents of this Book.</a:t>
            </a:r>
          </a:p>
          <a:p>
            <a:pPr algn="l"/>
            <a:r>
              <a:rPr lang="en-US" sz="2000" b="1" dirty="0">
                <a:solidFill>
                  <a:schemeClr val="bg1"/>
                </a:solidFill>
              </a:rPr>
              <a:t>People take an oath very seriously, and thus honest people are not inclined to swear to an oath they don't believe in. (See </a:t>
            </a:r>
            <a:r>
              <a:rPr lang="en-US" sz="2000" b="1" i="1" dirty="0">
                <a:solidFill>
                  <a:schemeClr val="bg1"/>
                </a:solidFill>
              </a:rPr>
              <a:t>A Man for All Seasons</a:t>
            </a:r>
            <a:r>
              <a:rPr lang="en-US" sz="2000" b="1" dirty="0">
                <a:solidFill>
                  <a:schemeClr val="bg1"/>
                </a:solidFill>
              </a:rPr>
              <a:t> for a graphic demonstration.)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down)">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wipe(down)">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wipe(down)">
                                      <p:cBhvr>
                                        <p:cTn id="47" dur="500"/>
                                        <p:tgtEl>
                                          <p:spTgt spid="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wipe(down)">
                                      <p:cBhvr>
                                        <p:cTn id="52" dur="500"/>
                                        <p:tgtEl>
                                          <p:spTgt spid="5">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animEffect transition="in" filter="wipe(down)">
                                      <p:cBhvr>
                                        <p:cTn id="5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143000" y="914400"/>
            <a:ext cx="6934200" cy="5313363"/>
          </a:xfrm>
          <a:prstGeom prst="rect">
            <a:avLst/>
          </a:prstGeom>
          <a:noFill/>
          <a:ln w="9525">
            <a:solidFill>
              <a:srgbClr val="33CCFF"/>
            </a:solidFill>
            <a:miter lim="800000"/>
            <a:headEnd/>
            <a:tailEnd/>
          </a:ln>
          <a:effectLst>
            <a:prstShdw prst="shdw17" dist="17961" dir="2700000">
              <a:srgbClr val="1F7A99"/>
            </a:prstShdw>
          </a:effectLst>
        </p:spPr>
        <p:txBody>
          <a:bodyPr lIns="274320" tIns="320040" rIns="274320" bIns="320040">
            <a:spAutoFit/>
          </a:bodyPr>
          <a:lstStyle/>
          <a:p>
            <a:pPr>
              <a:spcBef>
                <a:spcPct val="50000"/>
              </a:spcBef>
            </a:pPr>
            <a:r>
              <a:rPr lang="en-US" sz="7200" b="1">
                <a:solidFill>
                  <a:srgbClr val="CC99FF"/>
                </a:solidFill>
                <a:latin typeface="Cleopatra" pitchFamily="2" charset="0"/>
              </a:rPr>
              <a:t>The</a:t>
            </a:r>
            <a:br>
              <a:rPr lang="en-US" sz="7200" b="1">
                <a:solidFill>
                  <a:srgbClr val="CC99FF"/>
                </a:solidFill>
                <a:latin typeface="Cleopatra" pitchFamily="2" charset="0"/>
              </a:rPr>
            </a:br>
            <a:r>
              <a:rPr lang="en-US" sz="7200" b="1">
                <a:solidFill>
                  <a:srgbClr val="CC99FF"/>
                </a:solidFill>
                <a:latin typeface="Cleopatra" pitchFamily="2" charset="0"/>
              </a:rPr>
              <a:t>Thirty Years</a:t>
            </a:r>
          </a:p>
          <a:p>
            <a:pPr>
              <a:spcBef>
                <a:spcPct val="50000"/>
              </a:spcBef>
            </a:pPr>
            <a:r>
              <a:rPr lang="en-US" sz="7200" b="1">
                <a:solidFill>
                  <a:srgbClr val="CC99FF"/>
                </a:solidFill>
                <a:latin typeface="Cleopatra" pitchFamily="2" charset="0"/>
              </a:rPr>
              <a:t>War </a:t>
            </a:r>
            <a:br>
              <a:rPr lang="en-US" sz="7200" b="1">
                <a:solidFill>
                  <a:srgbClr val="CC99FF"/>
                </a:solidFill>
                <a:latin typeface="Cleopatra" pitchFamily="2" charset="0"/>
              </a:rPr>
            </a:br>
            <a:r>
              <a:rPr lang="en-US" sz="5400" b="1">
                <a:solidFill>
                  <a:srgbClr val="CC99FF"/>
                </a:solidFill>
                <a:latin typeface="Cleopatra" pitchFamily="2" charset="0"/>
              </a:rPr>
              <a:t>(1618-1648)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066800"/>
          </a:xfrm>
        </p:spPr>
        <p:txBody>
          <a:bodyPr/>
          <a:lstStyle/>
          <a:p>
            <a:pPr eaLnBrk="1" hangingPunct="1">
              <a:defRPr/>
            </a:pPr>
            <a:r>
              <a:rPr lang="en-US" dirty="0" smtClean="0">
                <a:solidFill>
                  <a:srgbClr val="00B0F0"/>
                </a:solidFill>
                <a:latin typeface="Cleopatra" pitchFamily="2" charset="0"/>
              </a:rPr>
              <a:t>Reasons  for War</a:t>
            </a:r>
          </a:p>
        </p:txBody>
      </p:sp>
      <p:sp>
        <p:nvSpPr>
          <p:cNvPr id="3" name="Content Placeholder 2"/>
          <p:cNvSpPr>
            <a:spLocks noGrp="1"/>
          </p:cNvSpPr>
          <p:nvPr>
            <p:ph idx="1"/>
          </p:nvPr>
        </p:nvSpPr>
        <p:spPr>
          <a:xfrm>
            <a:off x="533400" y="1219200"/>
            <a:ext cx="7772400" cy="4648200"/>
          </a:xfrm>
        </p:spPr>
        <p:txBody>
          <a:bodyPr/>
          <a:lstStyle/>
          <a:p>
            <a:pPr eaLnBrk="1" hangingPunct="1">
              <a:defRPr/>
            </a:pPr>
            <a:r>
              <a:rPr lang="en-US" dirty="0" smtClean="0">
                <a:solidFill>
                  <a:srgbClr val="F8F8F8"/>
                </a:solidFill>
                <a:latin typeface="Comic Sans MS" pitchFamily="66" charset="0"/>
              </a:rPr>
              <a:t>Irreconcilable differences!  Neither side was prepared to give anything</a:t>
            </a:r>
          </a:p>
          <a:p>
            <a:pPr lvl="1" eaLnBrk="1" hangingPunct="1">
              <a:defRPr/>
            </a:pPr>
            <a:r>
              <a:rPr lang="en-US" dirty="0" smtClean="0">
                <a:solidFill>
                  <a:srgbClr val="F8F8F8"/>
                </a:solidFill>
                <a:latin typeface="Comic Sans MS" pitchFamily="66" charset="0"/>
              </a:rPr>
              <a:t>Power, prestige and tradition versus recognition</a:t>
            </a:r>
          </a:p>
          <a:p>
            <a:pPr lvl="1" eaLnBrk="1" hangingPunct="1">
              <a:defRPr/>
            </a:pPr>
            <a:r>
              <a:rPr lang="en-US" dirty="0" smtClean="0">
                <a:solidFill>
                  <a:srgbClr val="F8F8F8"/>
                </a:solidFill>
                <a:latin typeface="Comic Sans MS" pitchFamily="66" charset="0"/>
              </a:rPr>
              <a:t>Biblical interpretation</a:t>
            </a:r>
          </a:p>
          <a:p>
            <a:pPr eaLnBrk="1" hangingPunct="1">
              <a:defRPr/>
            </a:pPr>
            <a:r>
              <a:rPr lang="en-US" dirty="0" smtClean="0">
                <a:solidFill>
                  <a:srgbClr val="F8F8F8"/>
                </a:solidFill>
                <a:latin typeface="Comic Sans MS" pitchFamily="66" charset="0"/>
              </a:rPr>
              <a:t>These differences were displayed in art and architecture </a:t>
            </a:r>
          </a:p>
          <a:p>
            <a:pPr lvl="1" eaLnBrk="1" hangingPunct="1">
              <a:defRPr/>
            </a:pPr>
            <a:r>
              <a:rPr lang="en-US" dirty="0" smtClean="0">
                <a:solidFill>
                  <a:srgbClr val="F8F8F8"/>
                </a:solidFill>
                <a:latin typeface="Comic Sans MS" pitchFamily="66" charset="0"/>
              </a:rPr>
              <a:t>What was the new style of Art?</a:t>
            </a:r>
          </a:p>
          <a:p>
            <a:pPr lvl="1" eaLnBrk="1" hangingPunct="1">
              <a:defRPr/>
            </a:pPr>
            <a:r>
              <a:rPr lang="en-US" dirty="0" smtClean="0">
                <a:solidFill>
                  <a:srgbClr val="F8F8F8"/>
                </a:solidFill>
                <a:latin typeface="Comic Sans MS" pitchFamily="66" charset="0"/>
              </a:rPr>
              <a:t>Simplicity of the protestant versus the new ornate Baroque style.</a:t>
            </a:r>
          </a:p>
          <a:p>
            <a:pPr eaLnBrk="1" hangingPunct="1">
              <a:buFontTx/>
              <a:buNone/>
              <a:defRPr/>
            </a:pPr>
            <a:r>
              <a:rPr lang="en-US" dirty="0" smtClean="0">
                <a:solidFill>
                  <a:srgbClr val="F8F8F8"/>
                </a:solidFill>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5" dur="500"/>
                                        <p:tgtEl>
                                          <p:spTgt spid="3">
                                            <p:txEl>
                                              <p:pRg st="0" end="0"/>
                                            </p:txEl>
                                          </p:spTgt>
                                        </p:tgtEl>
                                      </p:cBhvr>
                                    </p:animEffect>
                                  </p:childTnLst>
                                </p:cTn>
                              </p:par>
                            </p:childTnLst>
                          </p:cTn>
                        </p:par>
                        <p:par>
                          <p:cTn id="16" fill="hold">
                            <p:stCondLst>
                              <p:cond delay="500"/>
                            </p:stCondLst>
                            <p:childTnLst>
                              <p:par>
                                <p:cTn id="17" presetID="49" presetClass="entr" presetSubtype="0" decel="10000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20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2" dur="2000"/>
                                        <p:tgtEl>
                                          <p:spTgt spid="3">
                                            <p:txEl>
                                              <p:pRg st="1" end="1"/>
                                            </p:txEl>
                                          </p:spTgt>
                                        </p:tgtEl>
                                      </p:cBhvr>
                                    </p:animEffect>
                                  </p:childTnLst>
                                </p:cTn>
                              </p:par>
                            </p:childTnLst>
                          </p:cTn>
                        </p:par>
                        <p:par>
                          <p:cTn id="23" fill="hold">
                            <p:stCondLst>
                              <p:cond delay="2500"/>
                            </p:stCondLst>
                            <p:childTnLst>
                              <p:par>
                                <p:cTn id="24" presetID="49" presetClass="entr" presetSubtype="0" decel="10000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20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9" dur="2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20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7" dur="2000"/>
                                        <p:tgtEl>
                                          <p:spTgt spid="3">
                                            <p:txEl>
                                              <p:pRg st="3" end="3"/>
                                            </p:txEl>
                                          </p:spTgt>
                                        </p:tgtEl>
                                      </p:cBhvr>
                                    </p:animEffect>
                                  </p:childTnLst>
                                </p:cTn>
                              </p:par>
                            </p:childTnLst>
                          </p:cTn>
                        </p:par>
                        <p:par>
                          <p:cTn id="38" fill="hold">
                            <p:stCondLst>
                              <p:cond delay="2000"/>
                            </p:stCondLst>
                            <p:childTnLst>
                              <p:par>
                                <p:cTn id="39" presetID="49" presetClass="entr" presetSubtype="0" decel="10000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20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44" dur="2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1" dur="20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5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hirty Years’ War and the Peace of Westphalia, 1648"/>
          <p:cNvPicPr>
            <a:picLocks noChangeAspect="1" noChangeArrowheads="1"/>
          </p:cNvPicPr>
          <p:nvPr/>
        </p:nvPicPr>
        <p:blipFill>
          <a:blip r:embed="rId3" cstate="print">
            <a:lum bright="-18000" contrast="36000"/>
          </a:blip>
          <a:srcRect/>
          <a:stretch>
            <a:fillRect/>
          </a:stretch>
        </p:blipFill>
        <p:spPr bwMode="auto">
          <a:xfrm>
            <a:off x="381000" y="533400"/>
            <a:ext cx="8534400" cy="6191250"/>
          </a:xfrm>
          <a:prstGeom prst="rect">
            <a:avLst/>
          </a:prstGeom>
          <a:noFill/>
          <a:ln w="9525">
            <a:solidFill>
              <a:schemeClr val="tx1"/>
            </a:solidFill>
            <a:miter lim="800000"/>
            <a:headEnd/>
            <a:tailEnd/>
          </a:ln>
        </p:spPr>
      </p:pic>
      <p:sp>
        <p:nvSpPr>
          <p:cNvPr id="46083" name="Text Box 3"/>
          <p:cNvSpPr txBox="1">
            <a:spLocks noChangeArrowheads="1"/>
          </p:cNvSpPr>
          <p:nvPr/>
        </p:nvSpPr>
        <p:spPr bwMode="auto">
          <a:xfrm>
            <a:off x="3276600" y="-76200"/>
            <a:ext cx="2667000" cy="64135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3600" b="1" dirty="0">
                <a:solidFill>
                  <a:srgbClr val="33CCFF"/>
                </a:solidFill>
                <a:latin typeface="Cleopatra" pitchFamily="2" charset="0"/>
              </a:rPr>
              <a:t>1618-1648</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838200" y="1508125"/>
            <a:ext cx="7696200" cy="4708525"/>
          </a:xfrm>
          <a:prstGeom prst="rect">
            <a:avLst/>
          </a:prstGeom>
          <a:noFill/>
          <a:ln w="9525">
            <a:noFill/>
            <a:miter lim="800000"/>
            <a:headEnd/>
            <a:tailEnd/>
          </a:ln>
        </p:spPr>
        <p:txBody>
          <a:bodyPr>
            <a:spAutoFit/>
          </a:bodyPr>
          <a:lstStyle/>
          <a:p>
            <a:pPr marL="512763" indent="-512763" algn="l">
              <a:buClr>
                <a:srgbClr val="CC99FF"/>
              </a:buClr>
              <a:buFont typeface="Wingdings" pitchFamily="2" charset="2"/>
              <a:buChar char="v"/>
            </a:pPr>
            <a:r>
              <a:rPr lang="en-US" sz="3000">
                <a:solidFill>
                  <a:schemeClr val="bg1"/>
                </a:solidFill>
                <a:latin typeface="Comic Sans MS" pitchFamily="66" charset="0"/>
              </a:rPr>
              <a:t>The Holy Roman Empire was the battleground.</a:t>
            </a:r>
            <a:endParaRPr lang="en-US" sz="3000">
              <a:latin typeface="Comic Sans MS" pitchFamily="66" charset="0"/>
            </a:endParaRPr>
          </a:p>
          <a:p>
            <a:pPr marL="512763" indent="-512763" algn="l">
              <a:buClr>
                <a:srgbClr val="CC99FF"/>
              </a:buClr>
              <a:buFont typeface="Wingdings" pitchFamily="2" charset="2"/>
              <a:buChar char="v"/>
            </a:pPr>
            <a:r>
              <a:rPr lang="en-US" sz="3000">
                <a:solidFill>
                  <a:schemeClr val="bg1"/>
                </a:solidFill>
                <a:latin typeface="Comic Sans MS" pitchFamily="66" charset="0"/>
              </a:rPr>
              <a:t>At the beginning </a:t>
            </a:r>
            <a:r>
              <a:rPr lang="en-US" sz="3000">
                <a:solidFill>
                  <a:schemeClr val="bg1"/>
                </a:solidFill>
                <a:latin typeface="Comic Sans MS" pitchFamily="66" charset="0"/>
                <a:sym typeface="Wingdings" pitchFamily="2" charset="2"/>
              </a:rPr>
              <a:t> it was the Catholics vs. the Protestants.</a:t>
            </a:r>
            <a:r>
              <a:rPr lang="en-US" sz="3000">
                <a:solidFill>
                  <a:schemeClr val="bg1"/>
                </a:solidFill>
                <a:latin typeface="Comic Sans MS" pitchFamily="66" charset="0"/>
              </a:rPr>
              <a:t> </a:t>
            </a:r>
          </a:p>
          <a:p>
            <a:pPr marL="512763" indent="-512763" algn="l">
              <a:buClr>
                <a:srgbClr val="CC99FF"/>
              </a:buClr>
              <a:buFont typeface="Wingdings" pitchFamily="2" charset="2"/>
              <a:buChar char="v"/>
            </a:pPr>
            <a:r>
              <a:rPr lang="en-US" sz="3000">
                <a:solidFill>
                  <a:schemeClr val="bg1"/>
                </a:solidFill>
                <a:latin typeface="Comic Sans MS" pitchFamily="66" charset="0"/>
              </a:rPr>
              <a:t>Became as much a political war as a religious one</a:t>
            </a:r>
          </a:p>
          <a:p>
            <a:pPr marL="512763" indent="-512763" algn="l">
              <a:buClr>
                <a:srgbClr val="CC99FF"/>
              </a:buClr>
              <a:buFont typeface="Wingdings" pitchFamily="2" charset="2"/>
              <a:buChar char="v"/>
            </a:pPr>
            <a:r>
              <a:rPr lang="en-US" sz="3000">
                <a:solidFill>
                  <a:schemeClr val="bg1"/>
                </a:solidFill>
                <a:latin typeface="Comic Sans MS" pitchFamily="66" charset="0"/>
              </a:rPr>
              <a:t>By the end </a:t>
            </a:r>
            <a:r>
              <a:rPr lang="en-US" sz="3000">
                <a:solidFill>
                  <a:schemeClr val="bg1"/>
                </a:solidFill>
                <a:latin typeface="Comic Sans MS" pitchFamily="66" charset="0"/>
                <a:sym typeface="Wingdings" pitchFamily="2" charset="2"/>
              </a:rPr>
              <a:t> it was Habsburg power that was the threat.</a:t>
            </a:r>
          </a:p>
          <a:p>
            <a:pPr marL="512763" indent="-512763" algn="l">
              <a:buClr>
                <a:srgbClr val="CC99FF"/>
              </a:buClr>
              <a:buFont typeface="Wingdings" pitchFamily="2" charset="2"/>
              <a:buChar char="v"/>
            </a:pPr>
            <a:r>
              <a:rPr lang="en-US" sz="3000">
                <a:solidFill>
                  <a:schemeClr val="bg1"/>
                </a:solidFill>
                <a:latin typeface="Comic Sans MS" pitchFamily="66" charset="0"/>
                <a:sym typeface="Wingdings" pitchFamily="2" charset="2"/>
              </a:rPr>
              <a:t>Resolved by the Treaty of Westphalia in 1648.</a:t>
            </a:r>
            <a:endParaRPr lang="en-US" sz="3000">
              <a:solidFill>
                <a:schemeClr val="bg1"/>
              </a:solidFill>
              <a:latin typeface="Comic Sans MS" pitchFamily="66" charset="0"/>
            </a:endParaRPr>
          </a:p>
        </p:txBody>
      </p:sp>
      <p:sp>
        <p:nvSpPr>
          <p:cNvPr id="51203" name="Text Box 3"/>
          <p:cNvSpPr txBox="1">
            <a:spLocks noChangeArrowheads="1"/>
          </p:cNvSpPr>
          <p:nvPr/>
        </p:nvSpPr>
        <p:spPr bwMode="auto">
          <a:xfrm>
            <a:off x="228600" y="152400"/>
            <a:ext cx="8763000" cy="13112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4000" b="1" dirty="0">
                <a:solidFill>
                  <a:srgbClr val="33CCFF"/>
                </a:solidFill>
                <a:latin typeface="Cleopatra" pitchFamily="2" charset="0"/>
              </a:rPr>
              <a:t>Overview of the Thirty Years War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533400" y="579438"/>
            <a:ext cx="8153400" cy="6278562"/>
          </a:xfrm>
          <a:prstGeom prst="rect">
            <a:avLst/>
          </a:prstGeom>
          <a:noFill/>
          <a:ln w="9525">
            <a:noFill/>
            <a:miter lim="800000"/>
            <a:headEnd/>
            <a:tailEnd/>
          </a:ln>
        </p:spPr>
        <p:txBody>
          <a:bodyPr>
            <a:spAutoFit/>
          </a:bodyPr>
          <a:lstStyle/>
          <a:p>
            <a:pPr marL="512763" indent="-512763" algn="l">
              <a:buClr>
                <a:srgbClr val="CC99FF"/>
              </a:buClr>
              <a:buFont typeface="Wingdings" pitchFamily="2" charset="2"/>
              <a:buChar char="v"/>
            </a:pPr>
            <a:r>
              <a:rPr lang="en-US" sz="2800">
                <a:solidFill>
                  <a:schemeClr val="bg1"/>
                </a:solidFill>
                <a:latin typeface="Comic Sans MS" pitchFamily="66" charset="0"/>
              </a:rPr>
              <a:t>Ferdinand II HRE inherited Bohemia.</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rPr>
              <a:t>The Bohemians hated him.</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rPr>
              <a:t>Ferdinand refused to tolerate Protestants.</a:t>
            </a:r>
          </a:p>
          <a:p>
            <a:pPr marL="1149350" lvl="1" indent="-401638" algn="l">
              <a:buClr>
                <a:srgbClr val="33CCFF"/>
              </a:buClr>
              <a:buSzPct val="80000"/>
              <a:buFont typeface="Wingdings" pitchFamily="2" charset="2"/>
              <a:buChar char="§"/>
            </a:pPr>
            <a:r>
              <a:rPr lang="en-US" sz="2600" b="1" i="1">
                <a:solidFill>
                  <a:srgbClr val="FFFF66"/>
                </a:solidFill>
                <a:latin typeface="Comic Sans MS" pitchFamily="66" charset="0"/>
              </a:rPr>
              <a:t>Defenestration of Prague </a:t>
            </a:r>
            <a:r>
              <a:rPr lang="en-US" sz="2600">
                <a:solidFill>
                  <a:schemeClr val="bg1"/>
                </a:solidFill>
                <a:latin typeface="Comic Sans MS" pitchFamily="66" charset="0"/>
                <a:sym typeface="Wingdings" pitchFamily="2" charset="2"/>
              </a:rPr>
              <a:t></a:t>
            </a:r>
            <a:r>
              <a:rPr lang="en-US" sz="2600">
                <a:solidFill>
                  <a:schemeClr val="bg1"/>
                </a:solidFill>
                <a:latin typeface="Comic Sans MS" pitchFamily="66" charset="0"/>
              </a:rPr>
              <a:t>May, 1618</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rPr>
              <a:t>Bohemia named a new king, Frederick III a Calvinist. (not recognized by Augsburg). </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rPr>
              <a:t>Joins new alliance with English, Dutch and French against Spanish</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rPr>
              <a:t>Bavaria joins Catholic League as a counter </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rPr>
              <a:t>Ferdinand II borrowed an army from Bavaria and with support of Spanish relatives, went after Bohemia.</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rPr>
              <a:t>Frederick lost his lands in the fighting.</a:t>
            </a:r>
            <a:endParaRPr lang="en-US" sz="3000">
              <a:solidFill>
                <a:schemeClr val="bg1"/>
              </a:solidFill>
              <a:latin typeface="Comic Sans MS" pitchFamily="66" charset="0"/>
            </a:endParaRPr>
          </a:p>
          <a:p>
            <a:pPr marL="512763" indent="-512763" algn="l">
              <a:buClr>
                <a:srgbClr val="BC9BFF"/>
              </a:buClr>
              <a:buFont typeface="Wingdings" pitchFamily="2" charset="2"/>
              <a:buChar char="v"/>
            </a:pPr>
            <a:r>
              <a:rPr lang="en-US" sz="2800">
                <a:solidFill>
                  <a:schemeClr val="bg1"/>
                </a:solidFill>
                <a:latin typeface="Comic Sans MS" pitchFamily="66" charset="0"/>
              </a:rPr>
              <a:t>The rebellion in Bohemia inspired other protestants.</a:t>
            </a:r>
          </a:p>
        </p:txBody>
      </p:sp>
      <p:sp>
        <p:nvSpPr>
          <p:cNvPr id="52227" name="Text Box 3"/>
          <p:cNvSpPr txBox="1">
            <a:spLocks noChangeArrowheads="1"/>
          </p:cNvSpPr>
          <p:nvPr/>
        </p:nvSpPr>
        <p:spPr bwMode="auto">
          <a:xfrm>
            <a:off x="381000" y="0"/>
            <a:ext cx="87630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4000" b="1" dirty="0">
                <a:solidFill>
                  <a:srgbClr val="33CCFF"/>
                </a:solidFill>
                <a:latin typeface="Cleopatra" pitchFamily="2" charset="0"/>
              </a:rPr>
              <a:t>The Bohemian Phase:  </a:t>
            </a:r>
            <a:r>
              <a:rPr lang="en-US" sz="3200" b="1" dirty="0">
                <a:solidFill>
                  <a:srgbClr val="33CCFF"/>
                </a:solidFill>
                <a:latin typeface="Cleopatra" pitchFamily="2" charset="0"/>
              </a:rPr>
              <a:t>1618-1622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2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2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2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222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22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2057400" y="166688"/>
            <a:ext cx="5334000" cy="823912"/>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4800" b="1" dirty="0">
                <a:solidFill>
                  <a:srgbClr val="33CCFF"/>
                </a:solidFill>
                <a:latin typeface="Cleopatra" pitchFamily="2" charset="0"/>
              </a:rPr>
              <a:t>Bohemian Phase</a:t>
            </a:r>
          </a:p>
        </p:txBody>
      </p:sp>
      <p:pic>
        <p:nvPicPr>
          <p:cNvPr id="25603" name="Picture 5" descr="map-30 Years' War-Bohemian Phase"/>
          <p:cNvPicPr>
            <a:picLocks noChangeAspect="1" noChangeArrowheads="1"/>
          </p:cNvPicPr>
          <p:nvPr/>
        </p:nvPicPr>
        <p:blipFill>
          <a:blip r:embed="rId3" cstate="print"/>
          <a:srcRect l="1010" t="1933" r="2020" b="2650"/>
          <a:stretch>
            <a:fillRect/>
          </a:stretch>
        </p:blipFill>
        <p:spPr bwMode="auto">
          <a:xfrm>
            <a:off x="990600" y="990600"/>
            <a:ext cx="7315200" cy="5486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0" y="631825"/>
            <a:ext cx="9144000" cy="6226175"/>
          </a:xfrm>
          <a:prstGeom prst="rect">
            <a:avLst/>
          </a:prstGeom>
          <a:noFill/>
          <a:ln w="9525">
            <a:noFill/>
            <a:miter lim="800000"/>
            <a:headEnd/>
            <a:tailEnd/>
          </a:ln>
        </p:spPr>
        <p:txBody>
          <a:bodyPr>
            <a:spAutoFit/>
          </a:bodyPr>
          <a:lstStyle/>
          <a:p>
            <a:pPr marL="512763" indent="-512763" algn="l">
              <a:buClr>
                <a:srgbClr val="CC99FF"/>
              </a:buClr>
              <a:buFont typeface="Wingdings" pitchFamily="2" charset="2"/>
              <a:buChar char="v"/>
            </a:pPr>
            <a:r>
              <a:rPr lang="en-US" sz="3000">
                <a:solidFill>
                  <a:schemeClr val="bg1"/>
                </a:solidFill>
                <a:latin typeface="Comic Sans MS" pitchFamily="66" charset="0"/>
              </a:rPr>
              <a:t>Ferdinand II tried to end all resistance.</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rPr>
              <a:t>Tried to crush Protestant northern Holy </a:t>
            </a:r>
            <a:br>
              <a:rPr lang="en-US" sz="2600">
                <a:solidFill>
                  <a:schemeClr val="bg1"/>
                </a:solidFill>
                <a:latin typeface="Comic Sans MS" pitchFamily="66" charset="0"/>
              </a:rPr>
            </a:br>
            <a:r>
              <a:rPr lang="en-US" sz="2600">
                <a:solidFill>
                  <a:schemeClr val="bg1"/>
                </a:solidFill>
                <a:latin typeface="Comic Sans MS" pitchFamily="66" charset="0"/>
              </a:rPr>
              <a:t>Roman Empire.</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rPr>
              <a:t>Resistance led by Christian IV of Denmark.</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rPr>
              <a:t>Ferdinand II used </a:t>
            </a:r>
            <a:r>
              <a:rPr lang="en-US" sz="2600">
                <a:solidFill>
                  <a:srgbClr val="FFFF66"/>
                </a:solidFill>
                <a:latin typeface="Comic Sans MS" pitchFamily="66" charset="0"/>
              </a:rPr>
              <a:t>Albrecht von Wallenstein</a:t>
            </a:r>
            <a:r>
              <a:rPr lang="en-US" sz="2600">
                <a:solidFill>
                  <a:schemeClr val="bg1"/>
                </a:solidFill>
                <a:latin typeface="Comic Sans MS" pitchFamily="66" charset="0"/>
              </a:rPr>
              <a:t> for the army.</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rPr>
              <a:t>Wallenstein defeated Protestants in north.</a:t>
            </a:r>
            <a:br>
              <a:rPr lang="en-US" sz="2600">
                <a:solidFill>
                  <a:schemeClr val="bg1"/>
                </a:solidFill>
                <a:latin typeface="Comic Sans MS" pitchFamily="66" charset="0"/>
              </a:rPr>
            </a:br>
            <a:endParaRPr lang="en-US" sz="2600">
              <a:solidFill>
                <a:schemeClr val="bg1"/>
              </a:solidFill>
              <a:latin typeface="Comic Sans MS" pitchFamily="66" charset="0"/>
            </a:endParaRPr>
          </a:p>
          <a:p>
            <a:pPr marL="512763" indent="-512763" algn="l">
              <a:buClr>
                <a:srgbClr val="BC9BFF"/>
              </a:buClr>
              <a:buFont typeface="Wingdings" pitchFamily="2" charset="2"/>
              <a:buChar char="v"/>
            </a:pPr>
            <a:r>
              <a:rPr lang="en-US" sz="3000">
                <a:solidFill>
                  <a:srgbClr val="FFFF66"/>
                </a:solidFill>
                <a:latin typeface="Comic Sans MS" pitchFamily="66" charset="0"/>
              </a:rPr>
              <a:t>Edict of Restitution</a:t>
            </a:r>
            <a:r>
              <a:rPr lang="en-US" sz="3000">
                <a:solidFill>
                  <a:schemeClr val="bg1"/>
                </a:solidFill>
                <a:latin typeface="Comic Sans MS" pitchFamily="66" charset="0"/>
              </a:rPr>
              <a:t> (1629):</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rPr>
              <a:t>Restored to Catholics all lands lost since 1552.</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rPr>
              <a:t>Deprived all Protestants, except Lutherans, </a:t>
            </a:r>
            <a:br>
              <a:rPr lang="en-US" sz="2600">
                <a:solidFill>
                  <a:schemeClr val="bg1"/>
                </a:solidFill>
                <a:latin typeface="Comic Sans MS" pitchFamily="66" charset="0"/>
              </a:rPr>
            </a:br>
            <a:r>
              <a:rPr lang="en-US" sz="2600">
                <a:solidFill>
                  <a:schemeClr val="bg1"/>
                </a:solidFill>
                <a:latin typeface="Comic Sans MS" pitchFamily="66" charset="0"/>
              </a:rPr>
              <a:t>of their religious and political rights.</a:t>
            </a:r>
            <a:r>
              <a:rPr lang="en-US" sz="3000">
                <a:solidFill>
                  <a:schemeClr val="bg1"/>
                </a:solidFill>
                <a:latin typeface="Comic Sans MS" pitchFamily="66" charset="0"/>
              </a:rPr>
              <a:t/>
            </a:r>
            <a:br>
              <a:rPr lang="en-US" sz="3000">
                <a:solidFill>
                  <a:schemeClr val="bg1"/>
                </a:solidFill>
                <a:latin typeface="Comic Sans MS" pitchFamily="66" charset="0"/>
              </a:rPr>
            </a:br>
            <a:r>
              <a:rPr lang="en-US" sz="3000">
                <a:solidFill>
                  <a:schemeClr val="bg1"/>
                </a:solidFill>
                <a:latin typeface="Comic Sans MS" pitchFamily="66" charset="0"/>
              </a:rPr>
              <a:t>(</a:t>
            </a:r>
            <a:r>
              <a:rPr lang="en-US">
                <a:solidFill>
                  <a:schemeClr val="bg1"/>
                </a:solidFill>
                <a:latin typeface="Comic Sans MS" pitchFamily="66" charset="0"/>
              </a:rPr>
              <a:t>reinstituted Augsburg?)</a:t>
            </a:r>
          </a:p>
          <a:p>
            <a:pPr marL="512763" indent="-512763" algn="l">
              <a:buClr>
                <a:srgbClr val="BC9BFF"/>
              </a:buClr>
              <a:buFont typeface="Wingdings" pitchFamily="2" charset="2"/>
              <a:buChar char="v"/>
            </a:pPr>
            <a:r>
              <a:rPr lang="en-US" sz="2600">
                <a:solidFill>
                  <a:schemeClr val="bg1"/>
                </a:solidFill>
                <a:latin typeface="Comic Sans MS" pitchFamily="66" charset="0"/>
              </a:rPr>
              <a:t>German princes feared Ferdinand’s power </a:t>
            </a:r>
            <a:r>
              <a:rPr lang="en-US" sz="2600">
                <a:solidFill>
                  <a:schemeClr val="bg1"/>
                </a:solidFill>
                <a:latin typeface="Comic Sans MS" pitchFamily="66" charset="0"/>
                <a:sym typeface="Wingdings" pitchFamily="2" charset="2"/>
              </a:rPr>
              <a:t> he fired Wallenstein in effort to calm them.</a:t>
            </a:r>
            <a:endParaRPr lang="en-US" sz="2600">
              <a:solidFill>
                <a:schemeClr val="bg1"/>
              </a:solidFill>
              <a:latin typeface="Comic Sans MS" pitchFamily="66" charset="0"/>
            </a:endParaRPr>
          </a:p>
        </p:txBody>
      </p:sp>
      <p:sp>
        <p:nvSpPr>
          <p:cNvPr id="53251" name="Text Box 3"/>
          <p:cNvSpPr txBox="1">
            <a:spLocks noChangeArrowheads="1"/>
          </p:cNvSpPr>
          <p:nvPr/>
        </p:nvSpPr>
        <p:spPr bwMode="auto">
          <a:xfrm>
            <a:off x="228600" y="0"/>
            <a:ext cx="87630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4000" b="1" dirty="0">
                <a:solidFill>
                  <a:srgbClr val="33CCFF"/>
                </a:solidFill>
                <a:latin typeface="Cleopatra" pitchFamily="2" charset="0"/>
              </a:rPr>
              <a:t>The Danish Phase:  </a:t>
            </a:r>
            <a:r>
              <a:rPr lang="en-US" sz="3200" b="1" dirty="0">
                <a:solidFill>
                  <a:srgbClr val="33CCFF"/>
                </a:solidFill>
                <a:latin typeface="Cleopatra" pitchFamily="2" charset="0"/>
              </a:rPr>
              <a:t>1625-1629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2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25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25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25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325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057400" y="166688"/>
            <a:ext cx="5334000" cy="823912"/>
          </a:xfrm>
          <a:prstGeom prst="rect">
            <a:avLst/>
          </a:prstGeom>
          <a:noFill/>
          <a:ln w="9525">
            <a:noFill/>
            <a:miter lim="800000"/>
            <a:headEnd/>
            <a:tailEnd/>
          </a:ln>
        </p:spPr>
        <p:txBody>
          <a:bodyPr>
            <a:spAutoFit/>
          </a:bodyPr>
          <a:lstStyle/>
          <a:p>
            <a:pPr>
              <a:spcBef>
                <a:spcPct val="50000"/>
              </a:spcBef>
            </a:pPr>
            <a:r>
              <a:rPr lang="en-US" sz="4800" b="1">
                <a:solidFill>
                  <a:srgbClr val="33CCFF"/>
                </a:solidFill>
                <a:latin typeface="Cleopatra" pitchFamily="2" charset="0"/>
              </a:rPr>
              <a:t>Danish Phase</a:t>
            </a:r>
          </a:p>
        </p:txBody>
      </p:sp>
      <p:pic>
        <p:nvPicPr>
          <p:cNvPr id="27651" name="Picture 4" descr="map-30 Years' War-Danish Phase"/>
          <p:cNvPicPr>
            <a:picLocks noChangeAspect="1" noChangeArrowheads="1"/>
          </p:cNvPicPr>
          <p:nvPr/>
        </p:nvPicPr>
        <p:blipFill>
          <a:blip r:embed="rId3" cstate="print">
            <a:lum bright="-6000" contrast="18000"/>
          </a:blip>
          <a:srcRect l="1657" t="1393" r="1657" b="3418"/>
          <a:stretch>
            <a:fillRect/>
          </a:stretch>
        </p:blipFill>
        <p:spPr bwMode="auto">
          <a:xfrm>
            <a:off x="1066800" y="1047750"/>
            <a:ext cx="7162800" cy="54292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28600" y="2286000"/>
            <a:ext cx="3581400" cy="2101850"/>
          </a:xfrm>
          <a:prstGeom prst="rect">
            <a:avLst/>
          </a:prstGeom>
          <a:noFill/>
          <a:ln w="9525">
            <a:noFill/>
            <a:miter lim="800000"/>
            <a:headEnd/>
            <a:tailEnd/>
          </a:ln>
        </p:spPr>
        <p:txBody>
          <a:bodyPr>
            <a:spAutoFit/>
          </a:bodyPr>
          <a:lstStyle/>
          <a:p>
            <a:pPr>
              <a:spcBef>
                <a:spcPct val="50000"/>
              </a:spcBef>
            </a:pPr>
            <a:r>
              <a:rPr lang="en-US" sz="4400" b="1">
                <a:solidFill>
                  <a:srgbClr val="33CCFF"/>
                </a:solidFill>
                <a:latin typeface="Cleopatra" pitchFamily="2" charset="0"/>
              </a:rPr>
              <a:t>Albrecht</a:t>
            </a:r>
            <a:br>
              <a:rPr lang="en-US" sz="4400" b="1">
                <a:solidFill>
                  <a:srgbClr val="33CCFF"/>
                </a:solidFill>
                <a:latin typeface="Cleopatra" pitchFamily="2" charset="0"/>
              </a:rPr>
            </a:br>
            <a:r>
              <a:rPr lang="en-US" sz="4400" b="1">
                <a:solidFill>
                  <a:srgbClr val="33CCFF"/>
                </a:solidFill>
                <a:latin typeface="Cleopatra" pitchFamily="2" charset="0"/>
              </a:rPr>
              <a:t>von</a:t>
            </a:r>
            <a:br>
              <a:rPr lang="en-US" sz="4400" b="1">
                <a:solidFill>
                  <a:srgbClr val="33CCFF"/>
                </a:solidFill>
                <a:latin typeface="Cleopatra" pitchFamily="2" charset="0"/>
              </a:rPr>
            </a:br>
            <a:r>
              <a:rPr lang="en-US" sz="4400" b="1">
                <a:solidFill>
                  <a:srgbClr val="33CCFF"/>
                </a:solidFill>
                <a:latin typeface="Cleopatra" pitchFamily="2" charset="0"/>
              </a:rPr>
              <a:t>Wallenstein</a:t>
            </a:r>
          </a:p>
        </p:txBody>
      </p:sp>
      <p:pic>
        <p:nvPicPr>
          <p:cNvPr id="28675" name="Picture 4" descr="Untitled-2"/>
          <p:cNvPicPr>
            <a:picLocks noChangeAspect="1" noChangeArrowheads="1"/>
          </p:cNvPicPr>
          <p:nvPr/>
        </p:nvPicPr>
        <p:blipFill>
          <a:blip r:embed="rId3" cstate="print"/>
          <a:srcRect/>
          <a:stretch>
            <a:fillRect/>
          </a:stretch>
        </p:blipFill>
        <p:spPr bwMode="auto">
          <a:xfrm>
            <a:off x="4051300" y="228600"/>
            <a:ext cx="4864100" cy="6477000"/>
          </a:xfrm>
          <a:prstGeom prst="rect">
            <a:avLst/>
          </a:prstGeom>
          <a:noFill/>
          <a:ln w="19050">
            <a:solidFill>
              <a:schemeClr val="bg1"/>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457200" y="787400"/>
            <a:ext cx="8382000" cy="5553075"/>
          </a:xfrm>
          <a:prstGeom prst="rect">
            <a:avLst/>
          </a:prstGeom>
          <a:noFill/>
          <a:ln w="9525">
            <a:noFill/>
            <a:miter lim="800000"/>
            <a:headEnd/>
            <a:tailEnd/>
          </a:ln>
        </p:spPr>
        <p:txBody>
          <a:bodyPr>
            <a:spAutoFit/>
          </a:bodyPr>
          <a:lstStyle/>
          <a:p>
            <a:pPr marL="512763" indent="-512763" algn="l">
              <a:buClr>
                <a:srgbClr val="CC99FF"/>
              </a:buClr>
              <a:buFont typeface="Wingdings" pitchFamily="2" charset="2"/>
              <a:buChar char="v"/>
            </a:pPr>
            <a:r>
              <a:rPr lang="en-US" sz="3000">
                <a:solidFill>
                  <a:schemeClr val="bg1"/>
                </a:solidFill>
                <a:latin typeface="Comic Sans MS" pitchFamily="66" charset="0"/>
              </a:rPr>
              <a:t>France &amp; Sweden now get involved.</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rPr>
              <a:t>Both want to stop Habsburg power.</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rPr>
              <a:t>Sweden led the charge.</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rPr>
              <a:t>France provided support (financial).</a:t>
            </a:r>
            <a:br>
              <a:rPr lang="en-US" sz="2600">
                <a:solidFill>
                  <a:schemeClr val="bg1"/>
                </a:solidFill>
                <a:latin typeface="Comic Sans MS" pitchFamily="66" charset="0"/>
              </a:rPr>
            </a:br>
            <a:endParaRPr lang="en-US" sz="2600">
              <a:solidFill>
                <a:schemeClr val="bg1"/>
              </a:solidFill>
              <a:latin typeface="Comic Sans MS" pitchFamily="66" charset="0"/>
            </a:endParaRPr>
          </a:p>
          <a:p>
            <a:pPr marL="512763" indent="-512763" algn="l">
              <a:buClr>
                <a:srgbClr val="BC9BFF"/>
              </a:buClr>
              <a:buFont typeface="Wingdings" pitchFamily="2" charset="2"/>
              <a:buChar char="v"/>
            </a:pPr>
            <a:r>
              <a:rPr lang="en-US" sz="3000">
                <a:solidFill>
                  <a:srgbClr val="FFFF66"/>
                </a:solidFill>
                <a:latin typeface="Comic Sans MS" pitchFamily="66" charset="0"/>
              </a:rPr>
              <a:t>Gustavus Adolphus of Sweden </a:t>
            </a:r>
            <a:r>
              <a:rPr lang="en-US" sz="3000">
                <a:solidFill>
                  <a:schemeClr val="bg1"/>
                </a:solidFill>
                <a:latin typeface="Comic Sans MS" pitchFamily="66" charset="0"/>
              </a:rPr>
              <a:t>invaded the HR Empire. (in revenge for Magdeberg)</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rPr>
              <a:t>“Empire Strikes Back” under Wallenstein.</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rPr>
              <a:t>Swedish advance was stopped at the</a:t>
            </a:r>
            <a:br>
              <a:rPr lang="en-US" sz="2600">
                <a:solidFill>
                  <a:schemeClr val="bg1"/>
                </a:solidFill>
                <a:latin typeface="Comic Sans MS" pitchFamily="66" charset="0"/>
              </a:rPr>
            </a:br>
            <a:r>
              <a:rPr lang="en-US" sz="2600">
                <a:solidFill>
                  <a:schemeClr val="bg1"/>
                </a:solidFill>
                <a:latin typeface="Comic Sans MS" pitchFamily="66" charset="0"/>
              </a:rPr>
              <a:t>Battle of Lutzen (Adolphus killed)</a:t>
            </a:r>
            <a:endParaRPr lang="en-US" sz="3000">
              <a:solidFill>
                <a:schemeClr val="bg1"/>
              </a:solidFill>
              <a:latin typeface="Comic Sans MS" pitchFamily="66" charset="0"/>
            </a:endParaRPr>
          </a:p>
          <a:p>
            <a:pPr marL="512763" indent="-512763" algn="l">
              <a:buClr>
                <a:srgbClr val="BC9BFF"/>
              </a:buClr>
              <a:buFont typeface="Wingdings" pitchFamily="2" charset="2"/>
              <a:buChar char="v"/>
            </a:pPr>
            <a:r>
              <a:rPr lang="en-US" sz="3000">
                <a:solidFill>
                  <a:schemeClr val="bg1"/>
                </a:solidFill>
                <a:latin typeface="Comic Sans MS" pitchFamily="66" charset="0"/>
              </a:rPr>
              <a:t>German princes still feared Ferdinand </a:t>
            </a:r>
            <a:r>
              <a:rPr lang="en-US" sz="3000">
                <a:solidFill>
                  <a:schemeClr val="bg1"/>
                </a:solidFill>
                <a:latin typeface="Comic Sans MS" pitchFamily="66" charset="0"/>
                <a:sym typeface="Wingdings" pitchFamily="2" charset="2"/>
              </a:rPr>
              <a:t>II.</a:t>
            </a:r>
            <a:br>
              <a:rPr lang="en-US" sz="3000">
                <a:solidFill>
                  <a:schemeClr val="bg1"/>
                </a:solidFill>
                <a:latin typeface="Comic Sans MS" pitchFamily="66" charset="0"/>
                <a:sym typeface="Wingdings" pitchFamily="2" charset="2"/>
              </a:rPr>
            </a:br>
            <a:r>
              <a:rPr lang="en-US" sz="3000">
                <a:solidFill>
                  <a:schemeClr val="bg1"/>
                </a:solidFill>
                <a:latin typeface="Comic Sans MS" pitchFamily="66" charset="0"/>
                <a:sym typeface="Wingdings" pitchFamily="2" charset="2"/>
              </a:rPr>
              <a:t>Wallenstein assassinated to appease them.</a:t>
            </a:r>
          </a:p>
          <a:p>
            <a:pPr marL="512763" indent="-512763" algn="l">
              <a:buClr>
                <a:srgbClr val="BC9BFF"/>
              </a:buClr>
              <a:buFont typeface="Wingdings" pitchFamily="2" charset="2"/>
              <a:buNone/>
            </a:pPr>
            <a:r>
              <a:rPr lang="en-US" sz="2600">
                <a:solidFill>
                  <a:schemeClr val="bg1"/>
                </a:solidFill>
                <a:latin typeface="Comic Sans MS" pitchFamily="66" charset="0"/>
              </a:rPr>
              <a:t>	(ordered by Ferdinand II)</a:t>
            </a:r>
          </a:p>
        </p:txBody>
      </p:sp>
      <p:sp>
        <p:nvSpPr>
          <p:cNvPr id="54275" name="Text Box 3"/>
          <p:cNvSpPr txBox="1">
            <a:spLocks noChangeArrowheads="1"/>
          </p:cNvSpPr>
          <p:nvPr/>
        </p:nvSpPr>
        <p:spPr bwMode="auto">
          <a:xfrm>
            <a:off x="228600" y="0"/>
            <a:ext cx="87630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4000" b="1" dirty="0">
                <a:solidFill>
                  <a:srgbClr val="33CCFF"/>
                </a:solidFill>
                <a:latin typeface="Cleopatra" pitchFamily="2" charset="0"/>
              </a:rPr>
              <a:t>The Swedish Phase:  </a:t>
            </a:r>
            <a:r>
              <a:rPr lang="en-US" sz="3200" b="1" dirty="0">
                <a:solidFill>
                  <a:srgbClr val="33CCFF"/>
                </a:solidFill>
                <a:latin typeface="Cleopatra" pitchFamily="2" charset="0"/>
              </a:rPr>
              <a:t>1630-1635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2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27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27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27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27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057400" y="166688"/>
            <a:ext cx="5334000" cy="823912"/>
          </a:xfrm>
          <a:prstGeom prst="rect">
            <a:avLst/>
          </a:prstGeom>
          <a:noFill/>
          <a:ln w="9525">
            <a:noFill/>
            <a:miter lim="800000"/>
            <a:headEnd/>
            <a:tailEnd/>
          </a:ln>
        </p:spPr>
        <p:txBody>
          <a:bodyPr>
            <a:spAutoFit/>
          </a:bodyPr>
          <a:lstStyle/>
          <a:p>
            <a:pPr>
              <a:spcBef>
                <a:spcPct val="50000"/>
              </a:spcBef>
            </a:pPr>
            <a:r>
              <a:rPr lang="en-US" sz="4800" b="1">
                <a:solidFill>
                  <a:srgbClr val="33CCFF"/>
                </a:solidFill>
                <a:latin typeface="Cleopatra" pitchFamily="2" charset="0"/>
              </a:rPr>
              <a:t>Swedish Phase</a:t>
            </a:r>
          </a:p>
        </p:txBody>
      </p:sp>
      <p:pic>
        <p:nvPicPr>
          <p:cNvPr id="30723" name="Picture 4" descr="map-30 Years' War-Swedish Phase"/>
          <p:cNvPicPr>
            <a:picLocks noChangeAspect="1" noChangeArrowheads="1"/>
          </p:cNvPicPr>
          <p:nvPr/>
        </p:nvPicPr>
        <p:blipFill>
          <a:blip r:embed="rId3" cstate="print">
            <a:lum bright="-6000" contrast="12000"/>
          </a:blip>
          <a:srcRect l="1053" t="2728" r="1053" b="1819"/>
          <a:stretch>
            <a:fillRect/>
          </a:stretch>
        </p:blipFill>
        <p:spPr bwMode="auto">
          <a:xfrm>
            <a:off x="1066800" y="1066800"/>
            <a:ext cx="7086600" cy="5334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257800" y="2530475"/>
            <a:ext cx="3581400" cy="1431925"/>
          </a:xfrm>
          <a:prstGeom prst="rect">
            <a:avLst/>
          </a:prstGeom>
          <a:noFill/>
          <a:ln w="9525">
            <a:noFill/>
            <a:miter lim="800000"/>
            <a:headEnd/>
            <a:tailEnd/>
          </a:ln>
        </p:spPr>
        <p:txBody>
          <a:bodyPr>
            <a:spAutoFit/>
          </a:bodyPr>
          <a:lstStyle/>
          <a:p>
            <a:pPr>
              <a:spcBef>
                <a:spcPct val="50000"/>
              </a:spcBef>
            </a:pPr>
            <a:r>
              <a:rPr lang="en-US" sz="4400" b="1">
                <a:solidFill>
                  <a:srgbClr val="33CCFF"/>
                </a:solidFill>
                <a:latin typeface="Cleopatra" pitchFamily="2" charset="0"/>
              </a:rPr>
              <a:t>Gustavus</a:t>
            </a:r>
            <a:br>
              <a:rPr lang="en-US" sz="4400" b="1">
                <a:solidFill>
                  <a:srgbClr val="33CCFF"/>
                </a:solidFill>
                <a:latin typeface="Cleopatra" pitchFamily="2" charset="0"/>
              </a:rPr>
            </a:br>
            <a:r>
              <a:rPr lang="en-US" sz="4400" b="1">
                <a:solidFill>
                  <a:srgbClr val="33CCFF"/>
                </a:solidFill>
                <a:latin typeface="Cleopatra" pitchFamily="2" charset="0"/>
              </a:rPr>
              <a:t>Adolphus</a:t>
            </a:r>
          </a:p>
        </p:txBody>
      </p:sp>
      <p:pic>
        <p:nvPicPr>
          <p:cNvPr id="31747" name="Picture 4" descr="Untitled-1"/>
          <p:cNvPicPr>
            <a:picLocks noChangeAspect="1" noChangeArrowheads="1"/>
          </p:cNvPicPr>
          <p:nvPr/>
        </p:nvPicPr>
        <p:blipFill>
          <a:blip r:embed="rId3" cstate="print">
            <a:lum bright="-6000" contrast="6000"/>
          </a:blip>
          <a:srcRect/>
          <a:stretch>
            <a:fillRect/>
          </a:stretch>
        </p:blipFill>
        <p:spPr bwMode="auto">
          <a:xfrm>
            <a:off x="533400" y="381000"/>
            <a:ext cx="4235450" cy="6172200"/>
          </a:xfrm>
          <a:prstGeom prst="rect">
            <a:avLst/>
          </a:prstGeom>
          <a:noFill/>
          <a:ln w="19050">
            <a:solidFill>
              <a:schemeClr val="bg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838200"/>
          </a:xfrm>
        </p:spPr>
        <p:txBody>
          <a:bodyPr/>
          <a:lstStyle/>
          <a:p>
            <a:pPr eaLnBrk="1" hangingPunct="1">
              <a:defRPr/>
            </a:pPr>
            <a:r>
              <a:rPr lang="en-US" dirty="0" smtClean="0">
                <a:solidFill>
                  <a:srgbClr val="00B0F0"/>
                </a:solidFill>
                <a:latin typeface="Cleopatra" pitchFamily="2" charset="0"/>
              </a:rPr>
              <a:t>Baroque Style</a:t>
            </a:r>
          </a:p>
        </p:txBody>
      </p:sp>
      <p:sp>
        <p:nvSpPr>
          <p:cNvPr id="3" name="Content Placeholder 2"/>
          <p:cNvSpPr>
            <a:spLocks noGrp="1"/>
          </p:cNvSpPr>
          <p:nvPr>
            <p:ph idx="1"/>
          </p:nvPr>
        </p:nvSpPr>
        <p:spPr>
          <a:xfrm>
            <a:off x="0" y="4648200"/>
            <a:ext cx="9144000" cy="1295400"/>
          </a:xfrm>
        </p:spPr>
        <p:txBody>
          <a:bodyPr/>
          <a:lstStyle/>
          <a:p>
            <a:pPr eaLnBrk="1" hangingPunct="1">
              <a:defRPr/>
            </a:pPr>
            <a:r>
              <a:rPr lang="en-US" sz="2800" dirty="0" smtClean="0">
                <a:solidFill>
                  <a:srgbClr val="F8F8F8"/>
                </a:solidFill>
                <a:latin typeface="Comic Sans MS" pitchFamily="66" charset="0"/>
              </a:rPr>
              <a:t>Baroque style was designed to revitalize the Church with action and passion.  </a:t>
            </a:r>
          </a:p>
          <a:p>
            <a:pPr eaLnBrk="1" hangingPunct="1">
              <a:defRPr/>
            </a:pPr>
            <a:r>
              <a:rPr lang="en-US" sz="2800" dirty="0" smtClean="0">
                <a:solidFill>
                  <a:srgbClr val="F8F8F8"/>
                </a:solidFill>
                <a:latin typeface="Comic Sans MS" pitchFamily="66" charset="0"/>
              </a:rPr>
              <a:t>Ecstasy of St Teresa (Bernini) </a:t>
            </a:r>
          </a:p>
          <a:p>
            <a:pPr eaLnBrk="1" hangingPunct="1">
              <a:defRPr/>
            </a:pPr>
            <a:r>
              <a:rPr lang="en-US" sz="2800" dirty="0" smtClean="0">
                <a:solidFill>
                  <a:srgbClr val="F8F8F8"/>
                </a:solidFill>
                <a:latin typeface="Comic Sans MS" pitchFamily="66" charset="0"/>
              </a:rPr>
              <a:t> Martyrdom of St Jerome (Caravaggio)</a:t>
            </a:r>
          </a:p>
        </p:txBody>
      </p:sp>
      <p:pic>
        <p:nvPicPr>
          <p:cNvPr id="5124" name="Picture 2"/>
          <p:cNvPicPr>
            <a:picLocks noChangeAspect="1" noChangeArrowheads="1"/>
          </p:cNvPicPr>
          <p:nvPr/>
        </p:nvPicPr>
        <p:blipFill>
          <a:blip r:embed="rId2" cstate="print"/>
          <a:srcRect/>
          <a:stretch>
            <a:fillRect/>
          </a:stretch>
        </p:blipFill>
        <p:spPr bwMode="auto">
          <a:xfrm>
            <a:off x="533400" y="914400"/>
            <a:ext cx="2667000" cy="3848100"/>
          </a:xfrm>
          <a:prstGeom prst="rect">
            <a:avLst/>
          </a:prstGeom>
          <a:noFill/>
          <a:ln w="9525">
            <a:noFill/>
            <a:miter lim="800000"/>
            <a:headEnd/>
            <a:tailEnd/>
          </a:ln>
        </p:spPr>
      </p:pic>
      <p:pic>
        <p:nvPicPr>
          <p:cNvPr id="5125" name="Picture 3"/>
          <p:cNvPicPr>
            <a:picLocks noChangeAspect="1" noChangeArrowheads="1"/>
          </p:cNvPicPr>
          <p:nvPr/>
        </p:nvPicPr>
        <p:blipFill>
          <a:blip r:embed="rId3" cstate="print"/>
          <a:srcRect/>
          <a:stretch>
            <a:fillRect/>
          </a:stretch>
        </p:blipFill>
        <p:spPr bwMode="auto">
          <a:xfrm>
            <a:off x="5181600" y="914400"/>
            <a:ext cx="3930650" cy="373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down)">
                                      <p:cBhvr>
                                        <p:cTn id="12" dur="20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dissolve">
                                      <p:cBhvr>
                                        <p:cTn id="15" dur="2000"/>
                                        <p:tgtEl>
                                          <p:spTgt spid="512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5"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heckerboard(down)">
                                      <p:cBhvr>
                                        <p:cTn id="20" dur="2000"/>
                                        <p:tgtEl>
                                          <p:spTgt spid="3">
                                            <p:txEl>
                                              <p:pRg st="2" end="2"/>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5125"/>
                                        </p:tgtEl>
                                        <p:attrNameLst>
                                          <p:attrName>style.visibility</p:attrName>
                                        </p:attrNameLst>
                                      </p:cBhvr>
                                      <p:to>
                                        <p:strVal val="visible"/>
                                      </p:to>
                                    </p:set>
                                    <p:animEffect transition="in" filter="dissolve">
                                      <p:cBhvr>
                                        <p:cTn id="23"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609600" y="1047750"/>
            <a:ext cx="7924800" cy="5200650"/>
          </a:xfrm>
          <a:prstGeom prst="rect">
            <a:avLst/>
          </a:prstGeom>
          <a:noFill/>
          <a:ln w="9525">
            <a:noFill/>
            <a:miter lim="800000"/>
            <a:headEnd/>
            <a:tailEnd/>
          </a:ln>
        </p:spPr>
        <p:txBody>
          <a:bodyPr>
            <a:spAutoFit/>
          </a:bodyPr>
          <a:lstStyle/>
          <a:p>
            <a:pPr marL="512763" indent="-512763" algn="l">
              <a:buClr>
                <a:srgbClr val="CC99FF"/>
              </a:buClr>
              <a:buFont typeface="Wingdings" pitchFamily="2" charset="2"/>
              <a:buChar char="v"/>
            </a:pPr>
            <a:r>
              <a:rPr lang="en-US" sz="3000">
                <a:solidFill>
                  <a:schemeClr val="bg1"/>
                </a:solidFill>
                <a:latin typeface="Comic Sans MS" pitchFamily="66" charset="0"/>
              </a:rPr>
              <a:t>France &amp; Sweden switched roles.</a:t>
            </a:r>
          </a:p>
          <a:p>
            <a:pPr marL="512763" indent="-512763" algn="l">
              <a:buClr>
                <a:srgbClr val="CC99FF"/>
              </a:buClr>
              <a:buFont typeface="Wingdings" pitchFamily="2" charset="2"/>
              <a:buChar char="v"/>
            </a:pPr>
            <a:r>
              <a:rPr lang="en-US" sz="3000">
                <a:solidFill>
                  <a:schemeClr val="bg1"/>
                </a:solidFill>
                <a:latin typeface="Comic Sans MS" pitchFamily="66" charset="0"/>
              </a:rPr>
              <a:t>French under Cardinal Richelieu supported Protestant cause.  WHY?</a:t>
            </a:r>
          </a:p>
          <a:p>
            <a:pPr marL="512763" indent="-512763" algn="l">
              <a:buClr>
                <a:srgbClr val="CC99FF"/>
              </a:buClr>
              <a:buFont typeface="Wingdings" pitchFamily="2" charset="2"/>
              <a:buChar char="v"/>
            </a:pPr>
            <a:r>
              <a:rPr lang="en-US" sz="3000">
                <a:solidFill>
                  <a:schemeClr val="bg1"/>
                </a:solidFill>
                <a:latin typeface="Comic Sans MS" pitchFamily="66" charset="0"/>
              </a:rPr>
              <a:t>All countries in Europe now participated.</a:t>
            </a:r>
            <a:endParaRPr lang="en-US" sz="2600">
              <a:solidFill>
                <a:schemeClr val="bg1"/>
              </a:solidFill>
              <a:latin typeface="Comic Sans MS" pitchFamily="66" charset="0"/>
            </a:endParaRPr>
          </a:p>
          <a:p>
            <a:pPr marL="512763" indent="-512763" algn="l">
              <a:buClr>
                <a:srgbClr val="BC9BFF"/>
              </a:buClr>
              <a:buFont typeface="Wingdings" pitchFamily="2" charset="2"/>
              <a:buChar char="v"/>
            </a:pPr>
            <a:r>
              <a:rPr lang="en-US" sz="3000">
                <a:solidFill>
                  <a:srgbClr val="FFFF66"/>
                </a:solidFill>
                <a:latin typeface="Comic Sans MS" pitchFamily="66" charset="0"/>
              </a:rPr>
              <a:t>This phase was most destructive!</a:t>
            </a:r>
            <a:endParaRPr lang="en-US" sz="3000">
              <a:solidFill>
                <a:schemeClr val="bg1"/>
              </a:solidFill>
              <a:latin typeface="Comic Sans MS" pitchFamily="66" charset="0"/>
            </a:endParaRP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rPr>
              <a:t>German towns decimated.</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rPr>
              <a:t>Agriculture collapsed </a:t>
            </a:r>
            <a:r>
              <a:rPr lang="en-US" sz="2600">
                <a:solidFill>
                  <a:schemeClr val="bg1"/>
                </a:solidFill>
                <a:latin typeface="Comic Sans MS" pitchFamily="66" charset="0"/>
                <a:sym typeface="Wingdings" pitchFamily="2" charset="2"/>
              </a:rPr>
              <a:t> famine resulted.</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sym typeface="Wingdings" pitchFamily="2" charset="2"/>
              </a:rPr>
              <a:t>8 million dead  1/3 of the population [from 21 million in 1618 to 13.5 million in 1648]</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sym typeface="Wingdings" pitchFamily="2" charset="2"/>
              </a:rPr>
              <a:t>Caused massive inflation.</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sym typeface="Wingdings" pitchFamily="2" charset="2"/>
              </a:rPr>
              <a:t>Trade was crippled throughout Europe.</a:t>
            </a:r>
            <a:endParaRPr lang="en-US" sz="2600">
              <a:solidFill>
                <a:schemeClr val="bg1"/>
              </a:solidFill>
              <a:latin typeface="Comic Sans MS" pitchFamily="66" charset="0"/>
            </a:endParaRPr>
          </a:p>
        </p:txBody>
      </p:sp>
      <p:sp>
        <p:nvSpPr>
          <p:cNvPr id="58371" name="Text Box 3"/>
          <p:cNvSpPr txBox="1">
            <a:spLocks noChangeArrowheads="1"/>
          </p:cNvSpPr>
          <p:nvPr/>
        </p:nvSpPr>
        <p:spPr bwMode="auto">
          <a:xfrm>
            <a:off x="228600" y="0"/>
            <a:ext cx="87630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4000" b="1" dirty="0">
                <a:solidFill>
                  <a:srgbClr val="33CCFF"/>
                </a:solidFill>
                <a:latin typeface="Cleopatra" pitchFamily="2" charset="0"/>
              </a:rPr>
              <a:t>The French Phase:  </a:t>
            </a:r>
            <a:r>
              <a:rPr lang="en-US" sz="3200" b="1" dirty="0">
                <a:solidFill>
                  <a:srgbClr val="33CCFF"/>
                </a:solidFill>
                <a:latin typeface="Cleopatra" pitchFamily="2" charset="0"/>
              </a:rPr>
              <a:t>1635-1648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3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3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37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37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37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37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0"/>
            <a:ext cx="9144000" cy="641350"/>
          </a:xfrm>
          <a:prstGeom prst="rect">
            <a:avLst/>
          </a:prstGeom>
          <a:noFill/>
          <a:ln w="9525">
            <a:noFill/>
            <a:miter lim="800000"/>
            <a:headEnd/>
            <a:tailEnd/>
          </a:ln>
        </p:spPr>
        <p:txBody>
          <a:bodyPr>
            <a:spAutoFit/>
          </a:bodyPr>
          <a:lstStyle/>
          <a:p>
            <a:pPr>
              <a:spcBef>
                <a:spcPct val="50000"/>
              </a:spcBef>
            </a:pPr>
            <a:r>
              <a:rPr lang="en-US" sz="3600" b="1">
                <a:solidFill>
                  <a:srgbClr val="33CCFF"/>
                </a:solidFill>
                <a:latin typeface="Cleopatra" pitchFamily="2" charset="0"/>
              </a:rPr>
              <a:t>Loss of German Lives in 30 Years’ War</a:t>
            </a:r>
          </a:p>
        </p:txBody>
      </p:sp>
      <p:pic>
        <p:nvPicPr>
          <p:cNvPr id="33795" name="Picture 5" descr="map-Loss of German Lives in Religious Wars"/>
          <p:cNvPicPr>
            <a:picLocks noChangeAspect="1" noChangeArrowheads="1"/>
          </p:cNvPicPr>
          <p:nvPr/>
        </p:nvPicPr>
        <p:blipFill>
          <a:blip r:embed="rId3" cstate="print">
            <a:lum bright="-6000" contrast="6000"/>
          </a:blip>
          <a:srcRect b="9578"/>
          <a:stretch>
            <a:fillRect/>
          </a:stretch>
        </p:blipFill>
        <p:spPr bwMode="auto">
          <a:xfrm>
            <a:off x="1981200" y="838200"/>
            <a:ext cx="4838700" cy="563880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04800" y="496888"/>
            <a:ext cx="8534400" cy="6361112"/>
          </a:xfrm>
          <a:prstGeom prst="rect">
            <a:avLst/>
          </a:prstGeom>
          <a:noFill/>
          <a:ln w="9525">
            <a:noFill/>
            <a:miter lim="800000"/>
            <a:headEnd/>
            <a:tailEnd/>
          </a:ln>
        </p:spPr>
        <p:txBody>
          <a:bodyPr>
            <a:spAutoFit/>
          </a:bodyPr>
          <a:lstStyle/>
          <a:p>
            <a:pPr marL="512763" indent="-512763" algn="l">
              <a:buClr>
                <a:srgbClr val="CC99FF"/>
              </a:buClr>
              <a:buFont typeface="Wingdings" pitchFamily="2" charset="2"/>
              <a:buChar char="v"/>
            </a:pPr>
            <a:r>
              <a:rPr lang="en-US" sz="2800" u="sng">
                <a:solidFill>
                  <a:srgbClr val="FFFF66"/>
                </a:solidFill>
                <a:latin typeface="Comic Sans MS" pitchFamily="66" charset="0"/>
              </a:rPr>
              <a:t>Political Provisions</a:t>
            </a:r>
            <a:r>
              <a:rPr lang="en-US" sz="2800">
                <a:solidFill>
                  <a:srgbClr val="FFFF66"/>
                </a:solidFill>
                <a:latin typeface="Comic Sans MS" pitchFamily="66" charset="0"/>
              </a:rPr>
              <a:t>:</a:t>
            </a:r>
          </a:p>
          <a:p>
            <a:pPr marL="1149350" lvl="1" indent="-401638" algn="l">
              <a:buClr>
                <a:srgbClr val="33CCFF"/>
              </a:buClr>
              <a:buSzPct val="80000"/>
              <a:buFont typeface="Wingdings" pitchFamily="2" charset="2"/>
              <a:buChar char="§"/>
            </a:pPr>
            <a:r>
              <a:rPr lang="en-US">
                <a:solidFill>
                  <a:schemeClr val="bg1"/>
                </a:solidFill>
                <a:latin typeface="Comic Sans MS" pitchFamily="66" charset="0"/>
              </a:rPr>
              <a:t>Each Ger. prince became free from any kind of control by the HRE.</a:t>
            </a:r>
          </a:p>
          <a:p>
            <a:pPr marL="1149350" lvl="1" indent="-401638" algn="l">
              <a:buClr>
                <a:srgbClr val="33CCFF"/>
              </a:buClr>
              <a:buSzPct val="80000"/>
              <a:buFont typeface="Wingdings" pitchFamily="2" charset="2"/>
              <a:buChar char="§"/>
            </a:pPr>
            <a:r>
              <a:rPr lang="en-US">
                <a:solidFill>
                  <a:schemeClr val="bg1"/>
                </a:solidFill>
                <a:latin typeface="Comic Sans MS" pitchFamily="66" charset="0"/>
              </a:rPr>
              <a:t>The United Provinces [Dutch Neths.] became officially independent.  </a:t>
            </a:r>
            <a:r>
              <a:rPr lang="en-US">
                <a:solidFill>
                  <a:schemeClr val="bg1"/>
                </a:solidFill>
                <a:latin typeface="Comic Sans MS" pitchFamily="66" charset="0"/>
                <a:sym typeface="Wingdings" pitchFamily="2" charset="2"/>
              </a:rPr>
              <a:t>Southern part remained a Spanish possession. (Belgium and Luxemburg still RC)</a:t>
            </a:r>
          </a:p>
          <a:p>
            <a:pPr marL="1149350" lvl="1" indent="-401638" algn="l">
              <a:buClr>
                <a:srgbClr val="33CCFF"/>
              </a:buClr>
              <a:buSzPct val="80000"/>
              <a:buFont typeface="Wingdings" pitchFamily="2" charset="2"/>
              <a:buChar char="§"/>
            </a:pPr>
            <a:r>
              <a:rPr lang="en-US">
                <a:solidFill>
                  <a:schemeClr val="bg1"/>
                </a:solidFill>
                <a:latin typeface="Comic Sans MS" pitchFamily="66" charset="0"/>
              </a:rPr>
              <a:t>France received. most of the German-speaking province of Alsace. (this region will go back and forth between them)</a:t>
            </a:r>
          </a:p>
          <a:p>
            <a:pPr marL="1149350" lvl="1" indent="-401638" algn="l">
              <a:buClr>
                <a:srgbClr val="33CCFF"/>
              </a:buClr>
              <a:buSzPct val="80000"/>
              <a:buFont typeface="Wingdings" pitchFamily="2" charset="2"/>
              <a:buChar char="§"/>
            </a:pPr>
            <a:r>
              <a:rPr lang="en-US">
                <a:solidFill>
                  <a:schemeClr val="bg1"/>
                </a:solidFill>
                <a:latin typeface="Comic Sans MS" pitchFamily="66" charset="0"/>
              </a:rPr>
              <a:t>Sweden</a:t>
            </a:r>
            <a:r>
              <a:rPr lang="en-US">
                <a:solidFill>
                  <a:schemeClr val="bg1"/>
                </a:solidFill>
                <a:latin typeface="Comic Sans MS" pitchFamily="66" charset="0"/>
                <a:sym typeface="Wingdings" pitchFamily="2" charset="2"/>
              </a:rPr>
              <a:t> got lands in Northern Germany on the Baltic coast.</a:t>
            </a:r>
          </a:p>
          <a:p>
            <a:pPr marL="1149350" lvl="1" indent="-401638" algn="l">
              <a:buClr>
                <a:srgbClr val="33CCFF"/>
              </a:buClr>
              <a:buSzPct val="80000"/>
              <a:buFont typeface="Wingdings" pitchFamily="2" charset="2"/>
              <a:buChar char="§"/>
            </a:pPr>
            <a:r>
              <a:rPr lang="en-US">
                <a:solidFill>
                  <a:schemeClr val="bg1"/>
                </a:solidFill>
                <a:latin typeface="Comic Sans MS" pitchFamily="66" charset="0"/>
                <a:sym typeface="Wingdings" pitchFamily="2" charset="2"/>
              </a:rPr>
              <a:t>Switzerland became totally independent of the HR Emperor  Swiss Confederation.</a:t>
            </a:r>
          </a:p>
          <a:p>
            <a:pPr marL="1149350" lvl="1" indent="-401638" algn="l">
              <a:buClr>
                <a:srgbClr val="33CCFF"/>
              </a:buClr>
              <a:buSzPct val="80000"/>
              <a:buFont typeface="Wingdings" pitchFamily="2" charset="2"/>
              <a:buChar char="§"/>
            </a:pPr>
            <a:r>
              <a:rPr lang="en-US">
                <a:solidFill>
                  <a:schemeClr val="bg1"/>
                </a:solidFill>
                <a:latin typeface="Comic Sans MS" pitchFamily="66" charset="0"/>
                <a:sym typeface="Wingdings" pitchFamily="2" charset="2"/>
              </a:rPr>
              <a:t>Sweden won a voice in the Diet of the HRE.</a:t>
            </a:r>
          </a:p>
          <a:p>
            <a:pPr marL="1149350" lvl="1" indent="-401638" algn="l">
              <a:buClr>
                <a:srgbClr val="33CCFF"/>
              </a:buClr>
              <a:buSzPct val="80000"/>
              <a:buFont typeface="Wingdings" pitchFamily="2" charset="2"/>
              <a:buChar char="§"/>
            </a:pPr>
            <a:r>
              <a:rPr lang="en-US">
                <a:solidFill>
                  <a:schemeClr val="bg1"/>
                </a:solidFill>
                <a:latin typeface="Comic Sans MS" pitchFamily="66" charset="0"/>
                <a:sym typeface="Wingdings" pitchFamily="2" charset="2"/>
              </a:rPr>
              <a:t>Brandenburg got important territories. on North Sea &amp; in central Germany.</a:t>
            </a:r>
            <a:endParaRPr lang="en-US">
              <a:solidFill>
                <a:schemeClr val="bg1"/>
              </a:solidFill>
              <a:latin typeface="Comic Sans MS" pitchFamily="66" charset="0"/>
            </a:endParaRPr>
          </a:p>
        </p:txBody>
      </p:sp>
      <p:sp>
        <p:nvSpPr>
          <p:cNvPr id="59395" name="Text Box 3"/>
          <p:cNvSpPr txBox="1">
            <a:spLocks noChangeArrowheads="1"/>
          </p:cNvSpPr>
          <p:nvPr/>
        </p:nvSpPr>
        <p:spPr bwMode="auto">
          <a:xfrm>
            <a:off x="228600" y="0"/>
            <a:ext cx="8763000" cy="64135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3600" b="1" dirty="0">
                <a:solidFill>
                  <a:srgbClr val="33CCFF"/>
                </a:solidFill>
                <a:latin typeface="Cleopatra" pitchFamily="2" charset="0"/>
              </a:rPr>
              <a:t>The Peace of Westphalia (1648</a:t>
            </a:r>
            <a:r>
              <a:rPr lang="en-US" sz="3200" b="1" dirty="0">
                <a:solidFill>
                  <a:srgbClr val="33CCFF"/>
                </a:solidFill>
                <a:latin typeface="Cleopatra" pitchFamily="2" charset="0"/>
              </a:rPr>
              <a:t>)</a:t>
            </a:r>
            <a:endParaRPr lang="en-US" b="1" dirty="0">
              <a:solidFill>
                <a:srgbClr val="33CCFF"/>
              </a:solidFill>
              <a:latin typeface="Cleopatr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39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39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39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85800" y="1617663"/>
            <a:ext cx="7848600" cy="4660900"/>
          </a:xfrm>
          <a:prstGeom prst="rect">
            <a:avLst/>
          </a:prstGeom>
          <a:noFill/>
          <a:ln w="9525">
            <a:noFill/>
            <a:miter lim="800000"/>
            <a:headEnd/>
            <a:tailEnd/>
          </a:ln>
        </p:spPr>
        <p:txBody>
          <a:bodyPr>
            <a:spAutoFit/>
          </a:bodyPr>
          <a:lstStyle/>
          <a:p>
            <a:pPr marL="512763" indent="-512763" algn="l">
              <a:buClr>
                <a:srgbClr val="CC99FF"/>
              </a:buClr>
              <a:buFont typeface="Wingdings" pitchFamily="2" charset="2"/>
              <a:buChar char="v"/>
            </a:pPr>
            <a:r>
              <a:rPr lang="en-US" sz="3000" u="sng">
                <a:solidFill>
                  <a:srgbClr val="FFFF66"/>
                </a:solidFill>
                <a:latin typeface="Comic Sans MS" pitchFamily="66" charset="0"/>
              </a:rPr>
              <a:t>Religious Provisions</a:t>
            </a:r>
            <a:r>
              <a:rPr lang="en-US" sz="3000">
                <a:solidFill>
                  <a:srgbClr val="FFFF66"/>
                </a:solidFill>
                <a:latin typeface="Comic Sans MS" pitchFamily="66" charset="0"/>
              </a:rPr>
              <a:t>:</a:t>
            </a:r>
          </a:p>
          <a:p>
            <a:pPr marL="1149350" lvl="1" indent="-401638" algn="l">
              <a:buClr>
                <a:srgbClr val="33CCFF"/>
              </a:buClr>
              <a:buSzPct val="80000"/>
              <a:buFont typeface="Wingdings" pitchFamily="2" charset="2"/>
              <a:buChar char="§"/>
            </a:pPr>
            <a:r>
              <a:rPr lang="en-US" sz="2700">
                <a:solidFill>
                  <a:schemeClr val="bg1"/>
                </a:solidFill>
                <a:latin typeface="Comic Sans MS" pitchFamily="66" charset="0"/>
              </a:rPr>
              <a:t>Calvinists would have the same privileges as the Lutherans had in the Peace of Augsburg.</a:t>
            </a:r>
          </a:p>
          <a:p>
            <a:pPr marL="1149350" lvl="1" indent="-401638" algn="l">
              <a:buClr>
                <a:srgbClr val="33CCFF"/>
              </a:buClr>
              <a:buSzPct val="80000"/>
              <a:buFont typeface="Wingdings" pitchFamily="2" charset="2"/>
              <a:buChar char="§"/>
            </a:pPr>
            <a:r>
              <a:rPr lang="en-US" sz="2700">
                <a:solidFill>
                  <a:schemeClr val="bg1"/>
                </a:solidFill>
                <a:latin typeface="Comic Sans MS" pitchFamily="66" charset="0"/>
              </a:rPr>
              <a:t>The ruler of each state could determine its official religion, BUT [except in the hereditary lands of the Habsburgs], he must permit freedom of private worship.</a:t>
            </a:r>
          </a:p>
          <a:p>
            <a:pPr marL="1149350" lvl="1" indent="-401638" algn="l">
              <a:buClr>
                <a:srgbClr val="33CCFF"/>
              </a:buClr>
              <a:buSzPct val="80000"/>
              <a:buFont typeface="Wingdings" pitchFamily="2" charset="2"/>
              <a:buNone/>
            </a:pPr>
            <a:r>
              <a:rPr lang="en-US" sz="2700">
                <a:solidFill>
                  <a:schemeClr val="bg1"/>
                </a:solidFill>
                <a:latin typeface="Comic Sans MS" pitchFamily="66" charset="0"/>
              </a:rPr>
              <a:t>(It’s basically Augsburg with Calvinism!)</a:t>
            </a:r>
          </a:p>
          <a:p>
            <a:pPr marL="1149350" lvl="1" indent="-401638" algn="l">
              <a:buClr>
                <a:srgbClr val="33CCFF"/>
              </a:buClr>
              <a:buSzPct val="80000"/>
              <a:buFont typeface="Wingdings" pitchFamily="2" charset="2"/>
              <a:buChar char="§"/>
            </a:pPr>
            <a:endParaRPr lang="en-US" sz="2700">
              <a:solidFill>
                <a:schemeClr val="bg1"/>
              </a:solidFill>
              <a:latin typeface="Comic Sans MS" pitchFamily="66" charset="0"/>
            </a:endParaRPr>
          </a:p>
        </p:txBody>
      </p:sp>
      <p:sp>
        <p:nvSpPr>
          <p:cNvPr id="60419" name="Text Box 3"/>
          <p:cNvSpPr txBox="1">
            <a:spLocks noChangeArrowheads="1"/>
          </p:cNvSpPr>
          <p:nvPr/>
        </p:nvSpPr>
        <p:spPr bwMode="auto">
          <a:xfrm>
            <a:off x="228600" y="365125"/>
            <a:ext cx="87630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4000" b="1" dirty="0">
                <a:solidFill>
                  <a:srgbClr val="33CCFF"/>
                </a:solidFill>
                <a:latin typeface="Cleopatra" pitchFamily="2" charset="0"/>
              </a:rPr>
              <a:t>The Peace of Westphalia </a:t>
            </a:r>
            <a:r>
              <a:rPr lang="en-US" sz="3200" b="1" dirty="0">
                <a:solidFill>
                  <a:srgbClr val="33CCFF"/>
                </a:solidFill>
                <a:latin typeface="Cleopatra" pitchFamily="2" charset="0"/>
              </a:rPr>
              <a:t>(1648)</a:t>
            </a:r>
            <a:endParaRPr lang="en-US" b="1" dirty="0">
              <a:solidFill>
                <a:srgbClr val="33CCFF"/>
              </a:solidFill>
              <a:latin typeface="Cleopatr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0" y="152400"/>
            <a:ext cx="9144000" cy="701675"/>
          </a:xfrm>
          <a:prstGeom prst="rect">
            <a:avLst/>
          </a:prstGeom>
          <a:noFill/>
          <a:ln w="9525">
            <a:noFill/>
            <a:miter lim="800000"/>
            <a:headEnd/>
            <a:tailEnd/>
          </a:ln>
        </p:spPr>
        <p:txBody>
          <a:bodyPr>
            <a:spAutoFit/>
          </a:bodyPr>
          <a:lstStyle/>
          <a:p>
            <a:pPr>
              <a:spcBef>
                <a:spcPct val="50000"/>
              </a:spcBef>
            </a:pPr>
            <a:r>
              <a:rPr lang="en-US" sz="4000" b="1">
                <a:solidFill>
                  <a:srgbClr val="33CCFF"/>
                </a:solidFill>
                <a:latin typeface="Cleopatra" pitchFamily="2" charset="0"/>
              </a:rPr>
              <a:t>Treaty of Westphalia </a:t>
            </a:r>
            <a:r>
              <a:rPr lang="en-US" sz="3200" b="1">
                <a:solidFill>
                  <a:srgbClr val="33CCFF"/>
                </a:solidFill>
                <a:latin typeface="Cleopatra" pitchFamily="2" charset="0"/>
              </a:rPr>
              <a:t>(1648)</a:t>
            </a:r>
          </a:p>
        </p:txBody>
      </p:sp>
      <p:pic>
        <p:nvPicPr>
          <p:cNvPr id="36867" name="Picture 5" descr="Peace of Westphalia"/>
          <p:cNvPicPr>
            <a:picLocks noChangeAspect="1" noChangeArrowheads="1"/>
          </p:cNvPicPr>
          <p:nvPr/>
        </p:nvPicPr>
        <p:blipFill>
          <a:blip r:embed="rId3" cstate="print">
            <a:lum bright="-6000" contrast="6000"/>
          </a:blip>
          <a:srcRect l="1123" t="1471" r="1123" b="1440"/>
          <a:stretch>
            <a:fillRect/>
          </a:stretch>
        </p:blipFill>
        <p:spPr bwMode="auto">
          <a:xfrm>
            <a:off x="990600" y="990600"/>
            <a:ext cx="7239000" cy="5491163"/>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descr="Europe at the End of the 17c"/>
          <p:cNvPicPr>
            <a:picLocks noChangeAspect="1" noChangeArrowheads="1"/>
          </p:cNvPicPr>
          <p:nvPr/>
        </p:nvPicPr>
        <p:blipFill>
          <a:blip r:embed="rId3" cstate="print">
            <a:lum bright="-6000" contrast="24000"/>
          </a:blip>
          <a:srcRect/>
          <a:stretch>
            <a:fillRect/>
          </a:stretch>
        </p:blipFill>
        <p:spPr bwMode="auto">
          <a:xfrm>
            <a:off x="990600" y="762000"/>
            <a:ext cx="7391400" cy="5810250"/>
          </a:xfrm>
          <a:prstGeom prst="rect">
            <a:avLst/>
          </a:prstGeom>
          <a:noFill/>
          <a:ln w="9525">
            <a:solidFill>
              <a:schemeClr val="tx1"/>
            </a:solidFill>
            <a:miter lim="800000"/>
            <a:headEnd/>
            <a:tailEnd/>
          </a:ln>
        </p:spPr>
      </p:pic>
      <p:sp>
        <p:nvSpPr>
          <p:cNvPr id="37891" name="Text Box 7"/>
          <p:cNvSpPr txBox="1">
            <a:spLocks noChangeArrowheads="1"/>
          </p:cNvSpPr>
          <p:nvPr/>
        </p:nvSpPr>
        <p:spPr bwMode="auto">
          <a:xfrm>
            <a:off x="2819400" y="76200"/>
            <a:ext cx="3581400" cy="641350"/>
          </a:xfrm>
          <a:prstGeom prst="rect">
            <a:avLst/>
          </a:prstGeom>
          <a:noFill/>
          <a:ln w="9525">
            <a:noFill/>
            <a:miter lim="800000"/>
            <a:headEnd/>
            <a:tailEnd/>
          </a:ln>
        </p:spPr>
        <p:txBody>
          <a:bodyPr>
            <a:spAutoFit/>
          </a:bodyPr>
          <a:lstStyle/>
          <a:p>
            <a:pPr>
              <a:spcBef>
                <a:spcPct val="50000"/>
              </a:spcBef>
            </a:pPr>
            <a:r>
              <a:rPr lang="en-US" sz="3600" b="1">
                <a:solidFill>
                  <a:srgbClr val="33CCFF"/>
                </a:solidFill>
                <a:latin typeface="Cleopatra" pitchFamily="2" charset="0"/>
              </a:rPr>
              <a:t>1688-1700</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85800" y="1249363"/>
            <a:ext cx="7848600" cy="5075237"/>
          </a:xfrm>
          <a:prstGeom prst="rect">
            <a:avLst/>
          </a:prstGeom>
          <a:noFill/>
          <a:ln w="9525">
            <a:noFill/>
            <a:miter lim="800000"/>
            <a:headEnd/>
            <a:tailEnd/>
          </a:ln>
        </p:spPr>
        <p:txBody>
          <a:bodyPr>
            <a:spAutoFit/>
          </a:bodyPr>
          <a:lstStyle/>
          <a:p>
            <a:pPr marL="512763" indent="-512763" algn="l">
              <a:buClr>
                <a:srgbClr val="CC99FF"/>
              </a:buClr>
              <a:buFont typeface="Wingdings" pitchFamily="2" charset="2"/>
              <a:buChar char="v"/>
            </a:pPr>
            <a:r>
              <a:rPr lang="en-US" sz="3000">
                <a:solidFill>
                  <a:schemeClr val="bg1"/>
                </a:solidFill>
                <a:latin typeface="Comic Sans MS" pitchFamily="66" charset="0"/>
              </a:rPr>
              <a:t>Many Protestants felt betrayed.</a:t>
            </a:r>
            <a:br>
              <a:rPr lang="en-US" sz="3000">
                <a:solidFill>
                  <a:schemeClr val="bg1"/>
                </a:solidFill>
                <a:latin typeface="Comic Sans MS" pitchFamily="66" charset="0"/>
              </a:rPr>
            </a:br>
            <a:endParaRPr lang="en-US" sz="3000">
              <a:solidFill>
                <a:schemeClr val="bg1"/>
              </a:solidFill>
              <a:latin typeface="Comic Sans MS" pitchFamily="66" charset="0"/>
            </a:endParaRPr>
          </a:p>
          <a:p>
            <a:pPr marL="512763" indent="-512763" algn="l">
              <a:buClr>
                <a:srgbClr val="CC99FF"/>
              </a:buClr>
              <a:buFont typeface="Wingdings" pitchFamily="2" charset="2"/>
              <a:buChar char="v"/>
            </a:pPr>
            <a:r>
              <a:rPr lang="en-US" sz="3000">
                <a:solidFill>
                  <a:schemeClr val="bg1"/>
                </a:solidFill>
                <a:latin typeface="Comic Sans MS" pitchFamily="66" charset="0"/>
              </a:rPr>
              <a:t>The pope denounced it.</a:t>
            </a:r>
            <a:br>
              <a:rPr lang="en-US" sz="3000">
                <a:solidFill>
                  <a:schemeClr val="bg1"/>
                </a:solidFill>
                <a:latin typeface="Comic Sans MS" pitchFamily="66" charset="0"/>
              </a:rPr>
            </a:br>
            <a:endParaRPr lang="en-US" sz="3000">
              <a:solidFill>
                <a:schemeClr val="bg1"/>
              </a:solidFill>
              <a:latin typeface="Comic Sans MS" pitchFamily="66" charset="0"/>
            </a:endParaRPr>
          </a:p>
          <a:p>
            <a:pPr marL="512763" indent="-512763" algn="l">
              <a:buClr>
                <a:srgbClr val="CC99FF"/>
              </a:buClr>
              <a:buFont typeface="Wingdings" pitchFamily="2" charset="2"/>
              <a:buChar char="v"/>
            </a:pPr>
            <a:r>
              <a:rPr lang="en-US" sz="3000">
                <a:solidFill>
                  <a:schemeClr val="bg1"/>
                </a:solidFill>
                <a:latin typeface="Comic Sans MS" pitchFamily="66" charset="0"/>
              </a:rPr>
              <a:t>Only merit </a:t>
            </a:r>
            <a:r>
              <a:rPr lang="en-US" sz="3000">
                <a:solidFill>
                  <a:schemeClr val="bg1"/>
                </a:solidFill>
                <a:latin typeface="Comic Sans MS" pitchFamily="66" charset="0"/>
                <a:sym typeface="Wingdings" pitchFamily="2" charset="2"/>
              </a:rPr>
              <a:t> it ended the fighting in a war that became intolerable!</a:t>
            </a:r>
            <a:br>
              <a:rPr lang="en-US" sz="3000">
                <a:solidFill>
                  <a:schemeClr val="bg1"/>
                </a:solidFill>
                <a:latin typeface="Comic Sans MS" pitchFamily="66" charset="0"/>
                <a:sym typeface="Wingdings" pitchFamily="2" charset="2"/>
              </a:rPr>
            </a:br>
            <a:endParaRPr lang="en-US" sz="3000">
              <a:solidFill>
                <a:schemeClr val="bg1"/>
              </a:solidFill>
              <a:latin typeface="Comic Sans MS" pitchFamily="66" charset="0"/>
              <a:sym typeface="Wingdings" pitchFamily="2" charset="2"/>
            </a:endParaRPr>
          </a:p>
          <a:p>
            <a:pPr marL="512763" indent="-512763" algn="l">
              <a:buClr>
                <a:srgbClr val="CC99FF"/>
              </a:buClr>
              <a:buFont typeface="Wingdings" pitchFamily="2" charset="2"/>
              <a:buChar char="v"/>
            </a:pPr>
            <a:r>
              <a:rPr lang="en-US" sz="3000">
                <a:solidFill>
                  <a:schemeClr val="bg1"/>
                </a:solidFill>
                <a:latin typeface="Comic Sans MS" pitchFamily="66" charset="0"/>
                <a:sym typeface="Wingdings" pitchFamily="2" charset="2"/>
              </a:rPr>
              <a:t>For the next few centuries, this war was blamed for everything that went wrong in Central Europe.</a:t>
            </a:r>
            <a:endParaRPr lang="en-US" sz="2700">
              <a:solidFill>
                <a:schemeClr val="bg1"/>
              </a:solidFill>
              <a:latin typeface="Comic Sans MS" pitchFamily="66" charset="0"/>
            </a:endParaRPr>
          </a:p>
          <a:p>
            <a:pPr marL="1149350" lvl="1" indent="-401638" algn="l">
              <a:buClr>
                <a:srgbClr val="33CCFF"/>
              </a:buClr>
              <a:buSzPct val="80000"/>
              <a:buFont typeface="Wingdings" pitchFamily="2" charset="2"/>
              <a:buChar char="§"/>
            </a:pPr>
            <a:endParaRPr lang="en-US" sz="2700">
              <a:solidFill>
                <a:schemeClr val="bg1"/>
              </a:solidFill>
              <a:latin typeface="Comic Sans MS" pitchFamily="66" charset="0"/>
            </a:endParaRPr>
          </a:p>
        </p:txBody>
      </p:sp>
      <p:sp>
        <p:nvSpPr>
          <p:cNvPr id="61443" name="Text Box 3"/>
          <p:cNvSpPr txBox="1">
            <a:spLocks noChangeArrowheads="1"/>
          </p:cNvSpPr>
          <p:nvPr/>
        </p:nvSpPr>
        <p:spPr bwMode="auto">
          <a:xfrm>
            <a:off x="228600" y="228600"/>
            <a:ext cx="87630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4000" b="1" dirty="0">
                <a:solidFill>
                  <a:srgbClr val="33CCFF"/>
                </a:solidFill>
                <a:latin typeface="Cleopatra" pitchFamily="2" charset="0"/>
              </a:rPr>
              <a:t>Nobody Was Happy!</a:t>
            </a:r>
            <a:endParaRPr lang="en-US" b="1" dirty="0">
              <a:solidFill>
                <a:srgbClr val="33CCFF"/>
              </a:solidFill>
              <a:latin typeface="Cleopatr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4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85800" y="76200"/>
            <a:ext cx="7772400" cy="1066800"/>
          </a:xfrm>
        </p:spPr>
        <p:txBody>
          <a:bodyPr/>
          <a:lstStyle/>
          <a:p>
            <a:r>
              <a:rPr lang="en-US" smtClean="0">
                <a:solidFill>
                  <a:srgbClr val="00B0F0"/>
                </a:solidFill>
                <a:effectLst/>
                <a:latin typeface="Cleopatra" pitchFamily="2" charset="0"/>
              </a:rPr>
              <a:t>Winners</a:t>
            </a:r>
          </a:p>
        </p:txBody>
      </p:sp>
      <p:sp>
        <p:nvSpPr>
          <p:cNvPr id="38915" name="Content Placeholder 2"/>
          <p:cNvSpPr>
            <a:spLocks noGrp="1"/>
          </p:cNvSpPr>
          <p:nvPr>
            <p:ph idx="1"/>
          </p:nvPr>
        </p:nvSpPr>
        <p:spPr>
          <a:xfrm>
            <a:off x="0" y="1371600"/>
            <a:ext cx="9144000" cy="3581400"/>
          </a:xfrm>
        </p:spPr>
        <p:txBody>
          <a:bodyPr/>
          <a:lstStyle/>
          <a:p>
            <a:r>
              <a:rPr lang="en-US" sz="2400" b="1" dirty="0" smtClean="0">
                <a:solidFill>
                  <a:srgbClr val="F8F8F8"/>
                </a:solidFill>
                <a:effectLst/>
                <a:latin typeface="Comic Sans MS" pitchFamily="66" charset="0"/>
              </a:rPr>
              <a:t>German States:	greater independence from HRE</a:t>
            </a:r>
            <a:endParaRPr lang="en-US" sz="2400" dirty="0" smtClean="0">
              <a:solidFill>
                <a:srgbClr val="F8F8F8"/>
              </a:solidFill>
              <a:effectLst/>
              <a:latin typeface="Comic Sans MS" pitchFamily="66" charset="0"/>
            </a:endParaRPr>
          </a:p>
          <a:p>
            <a:r>
              <a:rPr lang="en-US" sz="2400" b="1" dirty="0" smtClean="0">
                <a:solidFill>
                  <a:srgbClr val="F8F8F8"/>
                </a:solidFill>
                <a:effectLst/>
                <a:latin typeface="Comic Sans MS" pitchFamily="66" charset="0"/>
              </a:rPr>
              <a:t>Sweden:</a:t>
            </a:r>
            <a:r>
              <a:rPr lang="en-US" sz="2400" dirty="0" smtClean="0">
                <a:solidFill>
                  <a:srgbClr val="F8F8F8"/>
                </a:solidFill>
                <a:effectLst/>
                <a:latin typeface="Comic Sans MS" pitchFamily="66" charset="0"/>
              </a:rPr>
              <a:t>		</a:t>
            </a:r>
            <a:r>
              <a:rPr lang="en-US" sz="2400" b="1" dirty="0" smtClean="0">
                <a:solidFill>
                  <a:srgbClr val="F8F8F8"/>
                </a:solidFill>
                <a:effectLst/>
                <a:latin typeface="Comic Sans MS" pitchFamily="66" charset="0"/>
              </a:rPr>
              <a:t>Military successes</a:t>
            </a:r>
            <a:endParaRPr lang="en-US" sz="2400" dirty="0" smtClean="0">
              <a:solidFill>
                <a:srgbClr val="F8F8F8"/>
              </a:solidFill>
              <a:effectLst/>
              <a:latin typeface="Comic Sans MS" pitchFamily="66" charset="0"/>
            </a:endParaRPr>
          </a:p>
          <a:p>
            <a:r>
              <a:rPr lang="en-US" sz="2400" b="1" dirty="0" smtClean="0">
                <a:solidFill>
                  <a:srgbClr val="F8F8F8"/>
                </a:solidFill>
                <a:effectLst/>
                <a:latin typeface="Comic Sans MS" pitchFamily="66" charset="0"/>
              </a:rPr>
              <a:t>England:		Weakened the rest of Europe militarily, 			kept their stuff occupied</a:t>
            </a:r>
            <a:endParaRPr lang="en-US" sz="2400" dirty="0" smtClean="0">
              <a:solidFill>
                <a:srgbClr val="F8F8F8"/>
              </a:solidFill>
              <a:effectLst/>
              <a:latin typeface="Comic Sans MS" pitchFamily="66" charset="0"/>
            </a:endParaRPr>
          </a:p>
          <a:p>
            <a:r>
              <a:rPr lang="en-US" sz="2400" b="1" dirty="0" smtClean="0">
                <a:solidFill>
                  <a:srgbClr val="F8F8F8"/>
                </a:solidFill>
                <a:effectLst/>
                <a:latin typeface="Comic Sans MS" pitchFamily="66" charset="0"/>
              </a:rPr>
              <a:t>German Rulers:	kept right to choose no increase in RC</a:t>
            </a:r>
            <a:endParaRPr lang="en-US" sz="2400" dirty="0" smtClean="0">
              <a:solidFill>
                <a:srgbClr val="F8F8F8"/>
              </a:solidFill>
              <a:effectLst/>
              <a:latin typeface="Comic Sans MS" pitchFamily="66" charset="0"/>
            </a:endParaRPr>
          </a:p>
          <a:p>
            <a:r>
              <a:rPr lang="en-US" sz="2400" b="1" dirty="0" smtClean="0">
                <a:solidFill>
                  <a:srgbClr val="F8F8F8"/>
                </a:solidFill>
                <a:effectLst/>
                <a:latin typeface="Comic Sans MS" pitchFamily="66" charset="0"/>
              </a:rPr>
              <a:t>Prussia:</a:t>
            </a:r>
            <a:r>
              <a:rPr lang="en-US" sz="2400" dirty="0" smtClean="0">
                <a:solidFill>
                  <a:srgbClr val="F8F8F8"/>
                </a:solidFill>
                <a:effectLst/>
                <a:latin typeface="Comic Sans MS" pitchFamily="66" charset="0"/>
              </a:rPr>
              <a:t>		</a:t>
            </a:r>
            <a:r>
              <a:rPr lang="en-US" sz="2400" b="1" dirty="0" smtClean="0">
                <a:solidFill>
                  <a:srgbClr val="F8F8F8"/>
                </a:solidFill>
                <a:effectLst/>
                <a:latin typeface="Comic Sans MS" pitchFamily="66" charset="0"/>
              </a:rPr>
              <a:t>recognized military success/power</a:t>
            </a:r>
            <a:endParaRPr lang="en-US" sz="2400" dirty="0" smtClean="0">
              <a:solidFill>
                <a:srgbClr val="F8F8F8"/>
              </a:solidFill>
              <a:effectLst/>
              <a:latin typeface="Comic Sans MS" pitchFamily="66" charset="0"/>
            </a:endParaRPr>
          </a:p>
          <a:p>
            <a:r>
              <a:rPr lang="en-US" sz="2400" b="1" dirty="0" smtClean="0">
                <a:solidFill>
                  <a:srgbClr val="F8F8F8"/>
                </a:solidFill>
                <a:effectLst/>
                <a:latin typeface="Comic Sans MS" pitchFamily="66" charset="0"/>
              </a:rPr>
              <a:t>Richelieu:		chose the winning side weakened 				Haps/strengthened France</a:t>
            </a:r>
            <a:endParaRPr lang="en-US" sz="2400" dirty="0" smtClean="0">
              <a:solidFill>
                <a:srgbClr val="F8F8F8"/>
              </a:solidFill>
              <a:effectLst/>
              <a:latin typeface="Comic Sans MS" pitchFamily="66" charset="0"/>
            </a:endParaRPr>
          </a:p>
          <a:p>
            <a:r>
              <a:rPr lang="en-US" sz="2400" b="1" dirty="0" smtClean="0">
                <a:solidFill>
                  <a:srgbClr val="F8F8F8"/>
                </a:solidFill>
                <a:effectLst/>
                <a:latin typeface="Comic Sans MS" pitchFamily="66" charset="0"/>
              </a:rPr>
              <a:t>Feudalism	:	Still there in most of eastern </a:t>
            </a:r>
            <a:r>
              <a:rPr lang="en-US" sz="2400" b="1" dirty="0" err="1" smtClean="0">
                <a:solidFill>
                  <a:srgbClr val="F8F8F8"/>
                </a:solidFill>
                <a:effectLst/>
                <a:latin typeface="Comic Sans MS" pitchFamily="66" charset="0"/>
              </a:rPr>
              <a:t>europe</a:t>
            </a:r>
            <a:endParaRPr lang="en-US" sz="2400" dirty="0" smtClean="0">
              <a:solidFill>
                <a:srgbClr val="F8F8F8"/>
              </a:solidFill>
              <a:effectLst/>
              <a:latin typeface="Comic Sans MS" pitchFamily="66" charset="0"/>
            </a:endParaRPr>
          </a:p>
          <a:p>
            <a:r>
              <a:rPr lang="en-US" sz="2400" b="1" dirty="0" smtClean="0">
                <a:solidFill>
                  <a:srgbClr val="F8F8F8"/>
                </a:solidFill>
                <a:effectLst/>
                <a:latin typeface="Comic Sans MS" pitchFamily="66" charset="0"/>
              </a:rPr>
              <a:t>Technology:	showed the power of new weapons</a:t>
            </a:r>
            <a:endParaRPr lang="en-US" sz="2400" dirty="0" smtClean="0">
              <a:solidFill>
                <a:srgbClr val="F8F8F8"/>
              </a:solidFill>
              <a:effectLst/>
              <a:latin typeface="Comic Sans MS" pitchFamily="66" charset="0"/>
            </a:endParaRPr>
          </a:p>
          <a:p>
            <a:pPr>
              <a:buFontTx/>
              <a:buNone/>
            </a:pPr>
            <a:endParaRPr lang="en-US" sz="2200" dirty="0" smtClean="0">
              <a:solidFill>
                <a:srgbClr val="F8F8F8"/>
              </a:solidFill>
              <a:effectLst/>
            </a:endParaRPr>
          </a:p>
          <a:p>
            <a:endParaRPr lang="en-US" sz="2200" dirty="0" smtClean="0">
              <a:solidFill>
                <a:srgbClr val="F8F8F8"/>
              </a:solidFill>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 calcmode="lin" valueType="num">
                                      <p:cBhvr additive="base">
                                        <p:cTn id="37" dur="500" fill="hold"/>
                                        <p:tgtEl>
                                          <p:spTgt spid="3891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38915">
                                            <p:txEl>
                                              <p:pRg st="6" end="6"/>
                                            </p:txEl>
                                          </p:spTgt>
                                        </p:tgtEl>
                                        <p:attrNameLst>
                                          <p:attrName>style.visibility</p:attrName>
                                        </p:attrNameLst>
                                      </p:cBhvr>
                                      <p:to>
                                        <p:strVal val="visible"/>
                                      </p:to>
                                    </p:set>
                                    <p:anim calcmode="lin" valueType="num">
                                      <p:cBhvr additive="base">
                                        <p:cTn id="43" dur="500" fill="hold"/>
                                        <p:tgtEl>
                                          <p:spTgt spid="3891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89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nodeType="clickEffect">
                                  <p:stCondLst>
                                    <p:cond delay="0"/>
                                  </p:stCondLst>
                                  <p:childTnLst>
                                    <p:set>
                                      <p:cBhvr>
                                        <p:cTn id="48" dur="1" fill="hold">
                                          <p:stCondLst>
                                            <p:cond delay="0"/>
                                          </p:stCondLst>
                                        </p:cTn>
                                        <p:tgtEl>
                                          <p:spTgt spid="38915">
                                            <p:txEl>
                                              <p:pRg st="7" end="7"/>
                                            </p:txEl>
                                          </p:spTgt>
                                        </p:tgtEl>
                                        <p:attrNameLst>
                                          <p:attrName>style.visibility</p:attrName>
                                        </p:attrNameLst>
                                      </p:cBhvr>
                                      <p:to>
                                        <p:strVal val="visible"/>
                                      </p:to>
                                    </p:set>
                                    <p:anim calcmode="lin" valueType="num">
                                      <p:cBhvr additive="base">
                                        <p:cTn id="49" dur="500" fill="hold"/>
                                        <p:tgtEl>
                                          <p:spTgt spid="38915">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89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B0F0"/>
                </a:solidFill>
                <a:latin typeface="Cleopatra" pitchFamily="2" charset="0"/>
              </a:rPr>
              <a:t>And Losers</a:t>
            </a:r>
            <a:endParaRPr lang="en-US" dirty="0">
              <a:solidFill>
                <a:srgbClr val="00B0F0"/>
              </a:solidFill>
              <a:latin typeface="Cleopatra" pitchFamily="2" charset="0"/>
            </a:endParaRPr>
          </a:p>
        </p:txBody>
      </p:sp>
      <p:sp>
        <p:nvSpPr>
          <p:cNvPr id="3" name="Content Placeholder 2"/>
          <p:cNvSpPr>
            <a:spLocks noGrp="1"/>
          </p:cNvSpPr>
          <p:nvPr>
            <p:ph idx="1"/>
          </p:nvPr>
        </p:nvSpPr>
        <p:spPr>
          <a:xfrm>
            <a:off x="609600" y="1600200"/>
            <a:ext cx="8534400" cy="4648200"/>
          </a:xfrm>
        </p:spPr>
        <p:txBody>
          <a:bodyPr/>
          <a:lstStyle/>
          <a:p>
            <a:pPr>
              <a:defRPr/>
            </a:pPr>
            <a:r>
              <a:rPr lang="en-US" sz="2400" b="1" dirty="0" smtClean="0">
                <a:solidFill>
                  <a:srgbClr val="F8F8F8"/>
                </a:solidFill>
                <a:latin typeface="Comic Sans MS" pitchFamily="66" charset="0"/>
              </a:rPr>
              <a:t>German States	land, infrastructure, economy ruined</a:t>
            </a:r>
            <a:endParaRPr lang="en-US" sz="2400" dirty="0" smtClean="0">
              <a:solidFill>
                <a:srgbClr val="F8F8F8"/>
              </a:solidFill>
              <a:latin typeface="Comic Sans MS" pitchFamily="66" charset="0"/>
            </a:endParaRPr>
          </a:p>
          <a:p>
            <a:pPr>
              <a:defRPr/>
            </a:pPr>
            <a:r>
              <a:rPr lang="en-US" sz="2400" b="1" dirty="0" smtClean="0">
                <a:solidFill>
                  <a:srgbClr val="F8F8F8"/>
                </a:solidFill>
                <a:latin typeface="Comic Sans MS" pitchFamily="66" charset="0"/>
              </a:rPr>
              <a:t>Hapsburgs	lost power and prestige with failure 				to win</a:t>
            </a:r>
            <a:endParaRPr lang="en-US" sz="2400" dirty="0" smtClean="0">
              <a:solidFill>
                <a:srgbClr val="F8F8F8"/>
              </a:solidFill>
              <a:latin typeface="Comic Sans MS" pitchFamily="66" charset="0"/>
            </a:endParaRPr>
          </a:p>
          <a:p>
            <a:pPr>
              <a:defRPr/>
            </a:pPr>
            <a:r>
              <a:rPr lang="en-US" sz="2400" b="1" dirty="0" smtClean="0">
                <a:solidFill>
                  <a:srgbClr val="F8F8F8"/>
                </a:solidFill>
                <a:latin typeface="Comic Sans MS" pitchFamily="66" charset="0"/>
              </a:rPr>
              <a:t>Peasants		suffered the greatest losses (people, 			land, livelihood)  nothing gained</a:t>
            </a:r>
            <a:endParaRPr lang="en-US" sz="2400" dirty="0" smtClean="0">
              <a:solidFill>
                <a:srgbClr val="F8F8F8"/>
              </a:solidFill>
              <a:latin typeface="Comic Sans MS" pitchFamily="66" charset="0"/>
            </a:endParaRPr>
          </a:p>
          <a:p>
            <a:pPr>
              <a:defRPr/>
            </a:pPr>
            <a:r>
              <a:rPr lang="en-US" sz="2400" b="1" dirty="0" smtClean="0">
                <a:solidFill>
                  <a:srgbClr val="F8F8F8"/>
                </a:solidFill>
                <a:latin typeface="Comic Sans MS" pitchFamily="66" charset="0"/>
              </a:rPr>
              <a:t>RC			Failed to make any gains despite 				huge effort lost power and prestige</a:t>
            </a:r>
            <a:endParaRPr lang="en-US" sz="2400" dirty="0" smtClean="0">
              <a:solidFill>
                <a:srgbClr val="F8F8F8"/>
              </a:solidFill>
              <a:latin typeface="Comic Sans MS" pitchFamily="66" charset="0"/>
            </a:endParaRPr>
          </a:p>
          <a:p>
            <a:pPr>
              <a:defRPr/>
            </a:pPr>
            <a:r>
              <a:rPr lang="en-US" sz="2400" b="1" dirty="0" smtClean="0">
                <a:solidFill>
                  <a:srgbClr val="F8F8F8"/>
                </a:solidFill>
                <a:latin typeface="Comic Sans MS" pitchFamily="66" charset="0"/>
              </a:rPr>
              <a:t>Guilds		system devastated by economic 				failure</a:t>
            </a:r>
            <a:endParaRPr lang="en-US" sz="2400" dirty="0" smtClean="0">
              <a:solidFill>
                <a:srgbClr val="F8F8F8"/>
              </a:solidFill>
              <a:latin typeface="Comic Sans MS" pitchFamily="66" charset="0"/>
            </a:endParaRPr>
          </a:p>
          <a:p>
            <a:pPr>
              <a:defRP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143000" y="685800"/>
            <a:ext cx="6934200" cy="5683250"/>
          </a:xfrm>
          <a:prstGeom prst="rect">
            <a:avLst/>
          </a:prstGeom>
          <a:noFill/>
          <a:ln w="9525">
            <a:solidFill>
              <a:srgbClr val="33CCFF"/>
            </a:solidFill>
            <a:miter lim="800000"/>
            <a:headEnd/>
            <a:tailEnd/>
          </a:ln>
          <a:effectLst>
            <a:prstShdw prst="shdw17" dist="17961" dir="2700000">
              <a:srgbClr val="1F7A99"/>
            </a:prstShdw>
          </a:effectLst>
        </p:spPr>
        <p:txBody>
          <a:bodyPr lIns="274320" tIns="320040" rIns="274320" bIns="320040">
            <a:spAutoFit/>
          </a:bodyPr>
          <a:lstStyle/>
          <a:p>
            <a:pPr>
              <a:spcBef>
                <a:spcPct val="50000"/>
              </a:spcBef>
            </a:pPr>
            <a:r>
              <a:rPr lang="en-US" sz="6600" b="1">
                <a:solidFill>
                  <a:srgbClr val="CC99FF"/>
                </a:solidFill>
                <a:latin typeface="Cleopatra" pitchFamily="2" charset="0"/>
              </a:rPr>
              <a:t>What were the long-range effects of the Thirty Years’ War?</a:t>
            </a:r>
            <a:endParaRPr lang="en-US" sz="5400" b="1">
              <a:solidFill>
                <a:srgbClr val="CC99FF"/>
              </a:solidFill>
              <a:latin typeface="Cleopatra"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pPr>
              <a:defRPr/>
            </a:pPr>
            <a:r>
              <a:rPr lang="en-US" b="1" dirty="0" smtClean="0">
                <a:solidFill>
                  <a:srgbClr val="33CCFF"/>
                </a:solidFill>
                <a:latin typeface="Cleopatra" pitchFamily="2" charset="0"/>
              </a:rPr>
              <a:t>Pulpit in Ghent</a:t>
            </a:r>
            <a:endParaRPr lang="en-US" b="1" dirty="0">
              <a:solidFill>
                <a:srgbClr val="33CCFF"/>
              </a:solidFill>
              <a:latin typeface="Cleopatra" pitchFamily="2" charset="0"/>
            </a:endParaRPr>
          </a:p>
        </p:txBody>
      </p:sp>
      <p:pic>
        <p:nvPicPr>
          <p:cNvPr id="6148" name="Picture 3" descr="E:\2010-06-16 european trip 2010\45 Pulpit in Ghent.JPG"/>
          <p:cNvPicPr>
            <a:picLocks noChangeAspect="1" noChangeArrowheads="1"/>
          </p:cNvPicPr>
          <p:nvPr/>
        </p:nvPicPr>
        <p:blipFill>
          <a:blip r:embed="rId2" cstate="print"/>
          <a:srcRect/>
          <a:stretch>
            <a:fillRect/>
          </a:stretch>
        </p:blipFill>
        <p:spPr bwMode="auto">
          <a:xfrm>
            <a:off x="2286000" y="685800"/>
            <a:ext cx="4572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381000" y="-152400"/>
            <a:ext cx="8763000" cy="13112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4000" b="1" dirty="0">
                <a:solidFill>
                  <a:srgbClr val="33CCFF"/>
                </a:solidFill>
                <a:latin typeface="Cleopatra" pitchFamily="2" charset="0"/>
              </a:rPr>
              <a:t>The Valois Family:</a:t>
            </a:r>
            <a:br>
              <a:rPr lang="en-US" sz="4000" b="1" dirty="0">
                <a:solidFill>
                  <a:srgbClr val="33CCFF"/>
                </a:solidFill>
                <a:latin typeface="Cleopatra" pitchFamily="2" charset="0"/>
              </a:rPr>
            </a:br>
            <a:r>
              <a:rPr lang="en-US" sz="4000" b="1" dirty="0">
                <a:solidFill>
                  <a:srgbClr val="33CCFF"/>
                </a:solidFill>
                <a:latin typeface="Cleopatra" pitchFamily="2" charset="0"/>
              </a:rPr>
              <a:t>The Beginning of the End</a:t>
            </a:r>
          </a:p>
        </p:txBody>
      </p:sp>
      <p:sp>
        <p:nvSpPr>
          <p:cNvPr id="35844" name="Text Box 4"/>
          <p:cNvSpPr txBox="1">
            <a:spLocks noChangeArrowheads="1"/>
          </p:cNvSpPr>
          <p:nvPr/>
        </p:nvSpPr>
        <p:spPr bwMode="auto">
          <a:xfrm>
            <a:off x="0" y="1066800"/>
            <a:ext cx="9448800" cy="6370975"/>
          </a:xfrm>
          <a:prstGeom prst="rect">
            <a:avLst/>
          </a:prstGeom>
          <a:noFill/>
          <a:ln w="9525">
            <a:noFill/>
            <a:miter lim="800000"/>
            <a:headEnd/>
            <a:tailEnd/>
          </a:ln>
        </p:spPr>
        <p:txBody>
          <a:bodyPr>
            <a:spAutoFit/>
          </a:bodyPr>
          <a:lstStyle/>
          <a:p>
            <a:pPr marL="512763" indent="-512763" algn="l">
              <a:buClr>
                <a:srgbClr val="CC99FF"/>
              </a:buClr>
              <a:buFont typeface="Wingdings" pitchFamily="2" charset="2"/>
              <a:buChar char="v"/>
              <a:defRPr/>
            </a:pPr>
            <a:r>
              <a:rPr lang="en-US" sz="3000" dirty="0">
                <a:solidFill>
                  <a:schemeClr val="bg1"/>
                </a:solidFill>
                <a:latin typeface="Comic Sans MS" pitchFamily="66" charset="0"/>
              </a:rPr>
              <a:t>Predictably the trouble really started in France.</a:t>
            </a:r>
          </a:p>
          <a:p>
            <a:pPr marL="512763" indent="-512763" algn="l">
              <a:buClr>
                <a:srgbClr val="CC99FF"/>
              </a:buClr>
              <a:buFont typeface="Wingdings" pitchFamily="2" charset="2"/>
              <a:buChar char="v"/>
              <a:defRPr/>
            </a:pPr>
            <a:r>
              <a:rPr lang="en-US" sz="3000" dirty="0">
                <a:solidFill>
                  <a:schemeClr val="bg1"/>
                </a:solidFill>
                <a:latin typeface="Comic Sans MS" pitchFamily="66" charset="0"/>
              </a:rPr>
              <a:t>Need for money from wars with Spain and </a:t>
            </a:r>
            <a:r>
              <a:rPr lang="en-US" sz="3000" dirty="0" smtClean="0">
                <a:solidFill>
                  <a:schemeClr val="bg1"/>
                </a:solidFill>
                <a:latin typeface="Comic Sans MS" pitchFamily="66" charset="0"/>
              </a:rPr>
              <a:t>Italy</a:t>
            </a:r>
          </a:p>
          <a:p>
            <a:pPr marL="512763" indent="-512763" algn="l">
              <a:buClr>
                <a:srgbClr val="CC99FF"/>
              </a:buClr>
              <a:buFont typeface="Wingdings" pitchFamily="2" charset="2"/>
              <a:buChar char="v"/>
              <a:defRPr/>
            </a:pPr>
            <a:r>
              <a:rPr lang="en-US" sz="3000" dirty="0">
                <a:solidFill>
                  <a:schemeClr val="bg1"/>
                </a:solidFill>
                <a:latin typeface="Comic Sans MS" pitchFamily="66" charset="0"/>
              </a:rPr>
              <a:t>Francis I sold positions in nobility</a:t>
            </a:r>
          </a:p>
          <a:p>
            <a:pPr marL="971550" lvl="1" indent="-514350" algn="l">
              <a:buClr>
                <a:srgbClr val="CC99FF"/>
              </a:buClr>
              <a:buFont typeface="Wingdings" pitchFamily="2" charset="2"/>
              <a:buChar char="§"/>
              <a:defRPr/>
            </a:pPr>
            <a:r>
              <a:rPr lang="en-US" sz="3000" dirty="0">
                <a:solidFill>
                  <a:schemeClr val="bg1"/>
                </a:solidFill>
                <a:latin typeface="Comic Sans MS" pitchFamily="66" charset="0"/>
              </a:rPr>
              <a:t>Led to nobles of </a:t>
            </a:r>
            <a:r>
              <a:rPr lang="en-US" sz="3000" b="1" u="sng" dirty="0">
                <a:solidFill>
                  <a:schemeClr val="bg1"/>
                </a:solidFill>
                <a:latin typeface="Comic Sans MS" pitchFamily="66" charset="0"/>
              </a:rPr>
              <a:t>Robe and Blood</a:t>
            </a:r>
          </a:p>
          <a:p>
            <a:pPr marL="971550" lvl="1" indent="-514350" algn="l">
              <a:buClr>
                <a:srgbClr val="CC99FF"/>
              </a:buClr>
              <a:buFont typeface="Wingdings" pitchFamily="2" charset="2"/>
              <a:buChar char="§"/>
              <a:defRPr/>
            </a:pPr>
            <a:r>
              <a:rPr lang="en-US" sz="3000" dirty="0" smtClean="0">
                <a:solidFill>
                  <a:schemeClr val="bg1"/>
                </a:solidFill>
                <a:latin typeface="Comic Sans MS" pitchFamily="66" charset="0"/>
              </a:rPr>
              <a:t>In a deal with the Pope, made </a:t>
            </a:r>
            <a:r>
              <a:rPr lang="en-US" sz="3000" dirty="0">
                <a:solidFill>
                  <a:schemeClr val="bg1"/>
                </a:solidFill>
                <a:latin typeface="Comic Sans MS" pitchFamily="66" charset="0"/>
              </a:rPr>
              <a:t>Catholicism State religion for financial as much as religious reasons</a:t>
            </a:r>
          </a:p>
          <a:p>
            <a:pPr marL="514350" indent="-514350" algn="l">
              <a:buClr>
                <a:srgbClr val="CC99FF"/>
              </a:buClr>
              <a:buFont typeface="Wingdings" pitchFamily="2" charset="2"/>
              <a:buChar char="§"/>
              <a:defRPr/>
            </a:pPr>
            <a:r>
              <a:rPr lang="en-US" sz="3000" dirty="0">
                <a:solidFill>
                  <a:schemeClr val="bg1"/>
                </a:solidFill>
                <a:latin typeface="Comic Sans MS" pitchFamily="66" charset="0"/>
              </a:rPr>
              <a:t>Henri II last powerful Valois King dies in jousting accident.</a:t>
            </a:r>
          </a:p>
          <a:p>
            <a:pPr marL="512763" indent="-512763" algn="l">
              <a:buClr>
                <a:srgbClr val="CC99FF"/>
              </a:buClr>
              <a:buFont typeface="Wingdings" pitchFamily="2" charset="2"/>
              <a:buChar char="v"/>
              <a:defRPr/>
            </a:pPr>
            <a:r>
              <a:rPr lang="en-US" sz="3000" dirty="0">
                <a:solidFill>
                  <a:schemeClr val="bg1"/>
                </a:solidFill>
                <a:latin typeface="Comic Sans MS" pitchFamily="66" charset="0"/>
              </a:rPr>
              <a:t>Three weak sons followed</a:t>
            </a:r>
            <a:r>
              <a:rPr lang="en-US" sz="3000" dirty="0" smtClean="0">
                <a:solidFill>
                  <a:schemeClr val="bg1"/>
                </a:solidFill>
                <a:latin typeface="Comic Sans MS" pitchFamily="66" charset="0"/>
              </a:rPr>
              <a:t>:</a:t>
            </a:r>
            <a:endParaRPr lang="en-US" sz="3000" dirty="0">
              <a:solidFill>
                <a:schemeClr val="bg1"/>
              </a:solidFill>
              <a:latin typeface="Comic Sans MS" pitchFamily="66" charset="0"/>
            </a:endParaRPr>
          </a:p>
          <a:p>
            <a:pPr marL="1149350" lvl="1" indent="-401638" algn="l">
              <a:buClr>
                <a:srgbClr val="33CCFF"/>
              </a:buClr>
              <a:buSzPct val="80000"/>
              <a:buFont typeface="Wingdings" pitchFamily="2" charset="2"/>
              <a:buChar char="§"/>
              <a:defRPr/>
            </a:pPr>
            <a:r>
              <a:rPr lang="en-US" sz="2600" dirty="0">
                <a:solidFill>
                  <a:schemeClr val="bg1"/>
                </a:solidFill>
                <a:latin typeface="Comic Sans MS" pitchFamily="66" charset="0"/>
              </a:rPr>
              <a:t>Francis II</a:t>
            </a:r>
          </a:p>
          <a:p>
            <a:pPr marL="1149350" lvl="1" indent="-401638" algn="l">
              <a:buClr>
                <a:srgbClr val="33CCFF"/>
              </a:buClr>
              <a:buSzPct val="80000"/>
              <a:buFont typeface="Wingdings" pitchFamily="2" charset="2"/>
              <a:buChar char="§"/>
              <a:defRPr/>
            </a:pPr>
            <a:r>
              <a:rPr lang="en-US" sz="2600" dirty="0">
                <a:solidFill>
                  <a:schemeClr val="bg1"/>
                </a:solidFill>
                <a:latin typeface="Comic Sans MS" pitchFamily="66" charset="0"/>
              </a:rPr>
              <a:t>Charles </a:t>
            </a:r>
            <a:r>
              <a:rPr lang="en-US" sz="2600" dirty="0" smtClean="0">
                <a:solidFill>
                  <a:schemeClr val="bg1"/>
                </a:solidFill>
                <a:latin typeface="Comic Sans MS" pitchFamily="66" charset="0"/>
              </a:rPr>
              <a:t>IX</a:t>
            </a:r>
            <a:endParaRPr lang="en-US" sz="2600" dirty="0">
              <a:solidFill>
                <a:schemeClr val="bg1"/>
              </a:solidFill>
              <a:latin typeface="Comic Sans MS" pitchFamily="66" charset="0"/>
            </a:endParaRPr>
          </a:p>
          <a:p>
            <a:pPr marL="1149350" lvl="1" indent="-401638" algn="l">
              <a:buClr>
                <a:srgbClr val="33CCFF"/>
              </a:buClr>
              <a:buSzPct val="80000"/>
              <a:buFont typeface="Wingdings" pitchFamily="2" charset="2"/>
              <a:buChar char="§"/>
              <a:defRPr/>
            </a:pPr>
            <a:r>
              <a:rPr lang="en-US" sz="2600" dirty="0">
                <a:solidFill>
                  <a:schemeClr val="bg1"/>
                </a:solidFill>
                <a:latin typeface="Comic Sans MS" pitchFamily="66" charset="0"/>
              </a:rPr>
              <a:t>Henri </a:t>
            </a:r>
            <a:r>
              <a:rPr lang="en-US" sz="2600" dirty="0" smtClean="0">
                <a:solidFill>
                  <a:schemeClr val="bg1"/>
                </a:solidFill>
                <a:latin typeface="Comic Sans MS" pitchFamily="66" charset="0"/>
              </a:rPr>
              <a:t>III</a:t>
            </a:r>
            <a:r>
              <a:rPr lang="en-US" sz="3000" dirty="0">
                <a:solidFill>
                  <a:schemeClr val="bg1"/>
                </a:solidFill>
                <a:latin typeface="Comic Sans MS" pitchFamily="66" charset="0"/>
              </a:rPr>
              <a:t/>
            </a:r>
            <a:br>
              <a:rPr lang="en-US" sz="3000" dirty="0">
                <a:solidFill>
                  <a:schemeClr val="bg1"/>
                </a:solidFill>
                <a:latin typeface="Comic Sans MS" pitchFamily="66" charset="0"/>
              </a:rPr>
            </a:br>
            <a:endParaRPr lang="en-US" sz="3000" dirty="0">
              <a:solidFill>
                <a:schemeClr val="bg1"/>
              </a:solidFill>
              <a:latin typeface="Comic Sans MS" pitchFamily="66"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0213" y="4809499"/>
            <a:ext cx="1360787" cy="1972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2360" y="4798947"/>
            <a:ext cx="1371600" cy="1930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588" y="4793479"/>
            <a:ext cx="1593412" cy="1988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4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84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844">
                                            <p:txEl>
                                              <p:pRg st="7" end="7"/>
                                            </p:txEl>
                                          </p:spTgt>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nodeType="clickEffect">
                                  <p:stCondLst>
                                    <p:cond delay="0"/>
                                  </p:stCondLst>
                                  <p:childTnLst>
                                    <p:animEffect transition="out" filter="wipe(down)">
                                      <p:cBhvr>
                                        <p:cTn id="41" dur="500"/>
                                        <p:tgtEl>
                                          <p:spTgt spid="1026"/>
                                        </p:tgtEl>
                                      </p:cBhvr>
                                    </p:animEffect>
                                    <p:set>
                                      <p:cBhvr>
                                        <p:cTn id="42" dur="1" fill="hold">
                                          <p:stCondLst>
                                            <p:cond delay="499"/>
                                          </p:stCondLst>
                                        </p:cTn>
                                        <p:tgtEl>
                                          <p:spTgt spid="1026"/>
                                        </p:tgtEl>
                                        <p:attrNameLst>
                                          <p:attrName>style.visibility</p:attrName>
                                        </p:attrNameLst>
                                      </p:cBhvr>
                                      <p:to>
                                        <p:strVal val="hidden"/>
                                      </p:to>
                                    </p:set>
                                  </p:childTnLst>
                                </p:cTn>
                              </p:par>
                            </p:childTnLst>
                          </p:cTn>
                        </p:par>
                        <p:par>
                          <p:cTn id="43" fill="hold">
                            <p:stCondLst>
                              <p:cond delay="500"/>
                            </p:stCondLst>
                            <p:childTnLst>
                              <p:par>
                                <p:cTn id="44" presetID="1" presetClass="entr" presetSubtype="0" fill="hold" nodeType="afterEffect">
                                  <p:stCondLst>
                                    <p:cond delay="0"/>
                                  </p:stCondLst>
                                  <p:childTnLst>
                                    <p:set>
                                      <p:cBhvr>
                                        <p:cTn id="45" dur="1" fill="hold">
                                          <p:stCondLst>
                                            <p:cond delay="0"/>
                                          </p:stCondLst>
                                        </p:cTn>
                                        <p:tgtEl>
                                          <p:spTgt spid="35844">
                                            <p:txEl>
                                              <p:pRg st="8" end="8"/>
                                            </p:txEl>
                                          </p:spTgt>
                                        </p:tgtEl>
                                        <p:attrNameLst>
                                          <p:attrName>style.visibility</p:attrName>
                                        </p:attrNameLst>
                                      </p:cBhvr>
                                      <p:to>
                                        <p:strVal val="visible"/>
                                      </p:to>
                                    </p:set>
                                  </p:childTnLst>
                                </p:cTn>
                              </p:par>
                              <p:par>
                                <p:cTn id="46" presetID="10" presetClass="entr" presetSubtype="0" fill="hold" nodeType="withEffect">
                                  <p:stCondLst>
                                    <p:cond delay="0"/>
                                  </p:stCondLst>
                                  <p:childTnLst>
                                    <p:set>
                                      <p:cBhvr>
                                        <p:cTn id="47" dur="1" fill="hold">
                                          <p:stCondLst>
                                            <p:cond delay="0"/>
                                          </p:stCondLst>
                                        </p:cTn>
                                        <p:tgtEl>
                                          <p:spTgt spid="1027"/>
                                        </p:tgtEl>
                                        <p:attrNameLst>
                                          <p:attrName>style.visibility</p:attrName>
                                        </p:attrNameLst>
                                      </p:cBhvr>
                                      <p:to>
                                        <p:strVal val="visible"/>
                                      </p:to>
                                    </p:set>
                                    <p:animEffect transition="in" filter="fade">
                                      <p:cBhvr>
                                        <p:cTn id="48" dur="500"/>
                                        <p:tgtEl>
                                          <p:spTgt spid="102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xit" presetSubtype="4" fill="hold" nodeType="clickEffect">
                                  <p:stCondLst>
                                    <p:cond delay="0"/>
                                  </p:stCondLst>
                                  <p:childTnLst>
                                    <p:animEffect transition="out" filter="wipe(down)">
                                      <p:cBhvr>
                                        <p:cTn id="52" dur="500"/>
                                        <p:tgtEl>
                                          <p:spTgt spid="1027"/>
                                        </p:tgtEl>
                                      </p:cBhvr>
                                    </p:animEffect>
                                    <p:set>
                                      <p:cBhvr>
                                        <p:cTn id="53" dur="1" fill="hold">
                                          <p:stCondLst>
                                            <p:cond delay="499"/>
                                          </p:stCondLst>
                                        </p:cTn>
                                        <p:tgtEl>
                                          <p:spTgt spid="1027"/>
                                        </p:tgtEl>
                                        <p:attrNameLst>
                                          <p:attrName>style.visibility</p:attrName>
                                        </p:attrNameLst>
                                      </p:cBhvr>
                                      <p:to>
                                        <p:strVal val="hidden"/>
                                      </p:to>
                                    </p:set>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0"/>
                                          </p:stCondLst>
                                        </p:cTn>
                                        <p:tgtEl>
                                          <p:spTgt spid="35844">
                                            <p:txEl>
                                              <p:pRg st="9" end="9"/>
                                            </p:txEl>
                                          </p:spTgt>
                                        </p:tgtEl>
                                        <p:attrNameLst>
                                          <p:attrName>style.visibility</p:attrName>
                                        </p:attrNameLst>
                                      </p:cBhvr>
                                      <p:to>
                                        <p:strVal val="visible"/>
                                      </p:to>
                                    </p:set>
                                  </p:childTnLst>
                                </p:cTn>
                              </p:par>
                              <p:par>
                                <p:cTn id="57" presetID="10" presetClass="entr" presetSubtype="0" fill="hold" nodeType="withEffect">
                                  <p:stCondLst>
                                    <p:cond delay="0"/>
                                  </p:stCondLst>
                                  <p:childTnLst>
                                    <p:set>
                                      <p:cBhvr>
                                        <p:cTn id="58" dur="1" fill="hold">
                                          <p:stCondLst>
                                            <p:cond delay="0"/>
                                          </p:stCondLst>
                                        </p:cTn>
                                        <p:tgtEl>
                                          <p:spTgt spid="1028"/>
                                        </p:tgtEl>
                                        <p:attrNameLst>
                                          <p:attrName>style.visibility</p:attrName>
                                        </p:attrNameLst>
                                      </p:cBhvr>
                                      <p:to>
                                        <p:strVal val="visible"/>
                                      </p:to>
                                    </p:set>
                                    <p:animEffect transition="in" filter="fade">
                                      <p:cBhvr>
                                        <p:cTn id="5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152400" y="196850"/>
            <a:ext cx="8915400" cy="76200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4400" b="1" dirty="0">
                <a:solidFill>
                  <a:srgbClr val="33CCFF"/>
                </a:solidFill>
                <a:latin typeface="Cleopatra" pitchFamily="2" charset="0"/>
              </a:rPr>
              <a:t>Catherine de </a:t>
            </a:r>
            <a:r>
              <a:rPr lang="en-US" sz="4400" b="1" dirty="0" smtClean="0">
                <a:solidFill>
                  <a:srgbClr val="33CCFF"/>
                </a:solidFill>
                <a:latin typeface="Cleopatra" pitchFamily="2" charset="0"/>
              </a:rPr>
              <a:t>Medici(s)</a:t>
            </a:r>
            <a:endParaRPr lang="en-US" sz="4400" b="1" dirty="0">
              <a:solidFill>
                <a:srgbClr val="33CCFF"/>
              </a:solidFill>
              <a:latin typeface="Cleopatra" pitchFamily="2" charset="0"/>
            </a:endParaRPr>
          </a:p>
        </p:txBody>
      </p:sp>
      <p:pic>
        <p:nvPicPr>
          <p:cNvPr id="8195" name="Picture 4" descr="cmedici"/>
          <p:cNvPicPr>
            <a:picLocks noChangeAspect="1" noChangeArrowheads="1"/>
          </p:cNvPicPr>
          <p:nvPr/>
        </p:nvPicPr>
        <p:blipFill>
          <a:blip r:embed="rId3" cstate="print"/>
          <a:srcRect/>
          <a:stretch>
            <a:fillRect/>
          </a:stretch>
        </p:blipFill>
        <p:spPr bwMode="auto">
          <a:xfrm>
            <a:off x="214313" y="1066800"/>
            <a:ext cx="4433887" cy="5562600"/>
          </a:xfrm>
          <a:prstGeom prst="rect">
            <a:avLst/>
          </a:prstGeom>
          <a:noFill/>
          <a:ln w="19050">
            <a:solidFill>
              <a:schemeClr val="bg1"/>
            </a:solidFill>
            <a:miter lim="800000"/>
            <a:headEnd/>
            <a:tailEnd/>
          </a:ln>
        </p:spPr>
      </p:pic>
      <p:sp>
        <p:nvSpPr>
          <p:cNvPr id="8196" name="Rectangle 5"/>
          <p:cNvSpPr>
            <a:spLocks noChangeArrowheads="1"/>
          </p:cNvSpPr>
          <p:nvPr/>
        </p:nvSpPr>
        <p:spPr bwMode="auto">
          <a:xfrm>
            <a:off x="4572000" y="1219200"/>
            <a:ext cx="4572000" cy="4216400"/>
          </a:xfrm>
          <a:prstGeom prst="rect">
            <a:avLst/>
          </a:prstGeom>
          <a:noFill/>
          <a:ln w="9525">
            <a:noFill/>
            <a:miter lim="800000"/>
            <a:headEnd/>
            <a:tailEnd/>
          </a:ln>
        </p:spPr>
        <p:txBody>
          <a:bodyPr>
            <a:spAutoFit/>
          </a:bodyPr>
          <a:lstStyle/>
          <a:p>
            <a:pPr marL="512763" indent="-512763" algn="l">
              <a:buClr>
                <a:srgbClr val="CC99FF"/>
              </a:buClr>
              <a:buFont typeface="Wingdings" pitchFamily="2" charset="2"/>
              <a:buChar char="v"/>
            </a:pPr>
            <a:r>
              <a:rPr lang="en-US" sz="3000">
                <a:solidFill>
                  <a:srgbClr val="FFFF66"/>
                </a:solidFill>
                <a:latin typeface="Comic Sans MS" pitchFamily="66" charset="0"/>
              </a:rPr>
              <a:t>Catherine de Medici</a:t>
            </a:r>
            <a:r>
              <a:rPr lang="en-US" sz="3000">
                <a:solidFill>
                  <a:schemeClr val="bg1"/>
                </a:solidFill>
                <a:latin typeface="Comic Sans MS" pitchFamily="66" charset="0"/>
              </a:rPr>
              <a:t> controlled the sons:</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rPr>
              <a:t>Was mother to the boys</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rPr>
              <a:t>Played both sides in the civil war</a:t>
            </a:r>
          </a:p>
          <a:p>
            <a:pPr marL="1149350" lvl="1" indent="-401638" algn="l">
              <a:buClr>
                <a:srgbClr val="33CCFF"/>
              </a:buClr>
              <a:buSzPct val="80000"/>
              <a:buFont typeface="Wingdings" pitchFamily="2" charset="2"/>
              <a:buChar char="§"/>
            </a:pPr>
            <a:r>
              <a:rPr lang="en-US" sz="2600">
                <a:solidFill>
                  <a:schemeClr val="bg1"/>
                </a:solidFill>
                <a:latin typeface="Comic Sans MS" pitchFamily="66" charset="0"/>
              </a:rPr>
              <a:t>Developed a reputation for cruelty  (looks like she would be cruel)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196">
                                            <p:txEl>
                                              <p:pRg st="1" end="1"/>
                                            </p:txEl>
                                          </p:spTgt>
                                        </p:tgtEl>
                                        <p:attrNameLst>
                                          <p:attrName>style.visibility</p:attrName>
                                        </p:attrNameLst>
                                      </p:cBhvr>
                                      <p:to>
                                        <p:strVal val="visible"/>
                                      </p:to>
                                    </p:set>
                                    <p:anim calcmode="lin" valueType="num">
                                      <p:cBhvr>
                                        <p:cTn id="7" dur="1000" fill="hold"/>
                                        <p:tgtEl>
                                          <p:spTgt spid="8196">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8196">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819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8196">
                                            <p:txEl>
                                              <p:pRg st="2" end="2"/>
                                            </p:txEl>
                                          </p:spTgt>
                                        </p:tgtEl>
                                        <p:attrNameLst>
                                          <p:attrName>style.visibility</p:attrName>
                                        </p:attrNameLst>
                                      </p:cBhvr>
                                      <p:to>
                                        <p:strVal val="visible"/>
                                      </p:to>
                                    </p:set>
                                    <p:anim calcmode="lin" valueType="num">
                                      <p:cBhvr>
                                        <p:cTn id="14" dur="1000" fill="hold"/>
                                        <p:tgtEl>
                                          <p:spTgt spid="8196">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8196">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819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8196">
                                            <p:txEl>
                                              <p:pRg st="3" end="3"/>
                                            </p:txEl>
                                          </p:spTgt>
                                        </p:tgtEl>
                                        <p:attrNameLst>
                                          <p:attrName>style.visibility</p:attrName>
                                        </p:attrNameLst>
                                      </p:cBhvr>
                                      <p:to>
                                        <p:strVal val="visible"/>
                                      </p:to>
                                    </p:set>
                                    <p:anim calcmode="lin" valueType="num">
                                      <p:cBhvr>
                                        <p:cTn id="21" dur="1000" fill="hold"/>
                                        <p:tgtEl>
                                          <p:spTgt spid="8196">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8196">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81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0"/>
            <a:ext cx="9144000" cy="147796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3600" b="1" dirty="0">
                <a:solidFill>
                  <a:srgbClr val="33CCFF"/>
                </a:solidFill>
                <a:latin typeface="Cleopatra" pitchFamily="2" charset="0"/>
              </a:rPr>
              <a:t>Francis II &amp; His Wife, Mary Stuart</a:t>
            </a:r>
          </a:p>
          <a:p>
            <a:pPr>
              <a:spcBef>
                <a:spcPct val="50000"/>
              </a:spcBef>
              <a:defRPr/>
            </a:pPr>
            <a:r>
              <a:rPr lang="en-US" sz="3600" b="1" dirty="0">
                <a:solidFill>
                  <a:srgbClr val="33CCFF"/>
                </a:solidFill>
                <a:latin typeface="Cleopatra" pitchFamily="2" charset="0"/>
              </a:rPr>
              <a:t>(more about her later)</a:t>
            </a:r>
          </a:p>
        </p:txBody>
      </p:sp>
      <p:pic>
        <p:nvPicPr>
          <p:cNvPr id="9219" name="Picture 4" descr="Untitled2"/>
          <p:cNvPicPr>
            <a:picLocks noChangeAspect="1" noChangeArrowheads="1"/>
          </p:cNvPicPr>
          <p:nvPr/>
        </p:nvPicPr>
        <p:blipFill>
          <a:blip r:embed="rId3" cstate="print"/>
          <a:srcRect/>
          <a:stretch>
            <a:fillRect/>
          </a:stretch>
        </p:blipFill>
        <p:spPr bwMode="auto">
          <a:xfrm>
            <a:off x="2743200" y="1447800"/>
            <a:ext cx="3849688" cy="5257800"/>
          </a:xfrm>
          <a:prstGeom prst="rect">
            <a:avLst/>
          </a:prstGeom>
          <a:noFill/>
          <a:ln w="19050">
            <a:solidFill>
              <a:schemeClr val="bg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81000" y="-152400"/>
            <a:ext cx="8763000" cy="769938"/>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4400" b="1" dirty="0">
                <a:solidFill>
                  <a:srgbClr val="33CCFF"/>
                </a:solidFill>
                <a:latin typeface="Cleopatra" pitchFamily="2" charset="0"/>
              </a:rPr>
              <a:t>The French Civil War</a:t>
            </a:r>
          </a:p>
        </p:txBody>
      </p:sp>
      <p:sp>
        <p:nvSpPr>
          <p:cNvPr id="43011" name="Text Box 3"/>
          <p:cNvSpPr txBox="1">
            <a:spLocks noChangeArrowheads="1"/>
          </p:cNvSpPr>
          <p:nvPr/>
        </p:nvSpPr>
        <p:spPr bwMode="auto">
          <a:xfrm>
            <a:off x="0" y="533400"/>
            <a:ext cx="9144000" cy="5786438"/>
          </a:xfrm>
          <a:prstGeom prst="rect">
            <a:avLst/>
          </a:prstGeom>
          <a:noFill/>
          <a:ln w="9525">
            <a:noFill/>
            <a:miter lim="800000"/>
            <a:headEnd/>
            <a:tailEnd/>
          </a:ln>
        </p:spPr>
        <p:txBody>
          <a:bodyPr>
            <a:spAutoFit/>
          </a:bodyPr>
          <a:lstStyle/>
          <a:p>
            <a:pPr marL="512763" indent="-512763" algn="l">
              <a:buClr>
                <a:srgbClr val="CC99FF"/>
              </a:buClr>
              <a:buFont typeface="Wingdings" pitchFamily="2" charset="2"/>
              <a:buChar char="v"/>
              <a:defRPr/>
            </a:pPr>
            <a:r>
              <a:rPr lang="en-US" dirty="0">
                <a:solidFill>
                  <a:schemeClr val="bg1"/>
                </a:solidFill>
                <a:latin typeface="Comic Sans MS" pitchFamily="66" charset="0"/>
              </a:rPr>
              <a:t>There were two sides, but 3 families:</a:t>
            </a:r>
          </a:p>
          <a:p>
            <a:pPr marL="1149350" lvl="1" indent="-401638" algn="l">
              <a:buClr>
                <a:srgbClr val="33CCFF"/>
              </a:buClr>
              <a:buSzPct val="80000"/>
              <a:buFont typeface="Wingdings" pitchFamily="2" charset="2"/>
              <a:buChar char="§"/>
              <a:defRPr/>
            </a:pPr>
            <a:r>
              <a:rPr lang="en-US" dirty="0">
                <a:solidFill>
                  <a:schemeClr val="bg1"/>
                </a:solidFill>
                <a:latin typeface="Comic Sans MS" pitchFamily="66" charset="0"/>
              </a:rPr>
              <a:t>Guise family led Catholics in North</a:t>
            </a:r>
          </a:p>
          <a:p>
            <a:pPr marL="1149350" lvl="1" indent="-401638" algn="l">
              <a:buClr>
                <a:srgbClr val="33CCFF"/>
              </a:buClr>
              <a:buSzPct val="80000"/>
              <a:buFont typeface="Wingdings" pitchFamily="2" charset="2"/>
              <a:buChar char="§"/>
              <a:defRPr/>
            </a:pPr>
            <a:r>
              <a:rPr lang="en-US" dirty="0">
                <a:solidFill>
                  <a:schemeClr val="bg1"/>
                </a:solidFill>
                <a:latin typeface="Comic Sans MS" pitchFamily="66" charset="0"/>
              </a:rPr>
              <a:t>Bourbon family led Huguenots in South supported by </a:t>
            </a:r>
            <a:r>
              <a:rPr lang="en-US" dirty="0" err="1">
                <a:solidFill>
                  <a:schemeClr val="bg1"/>
                </a:solidFill>
                <a:latin typeface="Comic Sans MS" pitchFamily="66" charset="0"/>
              </a:rPr>
              <a:t>Montmerecy-Chatillons</a:t>
            </a:r>
            <a:endParaRPr lang="en-US" dirty="0">
              <a:solidFill>
                <a:schemeClr val="bg1"/>
              </a:solidFill>
              <a:latin typeface="Comic Sans MS" pitchFamily="66" charset="0"/>
            </a:endParaRPr>
          </a:p>
          <a:p>
            <a:pPr marL="1149350" lvl="1" indent="-401638" algn="l">
              <a:buClr>
                <a:srgbClr val="33CCFF"/>
              </a:buClr>
              <a:buSzPct val="80000"/>
              <a:buFont typeface="Wingdings" pitchFamily="2" charset="2"/>
              <a:buChar char="§"/>
              <a:defRPr/>
            </a:pPr>
            <a:r>
              <a:rPr lang="en-US" dirty="0">
                <a:solidFill>
                  <a:schemeClr val="bg1"/>
                </a:solidFill>
                <a:latin typeface="Comic Sans MS" pitchFamily="66" charset="0"/>
              </a:rPr>
              <a:t>Fighting for the royal inheritance</a:t>
            </a:r>
          </a:p>
          <a:p>
            <a:pPr marL="692150" indent="-401638" algn="l">
              <a:buClr>
                <a:srgbClr val="33CCFF"/>
              </a:buClr>
              <a:buSzPct val="80000"/>
              <a:buFont typeface="Wingdings" pitchFamily="2" charset="2"/>
              <a:buChar char="v"/>
              <a:defRPr/>
            </a:pPr>
            <a:r>
              <a:rPr lang="en-US" dirty="0">
                <a:solidFill>
                  <a:schemeClr val="bg1"/>
                </a:solidFill>
                <a:latin typeface="Comic Sans MS" pitchFamily="66" charset="0"/>
              </a:rPr>
              <a:t>Catherine uses Protestant side against the Guise to be sure her family would retain the throne .</a:t>
            </a:r>
          </a:p>
          <a:p>
            <a:pPr marL="512763" indent="-512763" algn="l">
              <a:buClr>
                <a:srgbClr val="CC99FF"/>
              </a:buClr>
              <a:buFont typeface="Wingdings" pitchFamily="2" charset="2"/>
              <a:buChar char="v"/>
              <a:defRPr/>
            </a:pPr>
            <a:r>
              <a:rPr lang="en-US" dirty="0">
                <a:solidFill>
                  <a:schemeClr val="bg1"/>
                </a:solidFill>
                <a:latin typeface="Comic Sans MS" pitchFamily="66" charset="0"/>
              </a:rPr>
              <a:t>Changes sides and with the Guises tries to assassinate protestant leader - (Duke of Coligny).</a:t>
            </a:r>
          </a:p>
          <a:p>
            <a:pPr marL="512763" indent="-512763" algn="l">
              <a:buClr>
                <a:srgbClr val="CC99FF"/>
              </a:buClr>
              <a:buFont typeface="Wingdings" pitchFamily="2" charset="2"/>
              <a:buChar char="v"/>
              <a:defRPr/>
            </a:pPr>
            <a:r>
              <a:rPr lang="en-US" dirty="0">
                <a:solidFill>
                  <a:schemeClr val="bg1"/>
                </a:solidFill>
                <a:latin typeface="Comic Sans MS" pitchFamily="66" charset="0"/>
              </a:rPr>
              <a:t>Fails!  Catherine convinces King, </a:t>
            </a:r>
            <a:r>
              <a:rPr lang="en-US">
                <a:solidFill>
                  <a:schemeClr val="bg1"/>
                </a:solidFill>
                <a:latin typeface="Comic Sans MS" pitchFamily="66" charset="0"/>
              </a:rPr>
              <a:t>Charles </a:t>
            </a:r>
            <a:r>
              <a:rPr lang="en-US" smtClean="0">
                <a:solidFill>
                  <a:schemeClr val="bg1"/>
                </a:solidFill>
                <a:latin typeface="Comic Sans MS" pitchFamily="66" charset="0"/>
              </a:rPr>
              <a:t>IX </a:t>
            </a:r>
            <a:r>
              <a:rPr lang="en-US" dirty="0">
                <a:solidFill>
                  <a:schemeClr val="bg1"/>
                </a:solidFill>
                <a:latin typeface="Comic Sans MS" pitchFamily="66" charset="0"/>
              </a:rPr>
              <a:t>of Protestant revenge </a:t>
            </a:r>
          </a:p>
          <a:p>
            <a:pPr marL="512763" indent="-512763" algn="l">
              <a:buClr>
                <a:srgbClr val="CC99FF"/>
              </a:buClr>
              <a:buFont typeface="Wingdings" pitchFamily="2" charset="2"/>
              <a:buChar char="v"/>
              <a:defRPr/>
            </a:pPr>
            <a:r>
              <a:rPr lang="en-US" sz="3200" dirty="0">
                <a:solidFill>
                  <a:srgbClr val="FFFF66"/>
                </a:solidFill>
                <a:latin typeface="Comic Sans MS" pitchFamily="66" charset="0"/>
              </a:rPr>
              <a:t>St. Bartholomew’s Day Massacre</a:t>
            </a:r>
          </a:p>
          <a:p>
            <a:pPr marL="1149350" lvl="1" indent="-401638" algn="l">
              <a:buClr>
                <a:srgbClr val="33CCFF"/>
              </a:buClr>
              <a:buSzPct val="80000"/>
              <a:buFont typeface="Wingdings" pitchFamily="2" charset="2"/>
              <a:buChar char="§"/>
              <a:defRPr/>
            </a:pPr>
            <a:r>
              <a:rPr lang="en-US" dirty="0">
                <a:solidFill>
                  <a:schemeClr val="bg1"/>
                </a:solidFill>
                <a:latin typeface="Comic Sans MS" pitchFamily="66" charset="0"/>
              </a:rPr>
              <a:t>August 24, 1572</a:t>
            </a:r>
          </a:p>
          <a:p>
            <a:pPr marL="1149350" lvl="1" indent="-401638" algn="l">
              <a:buClr>
                <a:srgbClr val="33CCFF"/>
              </a:buClr>
              <a:buSzPct val="80000"/>
              <a:buFont typeface="Wingdings" pitchFamily="2" charset="2"/>
              <a:buChar char="§"/>
              <a:defRPr/>
            </a:pPr>
            <a:r>
              <a:rPr lang="en-US" dirty="0">
                <a:solidFill>
                  <a:schemeClr val="bg1"/>
                </a:solidFill>
                <a:latin typeface="Comic Sans MS" pitchFamily="66" charset="0"/>
              </a:rPr>
              <a:t>20,000 Huguenots were killed</a:t>
            </a:r>
          </a:p>
          <a:p>
            <a:pPr marL="1149350" lvl="1" indent="-401638" algn="l">
              <a:buClr>
                <a:srgbClr val="33CCFF"/>
              </a:buClr>
              <a:buSzPct val="80000"/>
              <a:buFont typeface="Wingdings" pitchFamily="2" charset="2"/>
              <a:buChar char="§"/>
              <a:defRPr/>
            </a:pPr>
            <a:r>
              <a:rPr lang="en-US" dirty="0">
                <a:solidFill>
                  <a:schemeClr val="bg1"/>
                </a:solidFill>
                <a:latin typeface="Comic Sans MS" pitchFamily="66" charset="0"/>
              </a:rPr>
              <a:t>Henri of Navarre, a Bourbon, surviv</a:t>
            </a:r>
            <a:r>
              <a:rPr lang="en-US" sz="2600" dirty="0">
                <a:solidFill>
                  <a:schemeClr val="bg1"/>
                </a:solidFill>
                <a:latin typeface="Comic Sans MS" pitchFamily="66" charset="0"/>
              </a:rPr>
              <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0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01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0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52400" y="196850"/>
            <a:ext cx="89154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4000" b="1" dirty="0">
                <a:solidFill>
                  <a:srgbClr val="33CCFF"/>
                </a:solidFill>
                <a:latin typeface="Cleopatra" pitchFamily="2" charset="0"/>
              </a:rPr>
              <a:t>St. Bartholomew’s Day Massacre</a:t>
            </a:r>
          </a:p>
        </p:txBody>
      </p:sp>
      <p:pic>
        <p:nvPicPr>
          <p:cNvPr id="11267" name="Picture 4" descr="massacre"/>
          <p:cNvPicPr>
            <a:picLocks noChangeAspect="1" noChangeArrowheads="1"/>
          </p:cNvPicPr>
          <p:nvPr/>
        </p:nvPicPr>
        <p:blipFill>
          <a:blip r:embed="rId3" cstate="print"/>
          <a:srcRect/>
          <a:stretch>
            <a:fillRect/>
          </a:stretch>
        </p:blipFill>
        <p:spPr bwMode="auto">
          <a:xfrm>
            <a:off x="609600" y="1143000"/>
            <a:ext cx="7848600" cy="5505450"/>
          </a:xfrm>
          <a:prstGeom prst="rect">
            <a:avLst/>
          </a:prstGeom>
          <a:noFill/>
          <a:ln w="19050">
            <a:solidFill>
              <a:schemeClr val="bg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Blank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Blank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Blank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2374</TotalTime>
  <Words>1412</Words>
  <Application>Microsoft Office PowerPoint</Application>
  <PresentationFormat>On-screen Show (4:3)</PresentationFormat>
  <Paragraphs>237</Paragraphs>
  <Slides>39</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Cleopatra</vt:lpstr>
      <vt:lpstr>Comic Sans MS</vt:lpstr>
      <vt:lpstr>Wingdings</vt:lpstr>
      <vt:lpstr>Blank</vt:lpstr>
      <vt:lpstr>PowerPoint Presentation</vt:lpstr>
      <vt:lpstr>Reasons  for War</vt:lpstr>
      <vt:lpstr>Baroque Style</vt:lpstr>
      <vt:lpstr>Pulpit in Ghent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Spain</vt:lpstr>
      <vt:lpstr>Spanish Renaissance </vt:lpstr>
      <vt:lpstr>England</vt:lpstr>
      <vt:lpstr>Elizabeth’s Speech to the Troops Before the Armada</vt:lpstr>
      <vt:lpstr>Spanish Armada 1588</vt:lpstr>
      <vt:lpstr>Elizabethan England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Winners</vt:lpstr>
      <vt:lpstr>And Losers</vt:lpstr>
      <vt:lpstr>PowerPoint Presentation</vt:lpstr>
    </vt:vector>
  </TitlesOfParts>
  <Company>Horace Greeley HS   Chappaqua, 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Wars of Religion</dc:title>
  <dc:creator>Ms. Susan M. Pojer</dc:creator>
  <cp:lastModifiedBy>Keith Mainland</cp:lastModifiedBy>
  <cp:revision>140</cp:revision>
  <cp:lastPrinted>1601-01-01T00:00:00Z</cp:lastPrinted>
  <dcterms:created xsi:type="dcterms:W3CDTF">2003-10-24T02:39:06Z</dcterms:created>
  <dcterms:modified xsi:type="dcterms:W3CDTF">2014-09-26T13:20:56Z</dcterms:modified>
</cp:coreProperties>
</file>