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267" r:id="rId4"/>
    <p:sldId id="266" r:id="rId5"/>
    <p:sldId id="269" r:id="rId6"/>
    <p:sldId id="270" r:id="rId7"/>
    <p:sldId id="271" r:id="rId8"/>
    <p:sldId id="282" r:id="rId9"/>
    <p:sldId id="272" r:id="rId10"/>
    <p:sldId id="273" r:id="rId11"/>
    <p:sldId id="274" r:id="rId12"/>
    <p:sldId id="275" r:id="rId13"/>
    <p:sldId id="261" r:id="rId14"/>
    <p:sldId id="276" r:id="rId15"/>
    <p:sldId id="277" r:id="rId16"/>
    <p:sldId id="283" r:id="rId17"/>
    <p:sldId id="278" r:id="rId18"/>
    <p:sldId id="279" r:id="rId19"/>
    <p:sldId id="284" r:id="rId20"/>
    <p:sldId id="285" r:id="rId21"/>
    <p:sldId id="262" r:id="rId22"/>
    <p:sldId id="263" r:id="rId23"/>
    <p:sldId id="26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0" autoAdjust="0"/>
    <p:restoredTop sz="94660"/>
  </p:normalViewPr>
  <p:slideViewPr>
    <p:cSldViewPr>
      <p:cViewPr varScale="1">
        <p:scale>
          <a:sx n="77" d="100"/>
          <a:sy n="77" d="100"/>
        </p:scale>
        <p:origin x="-84" y="-6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397AE-D422-4646-B8B8-16754D8F5B56}" type="datetimeFigureOut">
              <a:rPr lang="en-US" smtClean="0"/>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A82D3-1F2E-4C6C-8ED2-735A19757BAE}" type="slidenum">
              <a:rPr lang="en-US" smtClean="0"/>
              <a:t>‹#›</a:t>
            </a:fld>
            <a:endParaRPr lang="en-US"/>
          </a:p>
        </p:txBody>
      </p:sp>
    </p:spTree>
    <p:extLst>
      <p:ext uri="{BB962C8B-B14F-4D97-AF65-F5344CB8AC3E}">
        <p14:creationId xmlns:p14="http://schemas.microsoft.com/office/powerpoint/2010/main" val="33434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E8018F-1475-47DB-BEC1-9F72E6AAC5DE}"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382754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8018F-1475-47DB-BEC1-9F72E6AAC5DE}"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114262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8018F-1475-47DB-BEC1-9F72E6AAC5DE}"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133054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8018F-1475-47DB-BEC1-9F72E6AAC5DE}"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322306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8018F-1475-47DB-BEC1-9F72E6AAC5DE}" type="datetimeFigureOut">
              <a:rPr lang="en-US" smtClean="0"/>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136818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E8018F-1475-47DB-BEC1-9F72E6AAC5DE}"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181200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E8018F-1475-47DB-BEC1-9F72E6AAC5DE}" type="datetimeFigureOut">
              <a:rPr lang="en-US" smtClean="0"/>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33050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E8018F-1475-47DB-BEC1-9F72E6AAC5DE}" type="datetimeFigureOut">
              <a:rPr lang="en-US" smtClean="0"/>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346114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8018F-1475-47DB-BEC1-9F72E6AAC5DE}" type="datetimeFigureOut">
              <a:rPr lang="en-US" smtClean="0"/>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319276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8018F-1475-47DB-BEC1-9F72E6AAC5DE}"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283290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8018F-1475-47DB-BEC1-9F72E6AAC5DE}" type="datetimeFigureOut">
              <a:rPr lang="en-US" smtClean="0"/>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8A706-A58F-471B-A4E7-E713024E5459}" type="slidenum">
              <a:rPr lang="en-US" smtClean="0"/>
              <a:t>‹#›</a:t>
            </a:fld>
            <a:endParaRPr lang="en-US"/>
          </a:p>
        </p:txBody>
      </p:sp>
    </p:spTree>
    <p:extLst>
      <p:ext uri="{BB962C8B-B14F-4D97-AF65-F5344CB8AC3E}">
        <p14:creationId xmlns:p14="http://schemas.microsoft.com/office/powerpoint/2010/main" val="2578035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8018F-1475-47DB-BEC1-9F72E6AAC5DE}" type="datetimeFigureOut">
              <a:rPr lang="en-US" smtClean="0"/>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8A706-A58F-471B-A4E7-E713024E5459}" type="slidenum">
              <a:rPr lang="en-US" smtClean="0"/>
              <a:t>‹#›</a:t>
            </a:fld>
            <a:endParaRPr lang="en-US"/>
          </a:p>
        </p:txBody>
      </p:sp>
    </p:spTree>
    <p:extLst>
      <p:ext uri="{BB962C8B-B14F-4D97-AF65-F5344CB8AC3E}">
        <p14:creationId xmlns:p14="http://schemas.microsoft.com/office/powerpoint/2010/main" val="4079589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renchwayoflife.net/int/map.asp"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smtClean="0">
                <a:latin typeface="Comic Sans MS" pitchFamily="66" charset="0"/>
              </a:rPr>
              <a:t>Versailles Settlement</a:t>
            </a:r>
            <a:endParaRPr lang="en-US" b="1" u="sng" dirty="0">
              <a:latin typeface="Comic Sans MS" pitchFamily="66" charset="0"/>
            </a:endParaRPr>
          </a:p>
        </p:txBody>
      </p:sp>
      <p:sp>
        <p:nvSpPr>
          <p:cNvPr id="3" name="Subtitle 2"/>
          <p:cNvSpPr>
            <a:spLocks noGrp="1"/>
          </p:cNvSpPr>
          <p:nvPr>
            <p:ph type="subTitle" idx="1"/>
          </p:nvPr>
        </p:nvSpPr>
        <p:spPr>
          <a:xfrm>
            <a:off x="914400" y="3886200"/>
            <a:ext cx="7467600" cy="1752600"/>
          </a:xfrm>
        </p:spPr>
        <p:txBody>
          <a:bodyPr>
            <a:normAutofit fontScale="92500"/>
          </a:bodyPr>
          <a:lstStyle/>
          <a:p>
            <a:r>
              <a:rPr lang="en-US" b="1" dirty="0" smtClean="0">
                <a:latin typeface="Comic Sans MS" pitchFamily="66" charset="0"/>
              </a:rPr>
              <a:t>A series of treaties that ended WW I</a:t>
            </a:r>
          </a:p>
          <a:p>
            <a:r>
              <a:rPr lang="en-US" b="1" dirty="0" smtClean="0">
                <a:latin typeface="Comic Sans MS" pitchFamily="66" charset="0"/>
              </a:rPr>
              <a:t>Versailles Treaty dealt with Germany only!</a:t>
            </a:r>
            <a:endParaRPr lang="en-US" b="1" dirty="0">
              <a:latin typeface="Comic Sans MS" pitchFamily="66" charset="0"/>
            </a:endParaRPr>
          </a:p>
        </p:txBody>
      </p:sp>
    </p:spTree>
    <p:extLst>
      <p:ext uri="{BB962C8B-B14F-4D97-AF65-F5344CB8AC3E}">
        <p14:creationId xmlns:p14="http://schemas.microsoft.com/office/powerpoint/2010/main" val="311413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Text Box 6"/>
          <p:cNvSpPr txBox="1">
            <a:spLocks noChangeArrowheads="1"/>
          </p:cNvSpPr>
          <p:nvPr/>
        </p:nvSpPr>
        <p:spPr bwMode="auto">
          <a:xfrm>
            <a:off x="684213" y="404813"/>
            <a:ext cx="74882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a:latin typeface="Comic Sans MS" pitchFamily="66" charset="0"/>
              </a:rPr>
              <a:t>		Territorial Losses</a:t>
            </a:r>
          </a:p>
        </p:txBody>
      </p:sp>
      <p:pic>
        <p:nvPicPr>
          <p:cNvPr id="54280" name="Picture 8" descr="nw_map_germanafrica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1820863"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Text Box 11"/>
          <p:cNvSpPr txBox="1">
            <a:spLocks noChangeArrowheads="1"/>
          </p:cNvSpPr>
          <p:nvPr/>
        </p:nvSpPr>
        <p:spPr bwMode="auto">
          <a:xfrm>
            <a:off x="2843213" y="1557338"/>
            <a:ext cx="53292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latin typeface="Comic Sans MS" pitchFamily="66" charset="0"/>
              </a:rPr>
              <a:t>Germany lost ALL of her overseas </a:t>
            </a:r>
            <a:r>
              <a:rPr lang="en-GB" sz="2400" b="1" dirty="0" smtClean="0">
                <a:latin typeface="Comic Sans MS" pitchFamily="66" charset="0"/>
              </a:rPr>
              <a:t>colonies.  They were assumed by the British and the French until they could become independent.</a:t>
            </a:r>
            <a:endParaRPr lang="en-GB" sz="2400" b="1" dirty="0">
              <a:latin typeface="Comic Sans MS" pitchFamily="66" charset="0"/>
            </a:endParaRPr>
          </a:p>
        </p:txBody>
      </p:sp>
      <p:pic>
        <p:nvPicPr>
          <p:cNvPr id="54285" name="Picture 13" descr="mini-alsace-lorrai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860800"/>
            <a:ext cx="2224087"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6" name="Line 14"/>
          <p:cNvSpPr>
            <a:spLocks noChangeShapeType="1"/>
          </p:cNvSpPr>
          <p:nvPr/>
        </p:nvSpPr>
        <p:spPr bwMode="auto">
          <a:xfrm flipH="1">
            <a:off x="2916238" y="4581525"/>
            <a:ext cx="10795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Comic Sans MS" pitchFamily="66" charset="0"/>
            </a:endParaRPr>
          </a:p>
        </p:txBody>
      </p:sp>
      <p:sp>
        <p:nvSpPr>
          <p:cNvPr id="54288" name="Text Box 16"/>
          <p:cNvSpPr txBox="1">
            <a:spLocks noChangeArrowheads="1"/>
          </p:cNvSpPr>
          <p:nvPr/>
        </p:nvSpPr>
        <p:spPr bwMode="auto">
          <a:xfrm>
            <a:off x="4067175" y="4292600"/>
            <a:ext cx="42497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solidFill>
                  <a:srgbClr val="FF0000"/>
                </a:solidFill>
                <a:latin typeface="Comic Sans MS" pitchFamily="66" charset="0"/>
              </a:rPr>
              <a:t>Alsace-Lorraine </a:t>
            </a:r>
            <a:r>
              <a:rPr lang="en-GB" sz="2400" b="1" dirty="0">
                <a:latin typeface="Comic Sans MS" pitchFamily="66" charset="0"/>
              </a:rPr>
              <a:t>was </a:t>
            </a:r>
            <a:r>
              <a:rPr lang="en-GB" sz="2400" b="1" dirty="0" smtClean="0">
                <a:latin typeface="Comic Sans MS" pitchFamily="66" charset="0"/>
              </a:rPr>
              <a:t>given back </a:t>
            </a:r>
            <a:r>
              <a:rPr lang="en-GB" sz="2400" b="1" dirty="0">
                <a:latin typeface="Comic Sans MS" pitchFamily="66" charset="0"/>
              </a:rPr>
              <a:t>to </a:t>
            </a:r>
            <a:r>
              <a:rPr lang="en-GB" sz="2400" b="1" dirty="0" smtClean="0">
                <a:latin typeface="Comic Sans MS" pitchFamily="66" charset="0"/>
              </a:rPr>
              <a:t>France.</a:t>
            </a:r>
            <a:endParaRPr lang="en-GB" sz="2400" b="1" dirty="0">
              <a:latin typeface="Comic Sans MS" pitchFamily="66" charset="0"/>
            </a:endParaRPr>
          </a:p>
        </p:txBody>
      </p:sp>
    </p:spTree>
    <p:extLst>
      <p:ext uri="{BB962C8B-B14F-4D97-AF65-F5344CB8AC3E}">
        <p14:creationId xmlns:p14="http://schemas.microsoft.com/office/powerpoint/2010/main" val="4029494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78"/>
                                        </p:tgtEl>
                                        <p:attrNameLst>
                                          <p:attrName>style.visibility</p:attrName>
                                        </p:attrNameLst>
                                      </p:cBhvr>
                                      <p:to>
                                        <p:strVal val="visible"/>
                                      </p:to>
                                    </p:set>
                                    <p:anim calcmode="discrete" valueType="clr">
                                      <p:cBhvr override="childStyle">
                                        <p:cTn id="7" dur="80"/>
                                        <p:tgtEl>
                                          <p:spTgt spid="542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78"/>
                                        </p:tgtEl>
                                        <p:attrNameLst>
                                          <p:attrName>fillcolor</p:attrName>
                                        </p:attrNameLst>
                                      </p:cBhvr>
                                      <p:tavLst>
                                        <p:tav tm="0">
                                          <p:val>
                                            <p:clrVal>
                                              <a:schemeClr val="accent2"/>
                                            </p:clrVal>
                                          </p:val>
                                        </p:tav>
                                        <p:tav tm="50000">
                                          <p:val>
                                            <p:clrVal>
                                              <a:schemeClr val="hlink"/>
                                            </p:clrVal>
                                          </p:val>
                                        </p:tav>
                                      </p:tavLst>
                                    </p:anim>
                                    <p:set>
                                      <p:cBhvr>
                                        <p:cTn id="9" dur="80"/>
                                        <p:tgtEl>
                                          <p:spTgt spid="542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5" presetClass="entr" presetSubtype="0" fill="hold" nodeType="clickEffect">
                                  <p:stCondLst>
                                    <p:cond delay="0"/>
                                  </p:stCondLst>
                                  <p:childTnLst>
                                    <p:set>
                                      <p:cBhvr>
                                        <p:cTn id="13" dur="1" fill="hold">
                                          <p:stCondLst>
                                            <p:cond delay="0"/>
                                          </p:stCondLst>
                                        </p:cTn>
                                        <p:tgtEl>
                                          <p:spTgt spid="54280"/>
                                        </p:tgtEl>
                                        <p:attrNameLst>
                                          <p:attrName>style.visibility</p:attrName>
                                        </p:attrNameLst>
                                      </p:cBhvr>
                                      <p:to>
                                        <p:strVal val="visible"/>
                                      </p:to>
                                    </p:set>
                                    <p:anim calcmode="lin" valueType="num">
                                      <p:cBhvr>
                                        <p:cTn id="14" dur="1000" fill="hold"/>
                                        <p:tgtEl>
                                          <p:spTgt spid="54280"/>
                                        </p:tgtEl>
                                        <p:attrNameLst>
                                          <p:attrName>ppt_w</p:attrName>
                                        </p:attrNameLst>
                                      </p:cBhvr>
                                      <p:tavLst>
                                        <p:tav tm="0">
                                          <p:val>
                                            <p:fltVal val="0"/>
                                          </p:val>
                                        </p:tav>
                                        <p:tav tm="100000">
                                          <p:val>
                                            <p:strVal val="#ppt_w"/>
                                          </p:val>
                                        </p:tav>
                                      </p:tavLst>
                                    </p:anim>
                                    <p:anim calcmode="lin" valueType="num">
                                      <p:cBhvr>
                                        <p:cTn id="15" dur="1000" fill="hold"/>
                                        <p:tgtEl>
                                          <p:spTgt spid="54280"/>
                                        </p:tgtEl>
                                        <p:attrNameLst>
                                          <p:attrName>ppt_h</p:attrName>
                                        </p:attrNameLst>
                                      </p:cBhvr>
                                      <p:tavLst>
                                        <p:tav tm="0">
                                          <p:val>
                                            <p:fltVal val="0"/>
                                          </p:val>
                                        </p:tav>
                                        <p:tav tm="100000">
                                          <p:val>
                                            <p:strVal val="#ppt_h"/>
                                          </p:val>
                                        </p:tav>
                                      </p:tavLst>
                                    </p:anim>
                                    <p:anim calcmode="lin" valueType="num">
                                      <p:cBhvr>
                                        <p:cTn id="16" dur="1000" fill="hold"/>
                                        <p:tgtEl>
                                          <p:spTgt spid="5428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4280"/>
                                        </p:tgtEl>
                                        <p:attrNameLst>
                                          <p:attrName>ppt_y</p:attrName>
                                        </p:attrNameLst>
                                      </p:cBhvr>
                                      <p:tavLst>
                                        <p:tav tm="0" fmla="#ppt_y+(sin(-2*pi*(1-$))*-#ppt_x+cos(-2*pi*(1-$))*(1-#ppt_y))*(1-$)">
                                          <p:val>
                                            <p:fltVal val="0"/>
                                          </p:val>
                                        </p:tav>
                                        <p:tav tm="100000">
                                          <p:val>
                                            <p:fltVal val="1"/>
                                          </p:val>
                                        </p:tav>
                                      </p:tavLst>
                                    </p:anim>
                                  </p:childTnLst>
                                </p:cTn>
                              </p:par>
                              <p:par>
                                <p:cTn id="18" presetID="27" presetClass="entr" presetSubtype="0" fill="hold" nodeType="withEffect">
                                  <p:stCondLst>
                                    <p:cond delay="0"/>
                                  </p:stCondLst>
                                  <p:iterate type="lt">
                                    <p:tmPct val="50000"/>
                                  </p:iterate>
                                  <p:childTnLst>
                                    <p:set>
                                      <p:cBhvr>
                                        <p:cTn id="19" dur="1" fill="hold">
                                          <p:stCondLst>
                                            <p:cond delay="0"/>
                                          </p:stCondLst>
                                        </p:cTn>
                                        <p:tgtEl>
                                          <p:spTgt spid="54283">
                                            <p:txEl>
                                              <p:pRg st="0" end="0"/>
                                            </p:txEl>
                                          </p:spTgt>
                                        </p:tgtEl>
                                        <p:attrNameLst>
                                          <p:attrName>style.visibility</p:attrName>
                                        </p:attrNameLst>
                                      </p:cBhvr>
                                      <p:to>
                                        <p:strVal val="visible"/>
                                      </p:to>
                                    </p:set>
                                    <p:anim calcmode="discrete" valueType="clr">
                                      <p:cBhvr override="childStyle">
                                        <p:cTn id="20" dur="80"/>
                                        <p:tgtEl>
                                          <p:spTgt spid="5428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428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54283">
                                            <p:txEl>
                                              <p:pRg st="0" end="0"/>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4285"/>
                                        </p:tgtEl>
                                        <p:attrNameLst>
                                          <p:attrName>style.visibility</p:attrName>
                                        </p:attrNameLst>
                                      </p:cBhvr>
                                      <p:to>
                                        <p:strVal val="visible"/>
                                      </p:to>
                                    </p:set>
                                    <p:animEffect transition="in" filter="dissolve">
                                      <p:cBhvr>
                                        <p:cTn id="27" dur="500"/>
                                        <p:tgtEl>
                                          <p:spTgt spid="542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286"/>
                                        </p:tgtEl>
                                        <p:attrNameLst>
                                          <p:attrName>style.visibility</p:attrName>
                                        </p:attrNameLst>
                                      </p:cBhvr>
                                      <p:to>
                                        <p:strVal val="visible"/>
                                      </p:to>
                                    </p:set>
                                    <p:animEffect transition="in" filter="dissolve">
                                      <p:cBhvr>
                                        <p:cTn id="32" dur="500"/>
                                        <p:tgtEl>
                                          <p:spTgt spid="54286"/>
                                        </p:tgtEl>
                                      </p:cBhvr>
                                    </p:animEffec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54288"/>
                                        </p:tgtEl>
                                        <p:attrNameLst>
                                          <p:attrName>style.visibility</p:attrName>
                                        </p:attrNameLst>
                                      </p:cBhvr>
                                      <p:to>
                                        <p:strVal val="visible"/>
                                      </p:to>
                                    </p:set>
                                    <p:anim calcmode="discrete" valueType="clr">
                                      <p:cBhvr override="childStyle">
                                        <p:cTn id="35" dur="80"/>
                                        <p:tgtEl>
                                          <p:spTgt spid="5428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4288"/>
                                        </p:tgtEl>
                                        <p:attrNameLst>
                                          <p:attrName>fillcolor</p:attrName>
                                        </p:attrNameLst>
                                      </p:cBhvr>
                                      <p:tavLst>
                                        <p:tav tm="0">
                                          <p:val>
                                            <p:clrVal>
                                              <a:schemeClr val="accent2"/>
                                            </p:clrVal>
                                          </p:val>
                                        </p:tav>
                                        <p:tav tm="50000">
                                          <p:val>
                                            <p:clrVal>
                                              <a:schemeClr val="hlink"/>
                                            </p:clrVal>
                                          </p:val>
                                        </p:tav>
                                      </p:tavLst>
                                    </p:anim>
                                    <p:set>
                                      <p:cBhvr>
                                        <p:cTn id="37" dur="80"/>
                                        <p:tgtEl>
                                          <p:spTgt spid="542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P spid="54286" grpId="0" animBg="1"/>
      <p:bldP spid="542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germanlo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574" y="224308"/>
            <a:ext cx="6855426" cy="481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Text Box 7"/>
          <p:cNvSpPr txBox="1">
            <a:spLocks noChangeArrowheads="1"/>
          </p:cNvSpPr>
          <p:nvPr/>
        </p:nvSpPr>
        <p:spPr bwMode="auto">
          <a:xfrm>
            <a:off x="307374" y="5059740"/>
            <a:ext cx="83794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solidFill>
                  <a:srgbClr val="FF0000"/>
                </a:solidFill>
                <a:latin typeface="Comic Sans MS" pitchFamily="66" charset="0"/>
              </a:rPr>
              <a:t>Posen </a:t>
            </a:r>
            <a:r>
              <a:rPr lang="en-GB" sz="2400" b="1" dirty="0">
                <a:latin typeface="Comic Sans MS" pitchFamily="66" charset="0"/>
              </a:rPr>
              <a:t>was given to Poland so that she would have access to the Baltic Sea. This area became known as the Polish Corridor. It meant that East Prussia was cut off from the rest of Germany.</a:t>
            </a:r>
          </a:p>
        </p:txBody>
      </p:sp>
      <p:cxnSp>
        <p:nvCxnSpPr>
          <p:cNvPr id="7" name="Straight Arrow Connector 6"/>
          <p:cNvCxnSpPr/>
          <p:nvPr/>
        </p:nvCxnSpPr>
        <p:spPr>
          <a:xfrm flipV="1">
            <a:off x="1066800" y="1828800"/>
            <a:ext cx="4648200" cy="3211100"/>
          </a:xfrm>
          <a:prstGeom prst="straightConnector1">
            <a:avLst/>
          </a:prstGeom>
          <a:ln w="60325" cmpd="sng">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00800" y="1447800"/>
            <a:ext cx="152400" cy="4396770"/>
          </a:xfrm>
          <a:prstGeom prst="straightConnector1">
            <a:avLst/>
          </a:prstGeom>
          <a:ln w="53975"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665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6567"/>
                                        </p:tgtEl>
                                        <p:attrNameLst>
                                          <p:attrName>style.visibility</p:attrName>
                                        </p:attrNameLst>
                                      </p:cBhvr>
                                      <p:to>
                                        <p:strVal val="visible"/>
                                      </p:to>
                                    </p:set>
                                    <p:anim calcmode="discrete" valueType="clr">
                                      <p:cBhvr override="childStyle">
                                        <p:cTn id="7" dur="80"/>
                                        <p:tgtEl>
                                          <p:spTgt spid="665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6567"/>
                                        </p:tgtEl>
                                        <p:attrNameLst>
                                          <p:attrName>fillcolor</p:attrName>
                                        </p:attrNameLst>
                                      </p:cBhvr>
                                      <p:tavLst>
                                        <p:tav tm="0">
                                          <p:val>
                                            <p:clrVal>
                                              <a:schemeClr val="accent2"/>
                                            </p:clrVal>
                                          </p:val>
                                        </p:tav>
                                        <p:tav tm="50000">
                                          <p:val>
                                            <p:clrVal>
                                              <a:schemeClr val="hlink"/>
                                            </p:clrVal>
                                          </p:val>
                                        </p:tav>
                                      </p:tavLst>
                                    </p:anim>
                                    <p:set>
                                      <p:cBhvr>
                                        <p:cTn id="9" dur="80"/>
                                        <p:tgtEl>
                                          <p:spTgt spid="66567"/>
                                        </p:tgtEl>
                                        <p:attrNameLst>
                                          <p:attrName>fill.type</p:attrName>
                                        </p:attrNameLst>
                                      </p:cBhvr>
                                      <p:to>
                                        <p:strVal val="solid"/>
                                      </p:to>
                                    </p:set>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9" presetClass="entr" presetSubtype="0" fill="hold" nodeType="withEffect">
                                  <p:stCondLst>
                                    <p:cond delay="0"/>
                                  </p:stCondLst>
                                  <p:childTnLst>
                                    <p:set>
                                      <p:cBhvr>
                                        <p:cTn id="13" dur="1" fill="hold">
                                          <p:stCondLst>
                                            <p:cond delay="0"/>
                                          </p:stCondLst>
                                        </p:cTn>
                                        <p:tgtEl>
                                          <p:spTgt spid="66564"/>
                                        </p:tgtEl>
                                        <p:attrNameLst>
                                          <p:attrName>style.visibility</p:attrName>
                                        </p:attrNameLst>
                                      </p:cBhvr>
                                      <p:to>
                                        <p:strVal val="visible"/>
                                      </p:to>
                                    </p:set>
                                    <p:animEffect transition="in" filter="dissolve">
                                      <p:cBhvr>
                                        <p:cTn id="14" dur="500"/>
                                        <p:tgtEl>
                                          <p:spTgt spid="6656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germanlos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240" y="381000"/>
            <a:ext cx="4303560" cy="30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Line 5"/>
          <p:cNvSpPr>
            <a:spLocks noChangeShapeType="1"/>
          </p:cNvSpPr>
          <p:nvPr/>
        </p:nvSpPr>
        <p:spPr bwMode="auto">
          <a:xfrm>
            <a:off x="3776509" y="2495649"/>
            <a:ext cx="935038"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Comic Sans MS" pitchFamily="66" charset="0"/>
            </a:endParaRPr>
          </a:p>
        </p:txBody>
      </p:sp>
      <p:sp>
        <p:nvSpPr>
          <p:cNvPr id="68614" name="Text Box 6"/>
          <p:cNvSpPr txBox="1">
            <a:spLocks noChangeArrowheads="1"/>
          </p:cNvSpPr>
          <p:nvPr/>
        </p:nvSpPr>
        <p:spPr bwMode="auto">
          <a:xfrm>
            <a:off x="245909" y="1891606"/>
            <a:ext cx="33861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latin typeface="Comic Sans MS" pitchFamily="66" charset="0"/>
              </a:rPr>
              <a:t>The </a:t>
            </a:r>
            <a:r>
              <a:rPr lang="en-GB" sz="2400" b="1" dirty="0">
                <a:solidFill>
                  <a:srgbClr val="FF0000"/>
                </a:solidFill>
                <a:latin typeface="Comic Sans MS" pitchFamily="66" charset="0"/>
              </a:rPr>
              <a:t>Saar coalfields</a:t>
            </a:r>
            <a:r>
              <a:rPr lang="en-GB" sz="2400" b="1" dirty="0">
                <a:latin typeface="Comic Sans MS" pitchFamily="66" charset="0"/>
              </a:rPr>
              <a:t> were given to France for fifteen </a:t>
            </a:r>
            <a:r>
              <a:rPr lang="en-GB" sz="2400" b="1" dirty="0" smtClean="0">
                <a:latin typeface="Comic Sans MS" pitchFamily="66" charset="0"/>
              </a:rPr>
              <a:t>years.</a:t>
            </a:r>
            <a:endParaRPr lang="en-GB" sz="2400" b="1" dirty="0">
              <a:latin typeface="Comic Sans MS" pitchFamily="66" charset="0"/>
            </a:endParaRPr>
          </a:p>
        </p:txBody>
      </p:sp>
      <p:pic>
        <p:nvPicPr>
          <p:cNvPr id="68615" name="Picture 7" descr="germanlos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523" y="3660974"/>
            <a:ext cx="4553024" cy="319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Line 9"/>
          <p:cNvSpPr>
            <a:spLocks noChangeShapeType="1"/>
          </p:cNvSpPr>
          <p:nvPr/>
        </p:nvSpPr>
        <p:spPr bwMode="auto">
          <a:xfrm flipH="1">
            <a:off x="4716463" y="4267200"/>
            <a:ext cx="1150937"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latin typeface="Comic Sans MS" pitchFamily="66" charset="0"/>
            </a:endParaRPr>
          </a:p>
        </p:txBody>
      </p:sp>
      <p:sp>
        <p:nvSpPr>
          <p:cNvPr id="68618" name="Text Box 10"/>
          <p:cNvSpPr txBox="1">
            <a:spLocks noChangeArrowheads="1"/>
          </p:cNvSpPr>
          <p:nvPr/>
        </p:nvSpPr>
        <p:spPr bwMode="auto">
          <a:xfrm>
            <a:off x="6011863" y="4114800"/>
            <a:ext cx="295275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latin typeface="Comic Sans MS" pitchFamily="66" charset="0"/>
              </a:rPr>
              <a:t>The port of </a:t>
            </a:r>
            <a:r>
              <a:rPr lang="en-GB" sz="2400" b="1" dirty="0" smtClean="0">
                <a:solidFill>
                  <a:srgbClr val="FF0000"/>
                </a:solidFill>
                <a:latin typeface="Comic Sans MS" pitchFamily="66" charset="0"/>
              </a:rPr>
              <a:t>Danzig </a:t>
            </a:r>
            <a:r>
              <a:rPr lang="en-GB" sz="2400" b="1" dirty="0" smtClean="0">
                <a:latin typeface="Comic Sans MS" pitchFamily="66" charset="0"/>
              </a:rPr>
              <a:t>in the new </a:t>
            </a:r>
            <a:r>
              <a:rPr lang="en-GB" sz="2400" b="1" dirty="0" smtClean="0">
                <a:solidFill>
                  <a:srgbClr val="FF0000"/>
                </a:solidFill>
                <a:latin typeface="Comic Sans MS" pitchFamily="66" charset="0"/>
              </a:rPr>
              <a:t>Polish corridor </a:t>
            </a:r>
            <a:r>
              <a:rPr lang="en-GB" sz="2400" b="1" dirty="0">
                <a:latin typeface="Comic Sans MS" pitchFamily="66" charset="0"/>
              </a:rPr>
              <a:t>was made a Free City under the control of the League of Nations</a:t>
            </a:r>
          </a:p>
        </p:txBody>
      </p:sp>
    </p:spTree>
    <p:extLst>
      <p:ext uri="{BB962C8B-B14F-4D97-AF65-F5344CB8AC3E}">
        <p14:creationId xmlns:p14="http://schemas.microsoft.com/office/powerpoint/2010/main" val="4232604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8614">
                                            <p:txEl>
                                              <p:pRg st="0" end="0"/>
                                            </p:txEl>
                                          </p:spTgt>
                                        </p:tgtEl>
                                        <p:attrNameLst>
                                          <p:attrName>style.visibility</p:attrName>
                                        </p:attrNameLst>
                                      </p:cBhvr>
                                      <p:to>
                                        <p:strVal val="visible"/>
                                      </p:to>
                                    </p:set>
                                    <p:anim calcmode="discrete" valueType="clr">
                                      <p:cBhvr override="childStyle">
                                        <p:cTn id="7" dur="80"/>
                                        <p:tgtEl>
                                          <p:spTgt spid="686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86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8614">
                                            <p:txEl>
                                              <p:pRg st="0" end="0"/>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dissolve">
                                      <p:cBhvr>
                                        <p:cTn id="12" dur="500"/>
                                        <p:tgtEl>
                                          <p:spTgt spid="68612"/>
                                        </p:tgtEl>
                                      </p:cBhvr>
                                    </p:animEffect>
                                  </p:childTnLst>
                                </p:cTn>
                              </p:par>
                            </p:childTnLst>
                          </p:cTn>
                        </p:par>
                        <p:par>
                          <p:cTn id="13" fill="hold" nodeType="withGroup">
                            <p:stCondLst>
                              <p:cond delay="2040"/>
                            </p:stCondLst>
                            <p:childTnLst>
                              <p:par>
                                <p:cTn id="14" presetID="9" presetClass="entr" presetSubtype="0" fill="hold" grpId="0" nodeType="afterEffect">
                                  <p:stCondLst>
                                    <p:cond delay="0"/>
                                  </p:stCondLst>
                                  <p:childTnLst>
                                    <p:set>
                                      <p:cBhvr>
                                        <p:cTn id="15" dur="1" fill="hold">
                                          <p:stCondLst>
                                            <p:cond delay="0"/>
                                          </p:stCondLst>
                                        </p:cTn>
                                        <p:tgtEl>
                                          <p:spTgt spid="68613"/>
                                        </p:tgtEl>
                                        <p:attrNameLst>
                                          <p:attrName>style.visibility</p:attrName>
                                        </p:attrNameLst>
                                      </p:cBhvr>
                                      <p:to>
                                        <p:strVal val="visible"/>
                                      </p:to>
                                    </p:set>
                                    <p:animEffect transition="in" filter="dissolve">
                                      <p:cBhvr>
                                        <p:cTn id="16" dur="500"/>
                                        <p:tgtEl>
                                          <p:spTgt spid="68613"/>
                                        </p:tgtEl>
                                      </p:cBhvr>
                                    </p:animEffect>
                                  </p:childTnLst>
                                </p:cTn>
                              </p:par>
                            </p:childTnLst>
                          </p:cTn>
                        </p:par>
                        <p:par>
                          <p:cTn id="17" fill="hold" nodeType="withGroup">
                            <p:stCondLst>
                              <p:cond delay="2540"/>
                            </p:stCondLst>
                            <p:childTnLst>
                              <p:par>
                                <p:cTn id="18" presetID="63" presetClass="path" presetSubtype="0" accel="50000" decel="50000" fill="hold" grpId="1" nodeType="afterEffect">
                                  <p:stCondLst>
                                    <p:cond delay="0"/>
                                  </p:stCondLst>
                                  <p:childTnLst>
                                    <p:animMotion origin="layout" path="M -0.00573 0.00278 L 0.11927 -0.00833 " pathEditMode="relative" rAng="0" ptsTypes="AA">
                                      <p:cBhvr>
                                        <p:cTn id="19" dur="2000" fill="hold"/>
                                        <p:tgtEl>
                                          <p:spTgt spid="68613"/>
                                        </p:tgtEl>
                                        <p:attrNameLst>
                                          <p:attrName>ppt_x</p:attrName>
                                          <p:attrName>ppt_y</p:attrName>
                                        </p:attrNameLst>
                                      </p:cBhvr>
                                      <p:rCtr x="6250" y="-556"/>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68618"/>
                                        </p:tgtEl>
                                        <p:attrNameLst>
                                          <p:attrName>style.visibility</p:attrName>
                                        </p:attrNameLst>
                                      </p:cBhvr>
                                      <p:to>
                                        <p:strVal val="visible"/>
                                      </p:to>
                                    </p:set>
                                    <p:anim calcmode="discrete" valueType="clr">
                                      <p:cBhvr override="childStyle">
                                        <p:cTn id="24" dur="80"/>
                                        <p:tgtEl>
                                          <p:spTgt spid="6861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68618"/>
                                        </p:tgtEl>
                                        <p:attrNameLst>
                                          <p:attrName>fillcolor</p:attrName>
                                        </p:attrNameLst>
                                      </p:cBhvr>
                                      <p:tavLst>
                                        <p:tav tm="0">
                                          <p:val>
                                            <p:clrVal>
                                              <a:schemeClr val="accent2"/>
                                            </p:clrVal>
                                          </p:val>
                                        </p:tav>
                                        <p:tav tm="50000">
                                          <p:val>
                                            <p:clrVal>
                                              <a:schemeClr val="hlink"/>
                                            </p:clrVal>
                                          </p:val>
                                        </p:tav>
                                      </p:tavLst>
                                    </p:anim>
                                    <p:set>
                                      <p:cBhvr>
                                        <p:cTn id="26" dur="80"/>
                                        <p:tgtEl>
                                          <p:spTgt spid="68618"/>
                                        </p:tgtEl>
                                        <p:attrNameLst>
                                          <p:attrName>fill.type</p:attrName>
                                        </p:attrNameLst>
                                      </p:cBhvr>
                                      <p:to>
                                        <p:strVal val="solid"/>
                                      </p:to>
                                    </p:set>
                                  </p:childTnLst>
                                </p:cTn>
                              </p:par>
                            </p:childTnLst>
                          </p:cTn>
                        </p:par>
                        <p:par>
                          <p:cTn id="27" fill="hold" nodeType="withGroup">
                            <p:stCondLst>
                              <p:cond delay="3560"/>
                            </p:stCondLst>
                            <p:childTnLst>
                              <p:par>
                                <p:cTn id="28" presetID="9" presetClass="entr" presetSubtype="0" fill="hold" grpId="0" nodeType="afterEffect">
                                  <p:stCondLst>
                                    <p:cond delay="0"/>
                                  </p:stCondLst>
                                  <p:childTnLst>
                                    <p:set>
                                      <p:cBhvr>
                                        <p:cTn id="29" dur="1" fill="hold">
                                          <p:stCondLst>
                                            <p:cond delay="0"/>
                                          </p:stCondLst>
                                        </p:cTn>
                                        <p:tgtEl>
                                          <p:spTgt spid="68617"/>
                                        </p:tgtEl>
                                        <p:attrNameLst>
                                          <p:attrName>style.visibility</p:attrName>
                                        </p:attrNameLst>
                                      </p:cBhvr>
                                      <p:to>
                                        <p:strVal val="visible"/>
                                      </p:to>
                                    </p:set>
                                    <p:animEffect transition="in" filter="dissolve">
                                      <p:cBhvr>
                                        <p:cTn id="30" dur="500"/>
                                        <p:tgtEl>
                                          <p:spTgt spid="68617"/>
                                        </p:tgtEl>
                                      </p:cBhvr>
                                    </p:animEffect>
                                  </p:childTnLst>
                                </p:cTn>
                              </p:par>
                              <p:par>
                                <p:cTn id="31" presetID="9" presetClass="entr" presetSubtype="0" fill="hold" nodeType="withEffect">
                                  <p:stCondLst>
                                    <p:cond delay="0"/>
                                  </p:stCondLst>
                                  <p:childTnLst>
                                    <p:set>
                                      <p:cBhvr>
                                        <p:cTn id="32" dur="1" fill="hold">
                                          <p:stCondLst>
                                            <p:cond delay="0"/>
                                          </p:stCondLst>
                                        </p:cTn>
                                        <p:tgtEl>
                                          <p:spTgt spid="68615"/>
                                        </p:tgtEl>
                                        <p:attrNameLst>
                                          <p:attrName>style.visibility</p:attrName>
                                        </p:attrNameLst>
                                      </p:cBhvr>
                                      <p:to>
                                        <p:strVal val="visible"/>
                                      </p:to>
                                    </p:set>
                                    <p:animEffect transition="in" filter="dissolve">
                                      <p:cBhvr>
                                        <p:cTn id="33" dur="500"/>
                                        <p:tgtEl>
                                          <p:spTgt spid="68615"/>
                                        </p:tgtEl>
                                      </p:cBhvr>
                                    </p:animEffect>
                                  </p:childTnLst>
                                </p:cTn>
                              </p:par>
                            </p:childTnLst>
                          </p:cTn>
                        </p:par>
                        <p:par>
                          <p:cTn id="34" fill="hold" nodeType="withGroup">
                            <p:stCondLst>
                              <p:cond delay="4060"/>
                            </p:stCondLst>
                            <p:childTnLst>
                              <p:par>
                                <p:cTn id="35" presetID="35" presetClass="path" presetSubtype="0" accel="50000" decel="50000" fill="hold" grpId="1" nodeType="afterEffect">
                                  <p:stCondLst>
                                    <p:cond delay="0"/>
                                  </p:stCondLst>
                                  <p:childTnLst>
                                    <p:animMotion origin="layout" path="M 4.16667E-6 -2.22222E-6 L -0.12032 -2.22222E-6 " pathEditMode="relative" rAng="0" ptsTypes="AA">
                                      <p:cBhvr>
                                        <p:cTn id="36" dur="2000" fill="hold"/>
                                        <p:tgtEl>
                                          <p:spTgt spid="68617"/>
                                        </p:tgtEl>
                                        <p:attrNameLst>
                                          <p:attrName>ppt_x</p:attrName>
                                          <p:attrName>ppt_y</p:attrName>
                                        </p:attrNameLst>
                                      </p:cBhvr>
                                      <p:rCtr x="-60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3" grpId="1" animBg="1"/>
      <p:bldP spid="68617" grpId="0" animBg="1"/>
      <p:bldP spid="68617" grpId="1" animBg="1"/>
      <p:bldP spid="686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spect="1" noChangeArrowheads="1"/>
          </p:cNvPicPr>
          <p:nvPr/>
        </p:nvPicPr>
        <p:blipFill>
          <a:blip r:embed="rId2" cstate="print"/>
          <a:srcRect/>
          <a:stretch>
            <a:fillRect/>
          </a:stretch>
        </p:blipFill>
        <p:spPr bwMode="auto">
          <a:xfrm>
            <a:off x="216626" y="247612"/>
            <a:ext cx="8698774" cy="6076988"/>
          </a:xfrm>
          <a:prstGeom prst="rect">
            <a:avLst/>
          </a:prstGeom>
          <a:noFill/>
          <a:ln w="12700" cap="sq" cmpd="sng">
            <a:noFill/>
            <a:prstDash val="solid"/>
            <a:miter lim="800000"/>
            <a:headEnd type="none" w="sm" len="sm"/>
            <a:tailEnd type="none" w="sm" len="sm"/>
          </a:ln>
        </p:spPr>
      </p:pic>
    </p:spTree>
    <p:extLst>
      <p:ext uri="{BB962C8B-B14F-4D97-AF65-F5344CB8AC3E}">
        <p14:creationId xmlns:p14="http://schemas.microsoft.com/office/powerpoint/2010/main" val="3568649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map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1" y="76200"/>
            <a:ext cx="4500563"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map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009" y="2291556"/>
            <a:ext cx="45370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430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dissolve">
                                      <p:cBhvr>
                                        <p:cTn id="7" dur="5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dissolve">
                                      <p:cBhvr>
                                        <p:cTn id="12"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0" y="929045"/>
            <a:ext cx="914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3200" b="1" dirty="0">
                <a:solidFill>
                  <a:srgbClr val="FF0000"/>
                </a:solidFill>
                <a:effectLst>
                  <a:outerShdw blurRad="38100" dist="38100" dir="2700000" algn="tl">
                    <a:srgbClr val="000000">
                      <a:alpha val="43137"/>
                    </a:srgbClr>
                  </a:outerShdw>
                </a:effectLst>
                <a:latin typeface="Comic Sans MS" pitchFamily="66" charset="0"/>
              </a:rPr>
              <a:t>"The Allied and Associated Governments affirm, and Germany accepts, the </a:t>
            </a:r>
            <a:r>
              <a:rPr lang="en-US" sz="3200" b="1" dirty="0" smtClean="0">
                <a:solidFill>
                  <a:srgbClr val="FF0000"/>
                </a:solidFill>
                <a:effectLst>
                  <a:outerShdw blurRad="38100" dist="38100" dir="2700000" algn="tl">
                    <a:srgbClr val="000000">
                      <a:alpha val="43137"/>
                    </a:srgbClr>
                  </a:outerShdw>
                </a:effectLst>
                <a:latin typeface="Comic Sans MS" pitchFamily="66" charset="0"/>
              </a:rPr>
              <a:t>responsibility </a:t>
            </a:r>
            <a:r>
              <a:rPr lang="en-US" sz="3200" b="1" dirty="0">
                <a:solidFill>
                  <a:srgbClr val="FF0000"/>
                </a:solidFill>
                <a:effectLst>
                  <a:outerShdw blurRad="38100" dist="38100" dir="2700000" algn="tl">
                    <a:srgbClr val="000000">
                      <a:alpha val="43137"/>
                    </a:srgbClr>
                  </a:outerShdw>
                </a:effectLst>
                <a:latin typeface="Comic Sans MS" pitchFamily="66" charset="0"/>
              </a:rPr>
              <a:t>of Germany and her Allies for causing all the loss and damage to which the Allied and Associate Governments and their nationals have been subjected as a consequence of a war imposed upon them by the aggression of Germany and her Allies." </a:t>
            </a:r>
          </a:p>
          <a:p>
            <a:pPr algn="ctr"/>
            <a:endParaRPr lang="en-US" sz="2000" b="1" dirty="0">
              <a:solidFill>
                <a:srgbClr val="FF0000"/>
              </a:solidFill>
              <a:latin typeface="Comic Sans MS" pitchFamily="66" charset="0"/>
            </a:endParaRPr>
          </a:p>
          <a:p>
            <a:pPr algn="ctr"/>
            <a:r>
              <a:rPr lang="en-US" sz="3200" b="1" u="sng" dirty="0">
                <a:effectLst>
                  <a:outerShdw blurRad="38100" dist="38100" dir="2700000" algn="tl">
                    <a:srgbClr val="000000">
                      <a:alpha val="43137"/>
                    </a:srgbClr>
                  </a:outerShdw>
                </a:effectLst>
                <a:latin typeface="Comic Sans MS" pitchFamily="66" charset="0"/>
              </a:rPr>
              <a:t>Article 231</a:t>
            </a:r>
          </a:p>
        </p:txBody>
      </p:sp>
      <p:sp>
        <p:nvSpPr>
          <p:cNvPr id="60421" name="Text Box 5"/>
          <p:cNvSpPr txBox="1">
            <a:spLocks noChangeArrowheads="1"/>
          </p:cNvSpPr>
          <p:nvPr/>
        </p:nvSpPr>
        <p:spPr bwMode="auto">
          <a:xfrm>
            <a:off x="1258888" y="76200"/>
            <a:ext cx="6985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spcBef>
                <a:spcPct val="50000"/>
              </a:spcBef>
            </a:pPr>
            <a:r>
              <a:rPr lang="en-GB" sz="4000" b="1" dirty="0">
                <a:latin typeface="Comic Sans MS" pitchFamily="66" charset="0"/>
              </a:rPr>
              <a:t>The War Guilt Clause</a:t>
            </a:r>
          </a:p>
        </p:txBody>
      </p:sp>
    </p:spTree>
    <p:extLst>
      <p:ext uri="{BB962C8B-B14F-4D97-AF65-F5344CB8AC3E}">
        <p14:creationId xmlns:p14="http://schemas.microsoft.com/office/powerpoint/2010/main" val="573880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dissolve">
                                      <p:cBhvr>
                                        <p:cTn id="7" dur="500"/>
                                        <p:tgtEl>
                                          <p:spTgt spid="6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0420"/>
                                        </p:tgtEl>
                                        <p:attrNameLst>
                                          <p:attrName>style.visibility</p:attrName>
                                        </p:attrNameLst>
                                      </p:cBhvr>
                                      <p:to>
                                        <p:strVal val="visible"/>
                                      </p:to>
                                    </p:set>
                                    <p:anim calcmode="discrete" valueType="clr">
                                      <p:cBhvr override="childStyle">
                                        <p:cTn id="12" dur="80"/>
                                        <p:tgtEl>
                                          <p:spTgt spid="6042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0420"/>
                                        </p:tgtEl>
                                        <p:attrNameLst>
                                          <p:attrName>fillcolor</p:attrName>
                                        </p:attrNameLst>
                                      </p:cBhvr>
                                      <p:tavLst>
                                        <p:tav tm="0">
                                          <p:val>
                                            <p:clrVal>
                                              <a:schemeClr val="accent2"/>
                                            </p:clrVal>
                                          </p:val>
                                        </p:tav>
                                        <p:tav tm="50000">
                                          <p:val>
                                            <p:clrVal>
                                              <a:schemeClr val="hlink"/>
                                            </p:clrVal>
                                          </p:val>
                                        </p:tav>
                                      </p:tavLst>
                                    </p:anim>
                                    <p:set>
                                      <p:cBhvr>
                                        <p:cTn id="14" dur="80"/>
                                        <p:tgtEl>
                                          <p:spTgt spid="604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70679"/>
            <a:ext cx="8534400" cy="3139321"/>
          </a:xfrm>
          <a:prstGeom prst="rect">
            <a:avLst/>
          </a:prstGeom>
        </p:spPr>
        <p:txBody>
          <a:bodyPr wrap="square">
            <a:spAutoFit/>
          </a:bodyPr>
          <a:lstStyle/>
          <a:p>
            <a:pPr>
              <a:spcBef>
                <a:spcPct val="50000"/>
              </a:spcBef>
            </a:pPr>
            <a:r>
              <a:rPr lang="en-GB" sz="2200" b="1" dirty="0">
                <a:latin typeface="Comic Sans MS" pitchFamily="66" charset="0"/>
              </a:rPr>
              <a:t>Germany agreed to pay for the damage caused by her armies during the war. </a:t>
            </a:r>
            <a:r>
              <a:rPr lang="en-US" sz="2200" b="1" dirty="0">
                <a:latin typeface="Comic Sans MS" pitchFamily="66" charset="0"/>
              </a:rPr>
              <a:t>In January 1921, the total sum due was decided and was set at 269 billion gold marks (the equivalent of around 100,000 </a:t>
            </a:r>
            <a:r>
              <a:rPr lang="en-US" sz="2200" b="1" dirty="0" err="1">
                <a:latin typeface="Comic Sans MS" pitchFamily="66" charset="0"/>
              </a:rPr>
              <a:t>tonnes</a:t>
            </a:r>
            <a:r>
              <a:rPr lang="en-US" sz="2200" b="1" dirty="0">
                <a:latin typeface="Comic Sans MS" pitchFamily="66" charset="0"/>
              </a:rPr>
              <a:t> of pure gold). This 100,000 </a:t>
            </a:r>
            <a:r>
              <a:rPr lang="en-US" sz="2200" b="1" dirty="0" err="1">
                <a:latin typeface="Comic Sans MS" pitchFamily="66" charset="0"/>
              </a:rPr>
              <a:t>tonnes</a:t>
            </a:r>
            <a:r>
              <a:rPr lang="en-US" sz="2200" b="1" dirty="0">
                <a:latin typeface="Comic Sans MS" pitchFamily="66" charset="0"/>
              </a:rPr>
              <a:t> of gold is equivalent to more than 50% of all the gold ever mined in history which was clearly not within the means of the Germans to pay. Consequently their only way of paying back the debt was in devalued Gold Marks which ultimately led to the </a:t>
            </a:r>
            <a:r>
              <a:rPr lang="en-US" sz="2200" b="1" dirty="0" smtClean="0">
                <a:latin typeface="Comic Sans MS" pitchFamily="66" charset="0"/>
              </a:rPr>
              <a:t>hyperinflation.</a:t>
            </a:r>
            <a:endParaRPr lang="en-GB" sz="2000" b="1" dirty="0">
              <a:solidFill>
                <a:srgbClr val="FF0000"/>
              </a:solidFill>
              <a:latin typeface="Comic Sans MS" pitchFamily="66" charset="0"/>
            </a:endParaRPr>
          </a:p>
        </p:txBody>
      </p:sp>
      <p:sp>
        <p:nvSpPr>
          <p:cNvPr id="3" name="Rectangle 2"/>
          <p:cNvSpPr/>
          <p:nvPr/>
        </p:nvSpPr>
        <p:spPr>
          <a:xfrm>
            <a:off x="2743200" y="34413"/>
            <a:ext cx="3505200" cy="584775"/>
          </a:xfrm>
          <a:prstGeom prst="rect">
            <a:avLst/>
          </a:prstGeom>
        </p:spPr>
        <p:txBody>
          <a:bodyPr wrap="square">
            <a:spAutoFit/>
          </a:bodyPr>
          <a:lstStyle/>
          <a:p>
            <a:pPr algn="ctr">
              <a:spcBef>
                <a:spcPct val="50000"/>
              </a:spcBef>
            </a:pPr>
            <a:r>
              <a:rPr lang="en-GB" sz="3200" b="1" u="sng" dirty="0">
                <a:latin typeface="Comic Sans MS" pitchFamily="66" charset="0"/>
              </a:rPr>
              <a:t>REPARATIONS</a:t>
            </a:r>
          </a:p>
        </p:txBody>
      </p:sp>
      <p:graphicFrame>
        <p:nvGraphicFramePr>
          <p:cNvPr id="4" name="Table 3"/>
          <p:cNvGraphicFramePr>
            <a:graphicFrameLocks noGrp="1"/>
          </p:cNvGraphicFramePr>
          <p:nvPr>
            <p:extLst>
              <p:ext uri="{D42A27DB-BD31-4B8C-83A1-F6EECF244321}">
                <p14:modId xmlns:p14="http://schemas.microsoft.com/office/powerpoint/2010/main" val="502197047"/>
              </p:ext>
            </p:extLst>
          </p:nvPr>
        </p:nvGraphicFramePr>
        <p:xfrm>
          <a:off x="457200" y="4038600"/>
          <a:ext cx="8229600" cy="2286000"/>
        </p:xfrm>
        <a:graphic>
          <a:graphicData uri="http://schemas.openxmlformats.org/drawingml/2006/table">
            <a:tbl>
              <a:tblPr/>
              <a:tblGrid>
                <a:gridCol w="2057400"/>
                <a:gridCol w="2057400"/>
                <a:gridCol w="2057400"/>
                <a:gridCol w="2057400"/>
              </a:tblGrid>
              <a:tr h="0">
                <a:tc>
                  <a:txBody>
                    <a:bodyPr/>
                    <a:lstStyle/>
                    <a:p>
                      <a:r>
                        <a:rPr lang="en-US" dirty="0">
                          <a:effectLst/>
                        </a:rPr>
                        <a:t>Event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German</a:t>
                      </a:r>
                      <a:br>
                        <a:rPr lang="en-US">
                          <a:effectLst/>
                        </a:rPr>
                      </a:br>
                      <a:r>
                        <a:rPr lang="en-US">
                          <a:effectLst/>
                        </a:rPr>
                        <a:t>gold marks</a:t>
                      </a:r>
                      <a:br>
                        <a:rPr lang="en-US">
                          <a:effectLst/>
                        </a:rPr>
                      </a:br>
                      <a:r>
                        <a:rPr lang="en-US">
                          <a:effectLst/>
                        </a:rPr>
                        <a:t>(billions)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dirty="0" smtClean="0">
                          <a:effectLst/>
                        </a:rPr>
                        <a:t>Gold Standard</a:t>
                      </a:r>
                      <a:r>
                        <a:rPr lang="en-US" dirty="0">
                          <a:effectLst/>
                        </a:rPr>
                        <a:t/>
                      </a:r>
                      <a:br>
                        <a:rPr lang="en-US" dirty="0">
                          <a:effectLst/>
                        </a:rPr>
                      </a:br>
                      <a:r>
                        <a:rPr lang="en-US" dirty="0">
                          <a:effectLst/>
                        </a:rPr>
                        <a:t>U.S. dollars</a:t>
                      </a:r>
                      <a:br>
                        <a:rPr lang="en-US" dirty="0">
                          <a:effectLst/>
                        </a:rPr>
                      </a:br>
                      <a:r>
                        <a:rPr lang="en-US" dirty="0">
                          <a:effectLst/>
                        </a:rPr>
                        <a:t>(billions</a:t>
                      </a:r>
                      <a:r>
                        <a:rPr lang="en-US" dirty="0" smtClean="0">
                          <a:effectLst/>
                        </a:rPr>
                        <a:t>)</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US" dirty="0">
                          <a:effectLst/>
                        </a:rPr>
                        <a:t>2012 US$</a:t>
                      </a:r>
                      <a:br>
                        <a:rPr lang="en-US" dirty="0">
                          <a:effectLst/>
                        </a:rPr>
                      </a:br>
                      <a:r>
                        <a:rPr lang="en-US" dirty="0">
                          <a:effectLst/>
                        </a:rPr>
                        <a:t>(</a:t>
                      </a:r>
                      <a:r>
                        <a:rPr lang="en-US" dirty="0" smtClean="0">
                          <a:effectLst/>
                        </a:rPr>
                        <a:t>billions)</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0">
                <a:tc>
                  <a:txBody>
                    <a:bodyPr/>
                    <a:lstStyle/>
                    <a:p>
                      <a:r>
                        <a:rPr lang="en-US" dirty="0" smtClean="0">
                          <a:effectLst/>
                        </a:rPr>
                        <a:t>1921</a:t>
                      </a:r>
                      <a:endParaRPr lang="en-U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dirty="0">
                          <a:effectLst/>
                        </a:rPr>
                        <a:t>269</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64.0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834</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US" dirty="0" smtClean="0">
                          <a:effectLst/>
                        </a:rPr>
                        <a:t>Young</a:t>
                      </a:r>
                      <a:r>
                        <a:rPr lang="en-US" baseline="0" dirty="0" smtClean="0">
                          <a:effectLst/>
                        </a:rPr>
                        <a:t> Plan </a:t>
                      </a:r>
                      <a:r>
                        <a:rPr lang="en-US" dirty="0">
                          <a:effectLst/>
                        </a:rPr>
                        <a:t> 1929</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112</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26.6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360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US" dirty="0" smtClean="0">
                          <a:solidFill>
                            <a:schemeClr val="tx1"/>
                          </a:solidFill>
                          <a:effectLst/>
                        </a:rPr>
                        <a:t>Lausanne Conference 1932</a:t>
                      </a:r>
                      <a:endParaRPr lang="en-US" dirty="0">
                        <a:solidFill>
                          <a:schemeClr val="tx1"/>
                        </a:solidFill>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 20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a:effectLst/>
                        </a:rPr>
                        <a:t> 4.8</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en-US" dirty="0">
                          <a:effectLst/>
                        </a:rPr>
                        <a:t> 86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13222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Text Box 6"/>
          <p:cNvSpPr txBox="1">
            <a:spLocks noChangeArrowheads="1"/>
          </p:cNvSpPr>
          <p:nvPr/>
        </p:nvSpPr>
        <p:spPr bwMode="auto">
          <a:xfrm>
            <a:off x="250825" y="260350"/>
            <a:ext cx="8424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800" b="1">
                <a:latin typeface="Comic Sans MS" pitchFamily="66" charset="0"/>
              </a:rPr>
              <a:t>   How did Germans React to the Treaty?</a:t>
            </a:r>
          </a:p>
        </p:txBody>
      </p:sp>
      <p:sp>
        <p:nvSpPr>
          <p:cNvPr id="63496" name="Text Box 8"/>
          <p:cNvSpPr txBox="1">
            <a:spLocks noChangeArrowheads="1"/>
          </p:cNvSpPr>
          <p:nvPr/>
        </p:nvSpPr>
        <p:spPr bwMode="auto">
          <a:xfrm>
            <a:off x="179388" y="1196975"/>
            <a:ext cx="8424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a:latin typeface="Comic Sans MS" pitchFamily="66" charset="0"/>
              </a:rPr>
              <a:t>Germans thought the Treaty was a </a:t>
            </a:r>
            <a:r>
              <a:rPr lang="en-GB" b="1">
                <a:solidFill>
                  <a:srgbClr val="FF0000"/>
                </a:solidFill>
                <a:latin typeface="Comic Sans MS" pitchFamily="66" charset="0"/>
              </a:rPr>
              <a:t>“diktat” : a dictated peace</a:t>
            </a:r>
            <a:r>
              <a:rPr lang="en-GB" b="1">
                <a:latin typeface="Comic Sans MS" pitchFamily="66" charset="0"/>
              </a:rPr>
              <a:t>. They had not been invited to the peace conference at Versailles and when the Treaty was presented to them they were threatened with war if they did not sign it.</a:t>
            </a:r>
          </a:p>
        </p:txBody>
      </p:sp>
      <p:sp>
        <p:nvSpPr>
          <p:cNvPr id="63497" name="Text Box 9"/>
          <p:cNvSpPr txBox="1">
            <a:spLocks noChangeArrowheads="1"/>
          </p:cNvSpPr>
          <p:nvPr/>
        </p:nvSpPr>
        <p:spPr bwMode="auto">
          <a:xfrm>
            <a:off x="323850" y="2781300"/>
            <a:ext cx="842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a:latin typeface="Comic Sans MS" pitchFamily="66" charset="0"/>
              </a:rPr>
              <a:t>The Treaty was </a:t>
            </a:r>
            <a:r>
              <a:rPr lang="en-GB" b="1">
                <a:solidFill>
                  <a:srgbClr val="FF0000"/>
                </a:solidFill>
                <a:latin typeface="Comic Sans MS" pitchFamily="66" charset="0"/>
              </a:rPr>
              <a:t>NOT based on Wilson’s Fourteen Points</a:t>
            </a:r>
            <a:r>
              <a:rPr lang="en-GB" b="1">
                <a:latin typeface="Comic Sans MS" pitchFamily="66" charset="0"/>
              </a:rPr>
              <a:t> as the Germans had been promised it would. </a:t>
            </a:r>
          </a:p>
        </p:txBody>
      </p:sp>
      <p:sp>
        <p:nvSpPr>
          <p:cNvPr id="63498" name="Text Box 10"/>
          <p:cNvSpPr txBox="1">
            <a:spLocks noChangeArrowheads="1"/>
          </p:cNvSpPr>
          <p:nvPr/>
        </p:nvSpPr>
        <p:spPr bwMode="auto">
          <a:xfrm>
            <a:off x="395288" y="3716338"/>
            <a:ext cx="8280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a:latin typeface="Comic Sans MS" pitchFamily="66" charset="0"/>
              </a:rPr>
              <a:t>Most Germans believed that the </a:t>
            </a:r>
            <a:r>
              <a:rPr lang="en-GB" b="1">
                <a:solidFill>
                  <a:srgbClr val="FF0000"/>
                </a:solidFill>
                <a:latin typeface="Comic Sans MS" pitchFamily="66" charset="0"/>
              </a:rPr>
              <a:t>War Guilt Clause was</a:t>
            </a:r>
            <a:r>
              <a:rPr lang="en-GB" b="1">
                <a:latin typeface="Comic Sans MS" pitchFamily="66" charset="0"/>
              </a:rPr>
              <a:t> </a:t>
            </a:r>
            <a:r>
              <a:rPr lang="en-GB" b="1">
                <a:solidFill>
                  <a:srgbClr val="FF0000"/>
                </a:solidFill>
                <a:latin typeface="Comic Sans MS" pitchFamily="66" charset="0"/>
              </a:rPr>
              <a:t>unjustified</a:t>
            </a:r>
            <a:r>
              <a:rPr lang="en-GB" b="1">
                <a:latin typeface="Comic Sans MS" pitchFamily="66" charset="0"/>
              </a:rPr>
              <a:t>. The French and British had done just as much to start the war</a:t>
            </a:r>
          </a:p>
        </p:txBody>
      </p:sp>
      <p:sp>
        <p:nvSpPr>
          <p:cNvPr id="63499" name="Text Box 11"/>
          <p:cNvSpPr txBox="1">
            <a:spLocks noChangeArrowheads="1"/>
          </p:cNvSpPr>
          <p:nvPr/>
        </p:nvSpPr>
        <p:spPr bwMode="auto">
          <a:xfrm>
            <a:off x="323850" y="5013325"/>
            <a:ext cx="8424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The </a:t>
            </a:r>
            <a:r>
              <a:rPr lang="en-GB" b="1" dirty="0">
                <a:solidFill>
                  <a:srgbClr val="FF0000"/>
                </a:solidFill>
                <a:latin typeface="Comic Sans MS" pitchFamily="66" charset="0"/>
              </a:rPr>
              <a:t>loss of territory and population</a:t>
            </a:r>
            <a:r>
              <a:rPr lang="en-GB" b="1" dirty="0">
                <a:latin typeface="Comic Sans MS" pitchFamily="66" charset="0"/>
              </a:rPr>
              <a:t> angered most Germans who believed that the losses were too severe.</a:t>
            </a:r>
          </a:p>
        </p:txBody>
      </p:sp>
      <p:sp>
        <p:nvSpPr>
          <p:cNvPr id="63500" name="Text Box 12"/>
          <p:cNvSpPr txBox="1">
            <a:spLocks noChangeArrowheads="1"/>
          </p:cNvSpPr>
          <p:nvPr/>
        </p:nvSpPr>
        <p:spPr bwMode="auto">
          <a:xfrm>
            <a:off x="323850" y="6021388"/>
            <a:ext cx="8496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Many Germans believed the </a:t>
            </a:r>
            <a:r>
              <a:rPr lang="en-GB" b="1" dirty="0">
                <a:solidFill>
                  <a:srgbClr val="FF0000"/>
                </a:solidFill>
                <a:latin typeface="Comic Sans MS" pitchFamily="66" charset="0"/>
              </a:rPr>
              <a:t>German economy would be crippled</a:t>
            </a:r>
            <a:r>
              <a:rPr lang="en-GB" b="1" dirty="0">
                <a:latin typeface="Comic Sans MS" pitchFamily="66" charset="0"/>
              </a:rPr>
              <a:t> by having to pay reparations.</a:t>
            </a:r>
          </a:p>
        </p:txBody>
      </p:sp>
    </p:spTree>
    <p:extLst>
      <p:ext uri="{BB962C8B-B14F-4D97-AF65-F5344CB8AC3E}">
        <p14:creationId xmlns:p14="http://schemas.microsoft.com/office/powerpoint/2010/main" val="27202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fade">
                                      <p:cBhvr>
                                        <p:cTn id="7" dur="770" decel="100000"/>
                                        <p:tgtEl>
                                          <p:spTgt spid="63494"/>
                                        </p:tgtEl>
                                      </p:cBhvr>
                                    </p:animEffect>
                                    <p:animScale>
                                      <p:cBhvr>
                                        <p:cTn id="8" dur="770" decel="100000"/>
                                        <p:tgtEl>
                                          <p:spTgt spid="63494"/>
                                        </p:tgtEl>
                                      </p:cBhvr>
                                      <p:from x="10000" y="10000"/>
                                      <p:to x="200000" y="450000"/>
                                    </p:animScale>
                                    <p:animScale>
                                      <p:cBhvr>
                                        <p:cTn id="9" dur="1230" accel="100000" fill="hold">
                                          <p:stCondLst>
                                            <p:cond delay="770"/>
                                          </p:stCondLst>
                                        </p:cTn>
                                        <p:tgtEl>
                                          <p:spTgt spid="63494"/>
                                        </p:tgtEl>
                                      </p:cBhvr>
                                      <p:from x="200000" y="450000"/>
                                      <p:to x="100000" y="100000"/>
                                    </p:animScale>
                                    <p:set>
                                      <p:cBhvr>
                                        <p:cTn id="10" dur="770" fill="hold"/>
                                        <p:tgtEl>
                                          <p:spTgt spid="63494"/>
                                        </p:tgtEl>
                                        <p:attrNameLst>
                                          <p:attrName>ppt_x</p:attrName>
                                        </p:attrNameLst>
                                      </p:cBhvr>
                                      <p:to>
                                        <p:strVal val="(0.5)"/>
                                      </p:to>
                                    </p:set>
                                    <p:anim from="(0.5)" to="(#ppt_x)" calcmode="lin" valueType="num">
                                      <p:cBhvr>
                                        <p:cTn id="11" dur="1230" accel="100000" fill="hold">
                                          <p:stCondLst>
                                            <p:cond delay="770"/>
                                          </p:stCondLst>
                                        </p:cTn>
                                        <p:tgtEl>
                                          <p:spTgt spid="63494"/>
                                        </p:tgtEl>
                                        <p:attrNameLst>
                                          <p:attrName>ppt_x</p:attrName>
                                        </p:attrNameLst>
                                      </p:cBhvr>
                                    </p:anim>
                                    <p:set>
                                      <p:cBhvr>
                                        <p:cTn id="12" dur="770" fill="hold"/>
                                        <p:tgtEl>
                                          <p:spTgt spid="63494"/>
                                        </p:tgtEl>
                                        <p:attrNameLst>
                                          <p:attrName>ppt_y</p:attrName>
                                        </p:attrNameLst>
                                      </p:cBhvr>
                                      <p:to>
                                        <p:strVal val="(#ppt_y+0.4)"/>
                                      </p:to>
                                    </p:set>
                                    <p:anim from="(#ppt_y+0.4)" to="(#ppt_y)" calcmode="lin" valueType="num">
                                      <p:cBhvr>
                                        <p:cTn id="13" dur="1230" accel="100000" fill="hold">
                                          <p:stCondLst>
                                            <p:cond delay="770"/>
                                          </p:stCondLst>
                                        </p:cTn>
                                        <p:tgtEl>
                                          <p:spTgt spid="6349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63496"/>
                                        </p:tgtEl>
                                        <p:attrNameLst>
                                          <p:attrName>style.visibility</p:attrName>
                                        </p:attrNameLst>
                                      </p:cBhvr>
                                      <p:to>
                                        <p:strVal val="visible"/>
                                      </p:to>
                                    </p:set>
                                    <p:anim from="(-#ppt_w/2)" to="(#ppt_x)" calcmode="lin" valueType="num">
                                      <p:cBhvr>
                                        <p:cTn id="18" dur="600" fill="hold">
                                          <p:stCondLst>
                                            <p:cond delay="0"/>
                                          </p:stCondLst>
                                        </p:cTn>
                                        <p:tgtEl>
                                          <p:spTgt spid="63496"/>
                                        </p:tgtEl>
                                        <p:attrNameLst>
                                          <p:attrName>ppt_x</p:attrName>
                                        </p:attrNameLst>
                                      </p:cBhvr>
                                    </p:anim>
                                    <p:anim from="0" to="-1.0" calcmode="lin" valueType="num">
                                      <p:cBhvr>
                                        <p:cTn id="19" dur="200" decel="50000" autoRev="1" fill="hold">
                                          <p:stCondLst>
                                            <p:cond delay="600"/>
                                          </p:stCondLst>
                                        </p:cTn>
                                        <p:tgtEl>
                                          <p:spTgt spid="63496"/>
                                        </p:tgtEl>
                                        <p:attrNameLst>
                                          <p:attrName>xshear</p:attrName>
                                        </p:attrNameLst>
                                      </p:cBhvr>
                                    </p:anim>
                                    <p:animScale>
                                      <p:cBhvr>
                                        <p:cTn id="20" dur="200" decel="100000" autoRev="1" fill="hold">
                                          <p:stCondLst>
                                            <p:cond delay="600"/>
                                          </p:stCondLst>
                                        </p:cTn>
                                        <p:tgtEl>
                                          <p:spTgt spid="63496"/>
                                        </p:tgtEl>
                                      </p:cBhvr>
                                      <p:from x="100000" y="100000"/>
                                      <p:to x="80000" y="100000"/>
                                    </p:animScale>
                                    <p:anim by="(#ppt_h/3+#ppt_w*0.1)" calcmode="lin" valueType="num">
                                      <p:cBhvr additive="sum">
                                        <p:cTn id="21" dur="200" decel="100000" autoRev="1" fill="hold">
                                          <p:stCondLst>
                                            <p:cond delay="600"/>
                                          </p:stCondLst>
                                        </p:cTn>
                                        <p:tgtEl>
                                          <p:spTgt spid="63496"/>
                                        </p:tgtEl>
                                        <p:attrNameLst>
                                          <p:attrName>ppt_x</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3497"/>
                                        </p:tgtEl>
                                        <p:attrNameLst>
                                          <p:attrName>style.visibility</p:attrName>
                                        </p:attrNameLst>
                                      </p:cBhvr>
                                      <p:to>
                                        <p:strVal val="visible"/>
                                      </p:to>
                                    </p:set>
                                    <p:anim calcmode="discrete" valueType="clr">
                                      <p:cBhvr override="childStyle">
                                        <p:cTn id="26" dur="80"/>
                                        <p:tgtEl>
                                          <p:spTgt spid="6349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3497"/>
                                        </p:tgtEl>
                                        <p:attrNameLst>
                                          <p:attrName>fillcolor</p:attrName>
                                        </p:attrNameLst>
                                      </p:cBhvr>
                                      <p:tavLst>
                                        <p:tav tm="0">
                                          <p:val>
                                            <p:clrVal>
                                              <a:schemeClr val="accent2"/>
                                            </p:clrVal>
                                          </p:val>
                                        </p:tav>
                                        <p:tav tm="50000">
                                          <p:val>
                                            <p:clrVal>
                                              <a:schemeClr val="hlink"/>
                                            </p:clrVal>
                                          </p:val>
                                        </p:tav>
                                      </p:tavLst>
                                    </p:anim>
                                    <p:set>
                                      <p:cBhvr>
                                        <p:cTn id="28" dur="80"/>
                                        <p:tgtEl>
                                          <p:spTgt spid="63497"/>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63498"/>
                                        </p:tgtEl>
                                        <p:attrNameLst>
                                          <p:attrName>style.visibility</p:attrName>
                                        </p:attrNameLst>
                                      </p:cBhvr>
                                      <p:to>
                                        <p:strVal val="visible"/>
                                      </p:to>
                                    </p:set>
                                    <p:anim calcmode="lin" valueType="num">
                                      <p:cBhvr>
                                        <p:cTn id="33" dur="1000" fill="hold"/>
                                        <p:tgtEl>
                                          <p:spTgt spid="63498"/>
                                        </p:tgtEl>
                                        <p:attrNameLst>
                                          <p:attrName>ppt_w</p:attrName>
                                        </p:attrNameLst>
                                      </p:cBhvr>
                                      <p:tavLst>
                                        <p:tav tm="0">
                                          <p:val>
                                            <p:fltVal val="0"/>
                                          </p:val>
                                        </p:tav>
                                        <p:tav tm="100000">
                                          <p:val>
                                            <p:strVal val="#ppt_w"/>
                                          </p:val>
                                        </p:tav>
                                      </p:tavLst>
                                    </p:anim>
                                    <p:anim calcmode="lin" valueType="num">
                                      <p:cBhvr>
                                        <p:cTn id="34" dur="1000" fill="hold"/>
                                        <p:tgtEl>
                                          <p:spTgt spid="63498"/>
                                        </p:tgtEl>
                                        <p:attrNameLst>
                                          <p:attrName>ppt_h</p:attrName>
                                        </p:attrNameLst>
                                      </p:cBhvr>
                                      <p:tavLst>
                                        <p:tav tm="0">
                                          <p:val>
                                            <p:fltVal val="0"/>
                                          </p:val>
                                        </p:tav>
                                        <p:tav tm="100000">
                                          <p:val>
                                            <p:strVal val="#ppt_h"/>
                                          </p:val>
                                        </p:tav>
                                      </p:tavLst>
                                    </p:anim>
                                    <p:anim calcmode="lin" valueType="num">
                                      <p:cBhvr>
                                        <p:cTn id="35" dur="1000" fill="hold"/>
                                        <p:tgtEl>
                                          <p:spTgt spid="6349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34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3499"/>
                                        </p:tgtEl>
                                        <p:attrNameLst>
                                          <p:attrName>style.visibility</p:attrName>
                                        </p:attrNameLst>
                                      </p:cBhvr>
                                      <p:to>
                                        <p:strVal val="visible"/>
                                      </p:to>
                                    </p:set>
                                    <p:anim calcmode="lin" valueType="num">
                                      <p:cBhvr>
                                        <p:cTn id="41" dur="1000" fill="hold"/>
                                        <p:tgtEl>
                                          <p:spTgt spid="63499"/>
                                        </p:tgtEl>
                                        <p:attrNameLst>
                                          <p:attrName>ppt_w</p:attrName>
                                        </p:attrNameLst>
                                      </p:cBhvr>
                                      <p:tavLst>
                                        <p:tav tm="0">
                                          <p:val>
                                            <p:fltVal val="0"/>
                                          </p:val>
                                        </p:tav>
                                        <p:tav tm="100000">
                                          <p:val>
                                            <p:strVal val="#ppt_w"/>
                                          </p:val>
                                        </p:tav>
                                      </p:tavLst>
                                    </p:anim>
                                    <p:anim calcmode="lin" valueType="num">
                                      <p:cBhvr>
                                        <p:cTn id="42" dur="1000" fill="hold"/>
                                        <p:tgtEl>
                                          <p:spTgt spid="63499"/>
                                        </p:tgtEl>
                                        <p:attrNameLst>
                                          <p:attrName>ppt_h</p:attrName>
                                        </p:attrNameLst>
                                      </p:cBhvr>
                                      <p:tavLst>
                                        <p:tav tm="0">
                                          <p:val>
                                            <p:fltVal val="0"/>
                                          </p:val>
                                        </p:tav>
                                        <p:tav tm="100000">
                                          <p:val>
                                            <p:strVal val="#ppt_h"/>
                                          </p:val>
                                        </p:tav>
                                      </p:tavLst>
                                    </p:anim>
                                    <p:anim calcmode="lin" valueType="num">
                                      <p:cBhvr>
                                        <p:cTn id="43" dur="1000" fill="hold"/>
                                        <p:tgtEl>
                                          <p:spTgt spid="63499"/>
                                        </p:tgtEl>
                                        <p:attrNameLst>
                                          <p:attrName>style.rotation</p:attrName>
                                        </p:attrNameLst>
                                      </p:cBhvr>
                                      <p:tavLst>
                                        <p:tav tm="0">
                                          <p:val>
                                            <p:fltVal val="90"/>
                                          </p:val>
                                        </p:tav>
                                        <p:tav tm="100000">
                                          <p:val>
                                            <p:fltVal val="0"/>
                                          </p:val>
                                        </p:tav>
                                      </p:tavLst>
                                    </p:anim>
                                    <p:animEffect transition="in" filter="fade">
                                      <p:cBhvr>
                                        <p:cTn id="44" dur="1000"/>
                                        <p:tgtEl>
                                          <p:spTgt spid="6349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8" presetClass="entr" presetSubtype="0" accel="50000" fill="hold" grpId="0" nodeType="clickEffect">
                                  <p:stCondLst>
                                    <p:cond delay="0"/>
                                  </p:stCondLst>
                                  <p:iterate type="lt">
                                    <p:tmPct val="50000"/>
                                  </p:iterate>
                                  <p:childTnLst>
                                    <p:set>
                                      <p:cBhvr>
                                        <p:cTn id="48" dur="1" fill="hold">
                                          <p:stCondLst>
                                            <p:cond delay="0"/>
                                          </p:stCondLst>
                                        </p:cTn>
                                        <p:tgtEl>
                                          <p:spTgt spid="63500"/>
                                        </p:tgtEl>
                                        <p:attrNameLst>
                                          <p:attrName>style.visibility</p:attrName>
                                        </p:attrNameLst>
                                      </p:cBhvr>
                                      <p:to>
                                        <p:strVal val="visible"/>
                                      </p:to>
                                    </p:set>
                                    <p:set>
                                      <p:cBhvr>
                                        <p:cTn id="49" dur="228" fill="hold">
                                          <p:stCondLst>
                                            <p:cond delay="0"/>
                                          </p:stCondLst>
                                        </p:cTn>
                                        <p:tgtEl>
                                          <p:spTgt spid="63500"/>
                                        </p:tgtEl>
                                        <p:attrNameLst>
                                          <p:attrName>style.rotation</p:attrName>
                                        </p:attrNameLst>
                                      </p:cBhvr>
                                      <p:to>
                                        <p:strVal val="-45.0"/>
                                      </p:to>
                                    </p:set>
                                    <p:anim calcmode="lin" valueType="num">
                                      <p:cBhvr>
                                        <p:cTn id="50" dur="228" fill="hold">
                                          <p:stCondLst>
                                            <p:cond delay="228"/>
                                          </p:stCondLst>
                                        </p:cTn>
                                        <p:tgtEl>
                                          <p:spTgt spid="63500"/>
                                        </p:tgtEl>
                                        <p:attrNameLst>
                                          <p:attrName>style.rotation</p:attrName>
                                        </p:attrNameLst>
                                      </p:cBhvr>
                                      <p:tavLst>
                                        <p:tav tm="0">
                                          <p:val>
                                            <p:fltVal val="-45"/>
                                          </p:val>
                                        </p:tav>
                                        <p:tav tm="69900">
                                          <p:val>
                                            <p:fltVal val="45"/>
                                          </p:val>
                                        </p:tav>
                                        <p:tav tm="100000">
                                          <p:val>
                                            <p:fltVal val="0"/>
                                          </p:val>
                                        </p:tav>
                                      </p:tavLst>
                                    </p:anim>
                                    <p:anim calcmode="lin" valueType="num">
                                      <p:cBhvr>
                                        <p:cTn id="51" dur="228" fill="hold">
                                          <p:stCondLst>
                                            <p:cond delay="0"/>
                                          </p:stCondLst>
                                        </p:cTn>
                                        <p:tgtEl>
                                          <p:spTgt spid="63500"/>
                                        </p:tgtEl>
                                        <p:attrNameLst>
                                          <p:attrName>ppt_y</p:attrName>
                                        </p:attrNameLst>
                                      </p:cBhvr>
                                      <p:tavLst>
                                        <p:tav tm="0">
                                          <p:val>
                                            <p:strVal val="#ppt_y-1"/>
                                          </p:val>
                                        </p:tav>
                                        <p:tav tm="100000">
                                          <p:val>
                                            <p:strVal val="#ppt_y-(0.354*#ppt_w-0.172*#ppt_h)"/>
                                          </p:val>
                                        </p:tav>
                                      </p:tavLst>
                                    </p:anim>
                                    <p:anim calcmode="lin" valueType="num">
                                      <p:cBhvr>
                                        <p:cTn id="52" dur="78" decel="50000" autoRev="1" fill="hold">
                                          <p:stCondLst>
                                            <p:cond delay="228"/>
                                          </p:stCondLst>
                                        </p:cTn>
                                        <p:tgtEl>
                                          <p:spTgt spid="63500"/>
                                        </p:tgtEl>
                                        <p:attrNameLst>
                                          <p:attrName>ppt_y</p:attrName>
                                        </p:attrNameLst>
                                      </p:cBhvr>
                                      <p:tavLst>
                                        <p:tav tm="0">
                                          <p:val>
                                            <p:strVal val="#ppt_y-(0.354*#ppt_w-0.172*#ppt_h)"/>
                                          </p:val>
                                        </p:tav>
                                        <p:tav tm="100000">
                                          <p:val>
                                            <p:strVal val="#ppt_y-(0.354*#ppt_w-0.172*#ppt_h)-#ppt_h/2"/>
                                          </p:val>
                                        </p:tav>
                                      </p:tavLst>
                                    </p:anim>
                                    <p:anim calcmode="lin" valueType="num">
                                      <p:cBhvr>
                                        <p:cTn id="53" dur="68" fill="hold">
                                          <p:stCondLst>
                                            <p:cond delay="432"/>
                                          </p:stCondLst>
                                        </p:cTn>
                                        <p:tgtEl>
                                          <p:spTgt spid="63500"/>
                                        </p:tgtEl>
                                        <p:attrNameLst>
                                          <p:attrName>ppt_y</p:attrName>
                                        </p:attrNameLst>
                                      </p:cBhvr>
                                      <p:tavLst>
                                        <p:tav tm="0">
                                          <p:val>
                                            <p:strVal val="#ppt_y-(0.354*#ppt_w-0.172*#ppt_h)"/>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63500">
                                            <p:txEl>
                                              <p:pRg st="0" end="0"/>
                                            </p:txEl>
                                          </p:spTgt>
                                        </p:tgtEl>
                                        <p:attrNameLst>
                                          <p:attrName>style.visibility</p:attrName>
                                        </p:attrNameLst>
                                      </p:cBhvr>
                                      <p:to>
                                        <p:strVal val="visible"/>
                                      </p:to>
                                    </p:set>
                                    <p:anim calcmode="lin" valueType="num">
                                      <p:cBhvr>
                                        <p:cTn id="58" dur="1000" fill="hold"/>
                                        <p:tgtEl>
                                          <p:spTgt spid="63500">
                                            <p:txEl>
                                              <p:pRg st="0" end="0"/>
                                            </p:txEl>
                                          </p:spTgt>
                                        </p:tgtEl>
                                        <p:attrNameLst>
                                          <p:attrName>ppt_w</p:attrName>
                                        </p:attrNameLst>
                                      </p:cBhvr>
                                      <p:tavLst>
                                        <p:tav tm="0">
                                          <p:val>
                                            <p:fltVal val="0"/>
                                          </p:val>
                                        </p:tav>
                                        <p:tav tm="100000">
                                          <p:val>
                                            <p:strVal val="#ppt_w"/>
                                          </p:val>
                                        </p:tav>
                                      </p:tavLst>
                                    </p:anim>
                                    <p:anim calcmode="lin" valueType="num">
                                      <p:cBhvr>
                                        <p:cTn id="59" dur="1000" fill="hold"/>
                                        <p:tgtEl>
                                          <p:spTgt spid="63500">
                                            <p:txEl>
                                              <p:pRg st="0" end="0"/>
                                            </p:txEl>
                                          </p:spTgt>
                                        </p:tgtEl>
                                        <p:attrNameLst>
                                          <p:attrName>ppt_h</p:attrName>
                                        </p:attrNameLst>
                                      </p:cBhvr>
                                      <p:tavLst>
                                        <p:tav tm="0">
                                          <p:val>
                                            <p:fltVal val="0"/>
                                          </p:val>
                                        </p:tav>
                                        <p:tav tm="100000">
                                          <p:val>
                                            <p:strVal val="#ppt_h"/>
                                          </p:val>
                                        </p:tav>
                                      </p:tavLst>
                                    </p:anim>
                                    <p:anim calcmode="lin" valueType="num">
                                      <p:cBhvr>
                                        <p:cTn id="60" dur="1000" fill="hold"/>
                                        <p:tgtEl>
                                          <p:spTgt spid="63500">
                                            <p:txEl>
                                              <p:pRg st="0" end="0"/>
                                            </p:txEl>
                                          </p:spTgt>
                                        </p:tgtEl>
                                        <p:attrNameLst>
                                          <p:attrName>style.rotation</p:attrName>
                                        </p:attrNameLst>
                                      </p:cBhvr>
                                      <p:tavLst>
                                        <p:tav tm="0">
                                          <p:val>
                                            <p:fltVal val="90"/>
                                          </p:val>
                                        </p:tav>
                                        <p:tav tm="100000">
                                          <p:val>
                                            <p:fltVal val="0"/>
                                          </p:val>
                                        </p:tav>
                                      </p:tavLst>
                                    </p:anim>
                                    <p:animEffect transition="in" filter="fade">
                                      <p:cBhvr>
                                        <p:cTn id="61" dur="1000"/>
                                        <p:tgtEl>
                                          <p:spTgt spid="635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496" grpId="0"/>
      <p:bldP spid="63497" grpId="0"/>
      <p:bldP spid="63498" grpId="0"/>
      <p:bldP spid="63499" grpId="0"/>
      <p:bldP spid="635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0" y="271582"/>
            <a:ext cx="9143999"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buFont typeface="Arial" pitchFamily="34" charset="0"/>
              <a:buChar char="•"/>
            </a:pPr>
            <a:r>
              <a:rPr lang="en-US" sz="2400" b="1" dirty="0">
                <a:latin typeface="Comic Sans MS" pitchFamily="66" charset="0"/>
              </a:rPr>
              <a:t>The Treaty of Versailles was signed on 28th June 1919. It officially ended the 1st World War. </a:t>
            </a:r>
            <a:endParaRPr lang="en-US" sz="2400" b="1" dirty="0" smtClean="0">
              <a:latin typeface="Comic Sans MS" pitchFamily="66" charset="0"/>
            </a:endParaRPr>
          </a:p>
          <a:p>
            <a:pPr marL="342900" indent="-342900">
              <a:buFont typeface="Arial" pitchFamily="34" charset="0"/>
              <a:buChar char="•"/>
            </a:pPr>
            <a:r>
              <a:rPr lang="en-US" sz="2400" b="1" dirty="0" smtClean="0">
                <a:latin typeface="Comic Sans MS" pitchFamily="66" charset="0"/>
              </a:rPr>
              <a:t>Many </a:t>
            </a:r>
            <a:r>
              <a:rPr lang="en-US" sz="2400" b="1" dirty="0">
                <a:latin typeface="Comic Sans MS" pitchFamily="66" charset="0"/>
              </a:rPr>
              <a:t>historians believe that it was a major cause of the 2nd World War.</a:t>
            </a:r>
          </a:p>
          <a:p>
            <a:pPr marL="342900" indent="-342900">
              <a:buFont typeface="Arial" pitchFamily="34" charset="0"/>
              <a:buChar char="•"/>
            </a:pPr>
            <a:r>
              <a:rPr lang="en-US" sz="2400" b="1" u="sng" dirty="0">
                <a:latin typeface="Comic Sans MS" pitchFamily="66" charset="0"/>
              </a:rPr>
              <a:t>Most Germans were horrified by the harshness of the Treaty.</a:t>
            </a:r>
            <a:r>
              <a:rPr lang="en-US" sz="2400" b="1" dirty="0">
                <a:latin typeface="Comic Sans MS" pitchFamily="66" charset="0"/>
              </a:rPr>
              <a:t> </a:t>
            </a:r>
            <a:r>
              <a:rPr lang="en-US" sz="2400" b="1" dirty="0" smtClean="0">
                <a:latin typeface="Comic Sans MS" pitchFamily="66" charset="0"/>
              </a:rPr>
              <a:t>WHY?</a:t>
            </a:r>
          </a:p>
          <a:p>
            <a:pPr marL="800100" lvl="1" indent="-342900">
              <a:buFont typeface="Arial" pitchFamily="34" charset="0"/>
              <a:buChar char="•"/>
            </a:pPr>
            <a:r>
              <a:rPr lang="en-US" sz="2000" b="1" dirty="0" smtClean="0">
                <a:latin typeface="Comic Sans MS" pitchFamily="66" charset="0"/>
              </a:rPr>
              <a:t>Almost no war inside Germany.  People thought they were doing well!  Armistice was a shock!</a:t>
            </a:r>
          </a:p>
          <a:p>
            <a:pPr marL="342900" indent="-342900">
              <a:buFont typeface="Arial" pitchFamily="34" charset="0"/>
              <a:buChar char="•"/>
            </a:pPr>
            <a:r>
              <a:rPr lang="en-US" sz="2400" b="1" dirty="0" smtClean="0">
                <a:latin typeface="Comic Sans MS" pitchFamily="66" charset="0"/>
              </a:rPr>
              <a:t>There </a:t>
            </a:r>
            <a:r>
              <a:rPr lang="en-US" sz="2400" b="1" dirty="0">
                <a:latin typeface="Comic Sans MS" pitchFamily="66" charset="0"/>
              </a:rPr>
              <a:t>was anger amongst all groups in </a:t>
            </a:r>
            <a:r>
              <a:rPr lang="en-US" sz="2400" b="1" dirty="0" smtClean="0">
                <a:latin typeface="Comic Sans MS" pitchFamily="66" charset="0"/>
              </a:rPr>
              <a:t>Germany aimed at the authors of the Treaty.</a:t>
            </a:r>
          </a:p>
          <a:p>
            <a:pPr marL="342900" indent="-342900">
              <a:buFont typeface="Arial" pitchFamily="34" charset="0"/>
              <a:buChar char="•"/>
            </a:pPr>
            <a:r>
              <a:rPr lang="en-US" sz="2400" b="1" dirty="0" smtClean="0">
                <a:latin typeface="Comic Sans MS" pitchFamily="66" charset="0"/>
              </a:rPr>
              <a:t>However </a:t>
            </a:r>
            <a:r>
              <a:rPr lang="en-US" sz="2400" b="1" dirty="0">
                <a:latin typeface="Comic Sans MS" pitchFamily="66" charset="0"/>
              </a:rPr>
              <a:t>anger was also directed against the government in Germany</a:t>
            </a:r>
            <a:r>
              <a:rPr lang="en-US" sz="2400" b="1" dirty="0" smtClean="0">
                <a:latin typeface="Comic Sans MS" pitchFamily="66" charset="0"/>
              </a:rPr>
              <a:t>. (those who had signed the Peace agreement) </a:t>
            </a:r>
            <a:endParaRPr lang="en-US" sz="2400" b="1" dirty="0" smtClean="0">
              <a:latin typeface="Comic Sans MS" pitchFamily="66" charset="0"/>
            </a:endParaRPr>
          </a:p>
          <a:p>
            <a:pPr marL="800100" lvl="1" indent="-342900">
              <a:buFont typeface="Arial" pitchFamily="34" charset="0"/>
              <a:buChar char="•"/>
            </a:pPr>
            <a:r>
              <a:rPr lang="en-US" sz="2000" b="1" dirty="0" smtClean="0">
                <a:latin typeface="Comic Sans MS" pitchFamily="66" charset="0"/>
              </a:rPr>
              <a:t>Already </a:t>
            </a:r>
            <a:r>
              <a:rPr lang="en-US" sz="2000" b="1" dirty="0">
                <a:latin typeface="Comic Sans MS" pitchFamily="66" charset="0"/>
              </a:rPr>
              <a:t>there was a myth growing in the country that the German army had been </a:t>
            </a:r>
            <a:r>
              <a:rPr lang="en-US" sz="2000" b="1" u="sng" dirty="0">
                <a:solidFill>
                  <a:srgbClr val="FF0000"/>
                </a:solidFill>
                <a:latin typeface="Comic Sans MS" pitchFamily="66" charset="0"/>
              </a:rPr>
              <a:t>“stabbed in the back”</a:t>
            </a:r>
            <a:r>
              <a:rPr lang="en-US" sz="2000" b="1" dirty="0">
                <a:latin typeface="Comic Sans MS" pitchFamily="66" charset="0"/>
              </a:rPr>
              <a:t> by politicians…the so called “November Criminals”. </a:t>
            </a:r>
            <a:endParaRPr lang="en-US" sz="2000" b="1" dirty="0" smtClean="0">
              <a:latin typeface="Comic Sans MS" pitchFamily="66" charset="0"/>
            </a:endParaRPr>
          </a:p>
          <a:p>
            <a:pPr marL="342900" indent="-342900">
              <a:buFont typeface="Arial" pitchFamily="34" charset="0"/>
              <a:buChar char="•"/>
            </a:pPr>
            <a:r>
              <a:rPr lang="en-US" sz="2400" b="1" dirty="0" smtClean="0">
                <a:latin typeface="Comic Sans MS" pitchFamily="66" charset="0"/>
              </a:rPr>
              <a:t>The </a:t>
            </a:r>
            <a:r>
              <a:rPr lang="en-US" sz="2400" b="1" dirty="0">
                <a:latin typeface="Comic Sans MS" pitchFamily="66" charset="0"/>
              </a:rPr>
              <a:t>new </a:t>
            </a:r>
            <a:r>
              <a:rPr lang="en-US" sz="2400" b="1" dirty="0">
                <a:solidFill>
                  <a:srgbClr val="FF0000"/>
                </a:solidFill>
                <a:latin typeface="Comic Sans MS" pitchFamily="66" charset="0"/>
              </a:rPr>
              <a:t>democracy</a:t>
            </a:r>
            <a:r>
              <a:rPr lang="en-US" sz="2400" b="1" dirty="0">
                <a:latin typeface="Comic Sans MS" pitchFamily="66" charset="0"/>
              </a:rPr>
              <a:t> </a:t>
            </a:r>
            <a:r>
              <a:rPr lang="en-US" sz="2400" b="1" dirty="0" smtClean="0">
                <a:latin typeface="Comic Sans MS" pitchFamily="66" charset="0"/>
              </a:rPr>
              <a:t>of the </a:t>
            </a:r>
            <a:r>
              <a:rPr lang="en-US" sz="2400" b="1" dirty="0" smtClean="0">
                <a:solidFill>
                  <a:srgbClr val="FF0000"/>
                </a:solidFill>
                <a:latin typeface="Comic Sans MS" pitchFamily="66" charset="0"/>
              </a:rPr>
              <a:t>Weimar Republic </a:t>
            </a:r>
            <a:r>
              <a:rPr lang="en-US" sz="2400" b="1" dirty="0" smtClean="0">
                <a:latin typeface="Comic Sans MS" pitchFamily="66" charset="0"/>
              </a:rPr>
              <a:t>was closely </a:t>
            </a:r>
            <a:r>
              <a:rPr lang="en-US" sz="2400" b="1" dirty="0">
                <a:latin typeface="Comic Sans MS" pitchFamily="66" charset="0"/>
              </a:rPr>
              <a:t>linked with the </a:t>
            </a:r>
            <a:r>
              <a:rPr lang="en-US" sz="2400" b="1" dirty="0">
                <a:solidFill>
                  <a:srgbClr val="FF0000"/>
                </a:solidFill>
                <a:latin typeface="Comic Sans MS" pitchFamily="66" charset="0"/>
              </a:rPr>
              <a:t>humiliation</a:t>
            </a:r>
            <a:r>
              <a:rPr lang="en-US" sz="2400" b="1" dirty="0">
                <a:latin typeface="Comic Sans MS" pitchFamily="66" charset="0"/>
              </a:rPr>
              <a:t> of </a:t>
            </a:r>
            <a:r>
              <a:rPr lang="en-US" sz="2400" b="1" dirty="0" smtClean="0">
                <a:latin typeface="Comic Sans MS" pitchFamily="66" charset="0"/>
              </a:rPr>
              <a:t>Versailles…</a:t>
            </a:r>
            <a:endParaRPr lang="en-US" sz="2400" b="1" dirty="0">
              <a:latin typeface="Comic Sans MS" pitchFamily="66" charset="0"/>
            </a:endParaRPr>
          </a:p>
          <a:p>
            <a:pPr eaLnBrk="0" hangingPunct="0"/>
            <a:endParaRPr lang="en-US" sz="2400" b="1" dirty="0">
              <a:latin typeface="Comic Sans MS" pitchFamily="66" charset="0"/>
            </a:endParaRPr>
          </a:p>
        </p:txBody>
      </p:sp>
    </p:spTree>
    <p:extLst>
      <p:ext uri="{BB962C8B-B14F-4D97-AF65-F5344CB8AC3E}">
        <p14:creationId xmlns:p14="http://schemas.microsoft.com/office/powerpoint/2010/main" val="3862760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3732"/>
                                        </p:tgtEl>
                                        <p:attrNameLst>
                                          <p:attrName>style.visibility</p:attrName>
                                        </p:attrNameLst>
                                      </p:cBhvr>
                                      <p:to>
                                        <p:strVal val="visible"/>
                                      </p:to>
                                    </p:set>
                                    <p:anim calcmode="discrete" valueType="clr">
                                      <p:cBhvr override="childStyle">
                                        <p:cTn id="7" dur="80"/>
                                        <p:tgtEl>
                                          <p:spTgt spid="737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3732"/>
                                        </p:tgtEl>
                                        <p:attrNameLst>
                                          <p:attrName>fillcolor</p:attrName>
                                        </p:attrNameLst>
                                      </p:cBhvr>
                                      <p:tavLst>
                                        <p:tav tm="0">
                                          <p:val>
                                            <p:clrVal>
                                              <a:schemeClr val="accent2"/>
                                            </p:clrVal>
                                          </p:val>
                                        </p:tav>
                                        <p:tav tm="50000">
                                          <p:val>
                                            <p:clrVal>
                                              <a:schemeClr val="hlink"/>
                                            </p:clrVal>
                                          </p:val>
                                        </p:tav>
                                      </p:tavLst>
                                    </p:anim>
                                    <p:set>
                                      <p:cBhvr>
                                        <p:cTn id="9" dur="80"/>
                                        <p:tgtEl>
                                          <p:spTgt spid="7373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3732">
                                            <p:txEl>
                                              <p:pRg st="0" end="0"/>
                                            </p:txEl>
                                          </p:spTgt>
                                        </p:tgtEl>
                                        <p:attrNameLst>
                                          <p:attrName>style.visibility</p:attrName>
                                        </p:attrNameLst>
                                      </p:cBhvr>
                                      <p:to>
                                        <p:strVal val="visible"/>
                                      </p:to>
                                    </p:set>
                                    <p:animEffect transition="in" filter="circle(in)">
                                      <p:cBhvr>
                                        <p:cTn id="14" dur="2000"/>
                                        <p:tgtEl>
                                          <p:spTgt spid="7373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3732">
                                            <p:txEl>
                                              <p:pRg st="1" end="1"/>
                                            </p:txEl>
                                          </p:spTgt>
                                        </p:tgtEl>
                                        <p:attrNameLst>
                                          <p:attrName>style.visibility</p:attrName>
                                        </p:attrNameLst>
                                      </p:cBhvr>
                                      <p:to>
                                        <p:strVal val="visible"/>
                                      </p:to>
                                    </p:set>
                                    <p:animEffect transition="in" filter="circle(in)">
                                      <p:cBhvr>
                                        <p:cTn id="19" dur="2000"/>
                                        <p:tgtEl>
                                          <p:spTgt spid="737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3732">
                                            <p:txEl>
                                              <p:pRg st="2" end="2"/>
                                            </p:txEl>
                                          </p:spTgt>
                                        </p:tgtEl>
                                        <p:attrNameLst>
                                          <p:attrName>style.visibility</p:attrName>
                                        </p:attrNameLst>
                                      </p:cBhvr>
                                      <p:to>
                                        <p:strVal val="visible"/>
                                      </p:to>
                                    </p:set>
                                    <p:animEffect transition="in" filter="circle(in)">
                                      <p:cBhvr>
                                        <p:cTn id="24" dur="2000"/>
                                        <p:tgtEl>
                                          <p:spTgt spid="7373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3732">
                                            <p:txEl>
                                              <p:pRg st="3" end="3"/>
                                            </p:txEl>
                                          </p:spTgt>
                                        </p:tgtEl>
                                        <p:attrNameLst>
                                          <p:attrName>style.visibility</p:attrName>
                                        </p:attrNameLst>
                                      </p:cBhvr>
                                      <p:to>
                                        <p:strVal val="visible"/>
                                      </p:to>
                                    </p:set>
                                    <p:animEffect transition="in" filter="circle(in)">
                                      <p:cBhvr>
                                        <p:cTn id="29" dur="2000"/>
                                        <p:tgtEl>
                                          <p:spTgt spid="7373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3732">
                                            <p:txEl>
                                              <p:pRg st="4" end="4"/>
                                            </p:txEl>
                                          </p:spTgt>
                                        </p:tgtEl>
                                        <p:attrNameLst>
                                          <p:attrName>style.visibility</p:attrName>
                                        </p:attrNameLst>
                                      </p:cBhvr>
                                      <p:to>
                                        <p:strVal val="visible"/>
                                      </p:to>
                                    </p:set>
                                    <p:animEffect transition="in" filter="circle(in)">
                                      <p:cBhvr>
                                        <p:cTn id="34" dur="2000"/>
                                        <p:tgtEl>
                                          <p:spTgt spid="7373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73732">
                                            <p:txEl>
                                              <p:pRg st="5" end="5"/>
                                            </p:txEl>
                                          </p:spTgt>
                                        </p:tgtEl>
                                        <p:attrNameLst>
                                          <p:attrName>style.visibility</p:attrName>
                                        </p:attrNameLst>
                                      </p:cBhvr>
                                      <p:to>
                                        <p:strVal val="visible"/>
                                      </p:to>
                                    </p:set>
                                    <p:animEffect transition="in" filter="circle(in)">
                                      <p:cBhvr>
                                        <p:cTn id="39" dur="2000"/>
                                        <p:tgtEl>
                                          <p:spTgt spid="7373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73732">
                                            <p:txEl>
                                              <p:pRg st="6" end="6"/>
                                            </p:txEl>
                                          </p:spTgt>
                                        </p:tgtEl>
                                        <p:attrNameLst>
                                          <p:attrName>style.visibility</p:attrName>
                                        </p:attrNameLst>
                                      </p:cBhvr>
                                      <p:to>
                                        <p:strVal val="visible"/>
                                      </p:to>
                                    </p:set>
                                    <p:animEffect transition="in" filter="circle(in)">
                                      <p:cBhvr>
                                        <p:cTn id="44" dur="2000"/>
                                        <p:tgtEl>
                                          <p:spTgt spid="7373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73732">
                                            <p:txEl>
                                              <p:pRg st="7" end="7"/>
                                            </p:txEl>
                                          </p:spTgt>
                                        </p:tgtEl>
                                        <p:attrNameLst>
                                          <p:attrName>style.visibility</p:attrName>
                                        </p:attrNameLst>
                                      </p:cBhvr>
                                      <p:to>
                                        <p:strVal val="visible"/>
                                      </p:to>
                                    </p:set>
                                    <p:animEffect transition="in" filter="circle(in)">
                                      <p:cBhvr>
                                        <p:cTn id="49" dur="2000"/>
                                        <p:tgtEl>
                                          <p:spTgt spid="737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43400"/>
            <a:ext cx="9144000" cy="1969770"/>
          </a:xfrm>
          <a:prstGeom prst="rect">
            <a:avLst/>
          </a:prstGeom>
        </p:spPr>
        <p:txBody>
          <a:bodyPr wrap="square">
            <a:spAutoFit/>
          </a:bodyPr>
          <a:lstStyle/>
          <a:p>
            <a:r>
              <a:rPr lang="en-US" sz="3200" b="1" dirty="0">
                <a:effectLst>
                  <a:outerShdw blurRad="38100" dist="38100" dir="2700000" algn="tl">
                    <a:srgbClr val="000000">
                      <a:alpha val="43137"/>
                    </a:srgbClr>
                  </a:outerShdw>
                </a:effectLst>
                <a:latin typeface="Comic Sans MS" pitchFamily="66" charset="0"/>
              </a:rPr>
              <a:t>"This is not peace. It is an armistice for 20 </a:t>
            </a:r>
            <a:r>
              <a:rPr lang="en-US" sz="3200" b="1" dirty="0" smtClean="0">
                <a:effectLst>
                  <a:outerShdw blurRad="38100" dist="38100" dir="2700000" algn="tl">
                    <a:srgbClr val="000000">
                      <a:alpha val="43137"/>
                    </a:srgbClr>
                  </a:outerShdw>
                </a:effectLst>
                <a:latin typeface="Comic Sans MS" pitchFamily="66" charset="0"/>
              </a:rPr>
              <a:t>years”</a:t>
            </a:r>
          </a:p>
          <a:p>
            <a:pPr algn="ctr"/>
            <a:r>
              <a:rPr lang="en-US" sz="3200" b="1" i="1" u="sng" dirty="0" smtClean="0">
                <a:solidFill>
                  <a:schemeClr val="tx2"/>
                </a:solidFill>
                <a:effectLst>
                  <a:outerShdw blurRad="38100" dist="38100" dir="2700000" algn="tl">
                    <a:srgbClr val="000000">
                      <a:alpha val="43137"/>
                    </a:srgbClr>
                  </a:outerShdw>
                </a:effectLst>
                <a:latin typeface="Comic Sans MS" pitchFamily="66" charset="0"/>
              </a:rPr>
              <a:t>French General Foch</a:t>
            </a:r>
          </a:p>
          <a:p>
            <a:pPr algn="ctr"/>
            <a:r>
              <a:rPr lang="en-US" sz="2600" b="1" dirty="0" smtClean="0">
                <a:effectLst>
                  <a:outerShdw blurRad="38100" dist="38100" dir="2700000" algn="tl">
                    <a:srgbClr val="000000">
                      <a:alpha val="43137"/>
                    </a:srgbClr>
                  </a:outerShdw>
                </a:effectLst>
                <a:latin typeface="Comic Sans MS" pitchFamily="66" charset="0"/>
              </a:rPr>
              <a:t>He believed the Treaty did not hurt Germany enough!</a:t>
            </a:r>
            <a:endParaRPr lang="en-US" sz="2600" b="1" dirty="0">
              <a:effectLst>
                <a:outerShdw blurRad="38100" dist="38100" dir="2700000" algn="tl">
                  <a:srgbClr val="000000">
                    <a:alpha val="43137"/>
                  </a:srgbClr>
                </a:outerShdw>
              </a:effectLst>
              <a:latin typeface="Comic Sans MS" pitchFamily="66" charset="0"/>
            </a:endParaRPr>
          </a:p>
        </p:txBody>
      </p:sp>
      <p:pic>
        <p:nvPicPr>
          <p:cNvPr id="18434" name="Picture 2" descr="File:Fo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564" y="152400"/>
            <a:ext cx="342087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5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2">
                                            <p:txEl>
                                              <p:pRg st="0" end="0"/>
                                            </p:txEl>
                                          </p:spTgt>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76200"/>
            <a:ext cx="9144000" cy="1143000"/>
          </a:xfrm>
        </p:spPr>
        <p:txBody>
          <a:bodyPr/>
          <a:lstStyle/>
          <a:p>
            <a:pPr eaLnBrk="1" hangingPunct="1"/>
            <a:r>
              <a:rPr lang="en-US" b="1" dirty="0" smtClean="0">
                <a:effectLst>
                  <a:outerShdw blurRad="38100" dist="38100" dir="2700000" algn="tl">
                    <a:srgbClr val="000000">
                      <a:alpha val="43137"/>
                    </a:srgbClr>
                  </a:outerShdw>
                </a:effectLst>
                <a:latin typeface="Comic Sans MS" pitchFamily="66" charset="0"/>
              </a:rPr>
              <a:t>Results of WW I</a:t>
            </a:r>
          </a:p>
        </p:txBody>
      </p:sp>
      <p:sp>
        <p:nvSpPr>
          <p:cNvPr id="4099" name="Content Placeholder 2"/>
          <p:cNvSpPr>
            <a:spLocks noGrp="1"/>
          </p:cNvSpPr>
          <p:nvPr>
            <p:ph idx="1"/>
          </p:nvPr>
        </p:nvSpPr>
        <p:spPr>
          <a:xfrm>
            <a:off x="0" y="1066800"/>
            <a:ext cx="9144000" cy="4114800"/>
          </a:xfrm>
        </p:spPr>
        <p:txBody>
          <a:bodyPr>
            <a:normAutofit fontScale="92500" lnSpcReduction="20000"/>
          </a:bodyPr>
          <a:lstStyle/>
          <a:p>
            <a:pPr eaLnBrk="1" hangingPunct="1"/>
            <a:r>
              <a:rPr lang="en-US" b="1" dirty="0" smtClean="0">
                <a:latin typeface="Comic Sans MS" pitchFamily="66" charset="0"/>
              </a:rPr>
              <a:t>Entire continent crippled </a:t>
            </a:r>
          </a:p>
          <a:p>
            <a:pPr lvl="1"/>
            <a:r>
              <a:rPr lang="en-US" b="1" dirty="0" smtClean="0">
                <a:latin typeface="Comic Sans MS" pitchFamily="66" charset="0"/>
              </a:rPr>
              <a:t>fiscally (there was no money!)</a:t>
            </a:r>
          </a:p>
          <a:p>
            <a:pPr lvl="1"/>
            <a:r>
              <a:rPr lang="en-US" b="1" dirty="0" smtClean="0">
                <a:latin typeface="Comic Sans MS" pitchFamily="66" charset="0"/>
              </a:rPr>
              <a:t>socially (huge numbers of dead and maimed)</a:t>
            </a:r>
          </a:p>
          <a:p>
            <a:pPr lvl="1"/>
            <a:r>
              <a:rPr lang="en-US" b="1" dirty="0" smtClean="0">
                <a:latin typeface="Comic Sans MS" pitchFamily="66" charset="0"/>
              </a:rPr>
              <a:t>productively (economies had been dedicated to war, land and infrastructure destroyed or drastically altered)</a:t>
            </a:r>
          </a:p>
          <a:p>
            <a:pPr marL="457200" lvl="1" indent="0">
              <a:buNone/>
            </a:pPr>
            <a:endParaRPr lang="en-US" b="1" dirty="0" smtClean="0">
              <a:latin typeface="Comic Sans MS" pitchFamily="66" charset="0"/>
            </a:endParaRPr>
          </a:p>
          <a:p>
            <a:pPr eaLnBrk="1" hangingPunct="1"/>
            <a:r>
              <a:rPr lang="en-US" b="1" dirty="0" smtClean="0">
                <a:latin typeface="Comic Sans MS" pitchFamily="66" charset="0"/>
              </a:rPr>
              <a:t>Who was to pay for all this?</a:t>
            </a:r>
          </a:p>
          <a:p>
            <a:pPr marL="0" indent="0" eaLnBrk="1" hangingPunct="1">
              <a:buNone/>
            </a:pPr>
            <a:endParaRPr lang="en-US" b="1" dirty="0" smtClean="0">
              <a:latin typeface="Comic Sans MS" pitchFamily="66" charset="0"/>
            </a:endParaRPr>
          </a:p>
          <a:p>
            <a:pPr eaLnBrk="1" hangingPunct="1"/>
            <a:r>
              <a:rPr lang="en-US" b="1" dirty="0" smtClean="0">
                <a:latin typeface="Comic Sans MS" pitchFamily="66" charset="0"/>
              </a:rPr>
              <a:t>THE LOSERS!!!</a:t>
            </a:r>
          </a:p>
        </p:txBody>
      </p:sp>
    </p:spTree>
    <p:extLst>
      <p:ext uri="{BB962C8B-B14F-4D97-AF65-F5344CB8AC3E}">
        <p14:creationId xmlns:p14="http://schemas.microsoft.com/office/powerpoint/2010/main" val="12465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1000" fill="hold"/>
                                        <p:tgtEl>
                                          <p:spTgt spid="409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409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1000" fill="hold"/>
                                        <p:tgtEl>
                                          <p:spTgt spid="4099">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409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 calcmode="lin" valueType="num">
                                      <p:cBhvr>
                                        <p:cTn id="28" dur="1000" fill="hold"/>
                                        <p:tgtEl>
                                          <p:spTgt spid="4099">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409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4099">
                                            <p:txEl>
                                              <p:pRg st="5" end="5"/>
                                            </p:txEl>
                                          </p:spTgt>
                                        </p:tgtEl>
                                        <p:attrNameLst>
                                          <p:attrName>style.visibility</p:attrName>
                                        </p:attrNameLst>
                                      </p:cBhvr>
                                      <p:to>
                                        <p:strVal val="visible"/>
                                      </p:to>
                                    </p:set>
                                    <p:anim calcmode="lin" valueType="num">
                                      <p:cBhvr>
                                        <p:cTn id="35" dur="1000" fill="hold"/>
                                        <p:tgtEl>
                                          <p:spTgt spid="4099">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409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0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4099">
                                            <p:txEl>
                                              <p:pRg st="7" end="7"/>
                                            </p:txEl>
                                          </p:spTgt>
                                        </p:tgtEl>
                                        <p:attrNameLst>
                                          <p:attrName>style.visibility</p:attrName>
                                        </p:attrNameLst>
                                      </p:cBhvr>
                                      <p:to>
                                        <p:strVal val="visible"/>
                                      </p:to>
                                    </p:set>
                                    <p:anim calcmode="lin" valueType="num">
                                      <p:cBhvr>
                                        <p:cTn id="42" dur="1000" fill="hold"/>
                                        <p:tgtEl>
                                          <p:spTgt spid="4099">
                                            <p:txEl>
                                              <p:pRg st="7" end="7"/>
                                            </p:txEl>
                                          </p:spTgt>
                                        </p:tgtEl>
                                        <p:attrNameLst>
                                          <p:attrName>ppt_x</p:attrName>
                                        </p:attrNameLst>
                                      </p:cBhvr>
                                      <p:tavLst>
                                        <p:tav tm="0">
                                          <p:val>
                                            <p:strVal val="#ppt_x-.2"/>
                                          </p:val>
                                        </p:tav>
                                        <p:tav tm="100000">
                                          <p:val>
                                            <p:strVal val="#ppt_x"/>
                                          </p:val>
                                        </p:tav>
                                      </p:tavLst>
                                    </p:anim>
                                    <p:anim calcmode="lin" valueType="num">
                                      <p:cBhvr>
                                        <p:cTn id="43" dur="1000" fill="hold"/>
                                        <p:tgtEl>
                                          <p:spTgt spid="409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24400"/>
            <a:ext cx="9144000" cy="838200"/>
          </a:xfrm>
        </p:spPr>
        <p:txBody>
          <a:bodyPr>
            <a:noAutofit/>
          </a:bodyPr>
          <a:lstStyle/>
          <a:p>
            <a:r>
              <a:rPr lang="en-US" sz="2800" dirty="0" smtClean="0">
                <a:effectLst>
                  <a:outerShdw blurRad="38100" dist="38100" dir="2700000" algn="tl">
                    <a:srgbClr val="000000">
                      <a:alpha val="43137"/>
                    </a:srgbClr>
                  </a:outerShdw>
                </a:effectLst>
                <a:latin typeface="Comic Sans MS" pitchFamily="66" charset="0"/>
              </a:rPr>
              <a:t>John Maynard Keynes Economist was also at the negotiations, but resigned when he realized the ridiculous financial expectations placed on Germany</a:t>
            </a:r>
            <a:endParaRPr lang="en-US" sz="2800" dirty="0">
              <a:effectLst>
                <a:outerShdw blurRad="38100" dist="38100" dir="2700000" algn="tl">
                  <a:srgbClr val="000000">
                    <a:alpha val="43137"/>
                  </a:srgbClr>
                </a:outerShdw>
              </a:effectLst>
              <a:latin typeface="Comic Sans MS" pitchFamily="66" charset="0"/>
            </a:endParaRPr>
          </a:p>
        </p:txBody>
      </p:sp>
      <p:sp>
        <p:nvSpPr>
          <p:cNvPr id="4" name="Text Placeholder 3"/>
          <p:cNvSpPr>
            <a:spLocks noGrp="1"/>
          </p:cNvSpPr>
          <p:nvPr>
            <p:ph type="body" sz="half" idx="2"/>
          </p:nvPr>
        </p:nvSpPr>
        <p:spPr>
          <a:xfrm>
            <a:off x="1828800" y="5791200"/>
            <a:ext cx="5486400" cy="804862"/>
          </a:xfrm>
        </p:spPr>
        <p:txBody>
          <a:bodyPr>
            <a:normAutofit/>
          </a:bodyPr>
          <a:lstStyle/>
          <a:p>
            <a:pPr algn="ctr"/>
            <a:r>
              <a:rPr lang="en-US" sz="3600" b="1" dirty="0" smtClean="0">
                <a:effectLst>
                  <a:outerShdw blurRad="38100" dist="38100" dir="2700000" algn="tl">
                    <a:srgbClr val="000000">
                      <a:alpha val="43137"/>
                    </a:srgbClr>
                  </a:outerShdw>
                </a:effectLst>
                <a:latin typeface="Comic Sans MS" pitchFamily="66" charset="0"/>
              </a:rPr>
              <a:t>“Carthaginian Peace”</a:t>
            </a:r>
            <a:endParaRPr lang="en-US" sz="3600" b="1" dirty="0">
              <a:effectLst>
                <a:outerShdw blurRad="38100" dist="38100" dir="2700000" algn="tl">
                  <a:srgbClr val="000000">
                    <a:alpha val="43137"/>
                  </a:srgbClr>
                </a:outerShdw>
              </a:effectLst>
              <a:latin typeface="Comic Sans MS" pitchFamily="66" charset="0"/>
            </a:endParaRPr>
          </a:p>
        </p:txBody>
      </p:sp>
      <p:pic>
        <p:nvPicPr>
          <p:cNvPr id="1026" name="Picture 2" descr="http://graphics8.nytimes.com/images/2008/12/15/timestopics/keynes_395.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869" r="12869"/>
          <a:stretch>
            <a:fillRect/>
          </a:stretch>
        </p:blipFill>
        <p:spPr bwMode="auto">
          <a:xfrm>
            <a:off x="1792288" y="152400"/>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2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71600" y="-76200"/>
            <a:ext cx="6537960" cy="1143000"/>
          </a:xfrm>
        </p:spPr>
        <p:txBody>
          <a:bodyPr/>
          <a:lstStyle/>
          <a:p>
            <a:r>
              <a:rPr lang="en-US" b="1" u="sng" dirty="0" smtClean="0">
                <a:latin typeface="Comic Sans MS" pitchFamily="66" charset="0"/>
              </a:rPr>
              <a:t>League Of Nations</a:t>
            </a:r>
          </a:p>
        </p:txBody>
      </p:sp>
      <p:sp>
        <p:nvSpPr>
          <p:cNvPr id="8195" name="Content Placeholder 2"/>
          <p:cNvSpPr>
            <a:spLocks noGrp="1"/>
          </p:cNvSpPr>
          <p:nvPr>
            <p:ph idx="1"/>
          </p:nvPr>
        </p:nvSpPr>
        <p:spPr>
          <a:xfrm>
            <a:off x="304800" y="990600"/>
            <a:ext cx="8458200" cy="5562600"/>
          </a:xfrm>
        </p:spPr>
        <p:txBody>
          <a:bodyPr>
            <a:normAutofit fontScale="92500" lnSpcReduction="20000"/>
          </a:bodyPr>
          <a:lstStyle/>
          <a:p>
            <a:r>
              <a:rPr lang="en-US" b="1" dirty="0" smtClean="0">
                <a:effectLst>
                  <a:outerShdw blurRad="38100" dist="38100" dir="2700000" algn="tl">
                    <a:srgbClr val="000000">
                      <a:alpha val="43137"/>
                    </a:srgbClr>
                  </a:outerShdw>
                </a:effectLst>
                <a:latin typeface="Comic Sans MS" pitchFamily="66" charset="0"/>
              </a:rPr>
              <a:t>It wasn’t!  </a:t>
            </a:r>
          </a:p>
          <a:p>
            <a:r>
              <a:rPr lang="en-US" b="1" dirty="0" smtClean="0">
                <a:effectLst>
                  <a:outerShdw blurRad="38100" dist="38100" dir="2700000" algn="tl">
                    <a:srgbClr val="000000">
                      <a:alpha val="43137"/>
                    </a:srgbClr>
                  </a:outerShdw>
                </a:effectLst>
                <a:latin typeface="Comic Sans MS" pitchFamily="66" charset="0"/>
              </a:rPr>
              <a:t>Several countries left out or opt out </a:t>
            </a:r>
          </a:p>
          <a:p>
            <a:pPr lvl="1"/>
            <a:r>
              <a:rPr lang="en-US" b="1" dirty="0" smtClean="0">
                <a:effectLst>
                  <a:outerShdw blurRad="38100" dist="38100" dir="2700000" algn="tl">
                    <a:srgbClr val="000000">
                      <a:alpha val="43137"/>
                    </a:srgbClr>
                  </a:outerShdw>
                </a:effectLst>
                <a:latin typeface="Comic Sans MS" pitchFamily="66" charset="0"/>
              </a:rPr>
              <a:t>US, USSR, Germany, Austria,(</a:t>
            </a:r>
            <a:r>
              <a:rPr lang="en-US" b="1" dirty="0" smtClean="0">
                <a:effectLst>
                  <a:outerShdw blurRad="38100" dist="38100" dir="2700000" algn="tl">
                    <a:srgbClr val="000000">
                      <a:alpha val="43137"/>
                    </a:srgbClr>
                  </a:outerShdw>
                </a:effectLst>
                <a:latin typeface="Comic Sans MS" pitchFamily="66" charset="0"/>
              </a:rPr>
              <a:t>both the latter were </a:t>
            </a:r>
            <a:r>
              <a:rPr lang="en-US" b="1" dirty="0" smtClean="0">
                <a:effectLst>
                  <a:outerShdw blurRad="38100" dist="38100" dir="2700000" algn="tl">
                    <a:srgbClr val="000000">
                      <a:alpha val="43137"/>
                    </a:srgbClr>
                  </a:outerShdw>
                </a:effectLst>
                <a:latin typeface="Comic Sans MS" pitchFamily="66" charset="0"/>
              </a:rPr>
              <a:t>admitted in the mid 1920s) </a:t>
            </a:r>
            <a:endParaRPr lang="en-US" b="1" dirty="0" smtClean="0">
              <a:effectLst>
                <a:outerShdw blurRad="38100" dist="38100" dir="2700000" algn="tl">
                  <a:srgbClr val="000000">
                    <a:alpha val="43137"/>
                  </a:srgbClr>
                </a:outerShdw>
              </a:effectLst>
              <a:latin typeface="Comic Sans MS" pitchFamily="66" charset="0"/>
            </a:endParaRPr>
          </a:p>
          <a:p>
            <a:pPr lvl="1"/>
            <a:r>
              <a:rPr lang="en-US" b="1" dirty="0" smtClean="0">
                <a:effectLst>
                  <a:outerShdw blurRad="38100" dist="38100" dir="2700000" algn="tl">
                    <a:srgbClr val="000000">
                      <a:alpha val="43137"/>
                    </a:srgbClr>
                  </a:outerShdw>
                </a:effectLst>
                <a:latin typeface="Comic Sans MS" pitchFamily="66" charset="0"/>
              </a:rPr>
              <a:t>Italy</a:t>
            </a:r>
            <a:r>
              <a:rPr lang="en-US" b="1" dirty="0" smtClean="0">
                <a:effectLst>
                  <a:outerShdw blurRad="38100" dist="38100" dir="2700000" algn="tl">
                    <a:srgbClr val="000000">
                      <a:alpha val="43137"/>
                    </a:srgbClr>
                  </a:outerShdw>
                </a:effectLst>
                <a:latin typeface="Comic Sans MS" pitchFamily="66" charset="0"/>
              </a:rPr>
              <a:t>, </a:t>
            </a:r>
            <a:r>
              <a:rPr lang="en-US" b="1" dirty="0" smtClean="0">
                <a:effectLst>
                  <a:outerShdw blurRad="38100" dist="38100" dir="2700000" algn="tl">
                    <a:srgbClr val="000000">
                      <a:alpha val="43137"/>
                    </a:srgbClr>
                  </a:outerShdw>
                </a:effectLst>
                <a:latin typeface="Comic Sans MS" pitchFamily="66" charset="0"/>
              </a:rPr>
              <a:t>Japan were </a:t>
            </a:r>
            <a:r>
              <a:rPr lang="en-US" b="1" dirty="0" smtClean="0">
                <a:effectLst>
                  <a:outerShdw blurRad="38100" dist="38100" dir="2700000" algn="tl">
                    <a:srgbClr val="000000">
                      <a:alpha val="43137"/>
                    </a:srgbClr>
                  </a:outerShdw>
                </a:effectLst>
                <a:latin typeface="Comic Sans MS" pitchFamily="66" charset="0"/>
              </a:rPr>
              <a:t>part, but </a:t>
            </a:r>
            <a:r>
              <a:rPr lang="en-US" b="1" dirty="0" smtClean="0">
                <a:effectLst>
                  <a:outerShdw blurRad="38100" dist="38100" dir="2700000" algn="tl">
                    <a:srgbClr val="000000">
                      <a:alpha val="43137"/>
                    </a:srgbClr>
                  </a:outerShdw>
                </a:effectLst>
                <a:latin typeface="Comic Sans MS" pitchFamily="66" charset="0"/>
              </a:rPr>
              <a:t>both leave</a:t>
            </a:r>
            <a:endParaRPr lang="en-US" b="1" dirty="0" smtClean="0">
              <a:effectLst>
                <a:outerShdw blurRad="38100" dist="38100" dir="2700000" algn="tl">
                  <a:srgbClr val="000000">
                    <a:alpha val="43137"/>
                  </a:srgbClr>
                </a:outerShdw>
              </a:effectLst>
              <a:latin typeface="Comic Sans MS" pitchFamily="66" charset="0"/>
            </a:endParaRPr>
          </a:p>
          <a:p>
            <a:pPr lvl="1">
              <a:buFontTx/>
              <a:buNone/>
            </a:pPr>
            <a:r>
              <a:rPr lang="en-US" b="1" dirty="0" smtClean="0">
                <a:effectLst>
                  <a:outerShdw blurRad="38100" dist="38100" dir="2700000" algn="tl">
                    <a:srgbClr val="000000">
                      <a:alpha val="43137"/>
                    </a:srgbClr>
                  </a:outerShdw>
                </a:effectLst>
                <a:latin typeface="Comic Sans MS" pitchFamily="66" charset="0"/>
              </a:rPr>
              <a:t>	</a:t>
            </a:r>
            <a:r>
              <a:rPr lang="en-US" b="1" dirty="0" smtClean="0">
                <a:effectLst>
                  <a:outerShdw blurRad="38100" dist="38100" dir="2700000" algn="tl">
                    <a:srgbClr val="000000">
                      <a:alpha val="43137"/>
                    </a:srgbClr>
                  </a:outerShdw>
                </a:effectLst>
                <a:latin typeface="Comic Sans MS" pitchFamily="66" charset="0"/>
              </a:rPr>
              <a:t>It </a:t>
            </a:r>
            <a:r>
              <a:rPr lang="en-US" b="1" dirty="0" smtClean="0">
                <a:effectLst>
                  <a:outerShdw blurRad="38100" dist="38100" dir="2700000" algn="tl">
                    <a:srgbClr val="000000">
                      <a:alpha val="43137"/>
                    </a:srgbClr>
                  </a:outerShdw>
                </a:effectLst>
                <a:latin typeface="Comic Sans MS" pitchFamily="66" charset="0"/>
              </a:rPr>
              <a:t>was the </a:t>
            </a:r>
            <a:r>
              <a:rPr lang="en-US" b="1" u="sng" dirty="0" smtClean="0">
                <a:solidFill>
                  <a:srgbClr val="FF0000"/>
                </a:solidFill>
                <a:effectLst>
                  <a:outerShdw blurRad="38100" dist="38100" dir="2700000" algn="tl">
                    <a:srgbClr val="000000">
                      <a:alpha val="43137"/>
                    </a:srgbClr>
                  </a:outerShdw>
                </a:effectLst>
                <a:latin typeface="Comic Sans MS" pitchFamily="66" charset="0"/>
              </a:rPr>
              <a:t>League of Some Nations</a:t>
            </a:r>
          </a:p>
          <a:p>
            <a:r>
              <a:rPr lang="en-US" b="1" dirty="0" smtClean="0">
                <a:effectLst>
                  <a:outerShdw blurRad="38100" dist="38100" dir="2700000" algn="tl">
                    <a:srgbClr val="000000">
                      <a:alpha val="43137"/>
                    </a:srgbClr>
                  </a:outerShdw>
                </a:effectLst>
                <a:latin typeface="Comic Sans MS" pitchFamily="66" charset="0"/>
              </a:rPr>
              <a:t>There were other issues too</a:t>
            </a:r>
          </a:p>
          <a:p>
            <a:pPr lvl="1"/>
            <a:r>
              <a:rPr lang="en-US" b="1" dirty="0" smtClean="0">
                <a:effectLst>
                  <a:outerShdw blurRad="38100" dist="38100" dir="2700000" algn="tl">
                    <a:srgbClr val="000000">
                      <a:alpha val="43137"/>
                    </a:srgbClr>
                  </a:outerShdw>
                </a:effectLst>
                <a:latin typeface="Comic Sans MS" pitchFamily="66" charset="0"/>
              </a:rPr>
              <a:t>Who would lead</a:t>
            </a:r>
            <a:r>
              <a:rPr lang="en-US" b="1" dirty="0" smtClean="0">
                <a:effectLst>
                  <a:outerShdw blurRad="38100" dist="38100" dir="2700000" algn="tl">
                    <a:srgbClr val="000000">
                      <a:alpha val="43137"/>
                    </a:srgbClr>
                  </a:outerShdw>
                </a:effectLst>
                <a:latin typeface="Comic Sans MS" pitchFamily="66" charset="0"/>
              </a:rPr>
              <a:t>?  GB?  France?</a:t>
            </a:r>
            <a:endParaRPr lang="en-US" b="1" dirty="0" smtClean="0">
              <a:effectLst>
                <a:outerShdw blurRad="38100" dist="38100" dir="2700000" algn="tl">
                  <a:srgbClr val="000000">
                    <a:alpha val="43137"/>
                  </a:srgbClr>
                </a:outerShdw>
              </a:effectLst>
              <a:latin typeface="Comic Sans MS" pitchFamily="66" charset="0"/>
            </a:endParaRPr>
          </a:p>
          <a:p>
            <a:pPr lvl="1"/>
            <a:r>
              <a:rPr lang="en-US" b="1" dirty="0" smtClean="0">
                <a:effectLst>
                  <a:outerShdw blurRad="38100" dist="38100" dir="2700000" algn="tl">
                    <a:srgbClr val="000000">
                      <a:alpha val="43137"/>
                    </a:srgbClr>
                  </a:outerShdw>
                </a:effectLst>
                <a:latin typeface="Comic Sans MS" pitchFamily="66" charset="0"/>
              </a:rPr>
              <a:t>No way to enforce decisions.  </a:t>
            </a:r>
          </a:p>
          <a:p>
            <a:pPr lvl="1"/>
            <a:r>
              <a:rPr lang="en-US" b="1" dirty="0" smtClean="0">
                <a:effectLst>
                  <a:outerShdw blurRad="38100" dist="38100" dir="2700000" algn="tl">
                    <a:srgbClr val="000000">
                      <a:alpha val="43137"/>
                    </a:srgbClr>
                  </a:outerShdw>
                </a:effectLst>
                <a:latin typeface="Comic Sans MS" pitchFamily="66" charset="0"/>
              </a:rPr>
              <a:t>What could they do?</a:t>
            </a:r>
          </a:p>
          <a:p>
            <a:pPr lvl="1"/>
            <a:r>
              <a:rPr lang="en-US" b="1" dirty="0" smtClean="0">
                <a:effectLst>
                  <a:outerShdw blurRad="38100" dist="38100" dir="2700000" algn="tl">
                    <a:srgbClr val="000000">
                      <a:alpha val="43137"/>
                    </a:srgbClr>
                  </a:outerShdw>
                </a:effectLst>
                <a:latin typeface="Comic Sans MS" pitchFamily="66" charset="0"/>
              </a:rPr>
              <a:t>Sanctions were weak and depended on all members abiding by them</a:t>
            </a:r>
          </a:p>
          <a:p>
            <a:pPr lvl="2"/>
            <a:r>
              <a:rPr lang="en-US" b="1" dirty="0" smtClean="0">
                <a:effectLst>
                  <a:outerShdw blurRad="38100" dist="38100" dir="2700000" algn="tl">
                    <a:srgbClr val="000000">
                      <a:alpha val="43137"/>
                    </a:srgbClr>
                  </a:outerShdw>
                </a:effectLst>
                <a:latin typeface="Comic Sans MS" pitchFamily="66" charset="0"/>
              </a:rPr>
              <a:t>Non members often filled the void</a:t>
            </a:r>
            <a:r>
              <a:rPr lang="en-US" b="1" dirty="0" smtClean="0">
                <a:effectLst>
                  <a:outerShdw blurRad="38100" dist="38100" dir="2700000" algn="tl">
                    <a:srgbClr val="000000">
                      <a:alpha val="43137"/>
                    </a:srgbClr>
                  </a:outerShdw>
                </a:effectLst>
                <a:latin typeface="Comic Sans MS" pitchFamily="66" charset="0"/>
              </a:rPr>
              <a:t>!  (You bastards)</a:t>
            </a:r>
            <a:endParaRPr lang="en-US" b="1" dirty="0" smtClean="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646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heel(1)">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heel(1)">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heel(1)">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heel(1)">
                                      <p:cBhvr>
                                        <p:cTn id="22" dur="20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heel(1)">
                                      <p:cBhvr>
                                        <p:cTn id="27" dur="20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heel(1)">
                                      <p:cBhvr>
                                        <p:cTn id="32" dur="20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wheel(1)">
                                      <p:cBhvr>
                                        <p:cTn id="37" dur="2000"/>
                                        <p:tgtEl>
                                          <p:spTgt spid="8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wheel(1)">
                                      <p:cBhvr>
                                        <p:cTn id="42" dur="2000"/>
                                        <p:tgtEl>
                                          <p:spTgt spid="81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wheel(1)">
                                      <p:cBhvr>
                                        <p:cTn id="47" dur="2000"/>
                                        <p:tgtEl>
                                          <p:spTgt spid="81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8195">
                                            <p:txEl>
                                              <p:pRg st="9" end="9"/>
                                            </p:txEl>
                                          </p:spTgt>
                                        </p:tgtEl>
                                        <p:attrNameLst>
                                          <p:attrName>style.visibility</p:attrName>
                                        </p:attrNameLst>
                                      </p:cBhvr>
                                      <p:to>
                                        <p:strVal val="visible"/>
                                      </p:to>
                                    </p:set>
                                    <p:animEffect transition="in" filter="wheel(1)">
                                      <p:cBhvr>
                                        <p:cTn id="52" dur="2000"/>
                                        <p:tgtEl>
                                          <p:spTgt spid="819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8195">
                                            <p:txEl>
                                              <p:pRg st="10" end="10"/>
                                            </p:txEl>
                                          </p:spTgt>
                                        </p:tgtEl>
                                        <p:attrNameLst>
                                          <p:attrName>style.visibility</p:attrName>
                                        </p:attrNameLst>
                                      </p:cBhvr>
                                      <p:to>
                                        <p:strVal val="visible"/>
                                      </p:to>
                                    </p:set>
                                    <p:animEffect transition="in" filter="wheel(1)">
                                      <p:cBhvr>
                                        <p:cTn id="57" dur="2000"/>
                                        <p:tgtEl>
                                          <p:spTgt spid="8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43800" cy="685800"/>
          </a:xfrm>
        </p:spPr>
        <p:txBody>
          <a:bodyPr>
            <a:normAutofit fontScale="90000"/>
          </a:bodyPr>
          <a:lstStyle/>
          <a:p>
            <a:r>
              <a:rPr lang="en-US" b="1" dirty="0" smtClean="0">
                <a:effectLst>
                  <a:outerShdw blurRad="38100" dist="38100" dir="2700000" algn="tl">
                    <a:srgbClr val="000000">
                      <a:alpha val="43137"/>
                    </a:srgbClr>
                  </a:outerShdw>
                </a:effectLst>
                <a:latin typeface="Comic Sans MS" pitchFamily="66" charset="0"/>
              </a:rPr>
              <a:t>Mandate system</a:t>
            </a:r>
            <a:endParaRPr lang="en-US" b="1"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609600" y="685800"/>
            <a:ext cx="7924800" cy="6096000"/>
          </a:xfrm>
        </p:spPr>
        <p:txBody>
          <a:bodyPr>
            <a:normAutofit fontScale="92500" lnSpcReduction="20000"/>
          </a:bodyPr>
          <a:lstStyle/>
          <a:p>
            <a:r>
              <a:rPr lang="en-US" b="1" dirty="0" smtClean="0">
                <a:latin typeface="Comic Sans MS" pitchFamily="66" charset="0"/>
              </a:rPr>
              <a:t>Colonies had fought and hoped this would give them respect of colonial rulers and their independence</a:t>
            </a:r>
          </a:p>
          <a:p>
            <a:r>
              <a:rPr lang="en-US" b="1" dirty="0" smtClean="0">
                <a:latin typeface="Comic Sans MS" pitchFamily="66" charset="0"/>
              </a:rPr>
              <a:t>Instead Mandate System was created with territories to be administered by the Western powers until they were ready for independence</a:t>
            </a:r>
          </a:p>
          <a:p>
            <a:pPr marL="971550" lvl="1" indent="-514350">
              <a:buFont typeface="+mj-lt"/>
              <a:buAutoNum type="arabicPeriod"/>
            </a:pPr>
            <a:r>
              <a:rPr lang="en-US" b="1" dirty="0" smtClean="0">
                <a:solidFill>
                  <a:srgbClr val="1B1B53"/>
                </a:solidFill>
                <a:latin typeface="Comic Sans MS" pitchFamily="66" charset="0"/>
              </a:rPr>
              <a:t>Middle East and North Africa</a:t>
            </a:r>
          </a:p>
          <a:p>
            <a:pPr marL="971550" lvl="1" indent="-514350">
              <a:buFont typeface="+mj-lt"/>
              <a:buAutoNum type="arabicPeriod"/>
            </a:pPr>
            <a:r>
              <a:rPr lang="en-US" b="1" dirty="0" smtClean="0">
                <a:solidFill>
                  <a:srgbClr val="1B1B53"/>
                </a:solidFill>
                <a:latin typeface="Comic Sans MS" pitchFamily="66" charset="0"/>
              </a:rPr>
              <a:t>Asia</a:t>
            </a:r>
          </a:p>
          <a:p>
            <a:pPr marL="971550" lvl="1" indent="-514350">
              <a:buFont typeface="+mj-lt"/>
              <a:buAutoNum type="arabicPeriod"/>
            </a:pPr>
            <a:r>
              <a:rPr lang="en-US" b="1" dirty="0" smtClean="0">
                <a:solidFill>
                  <a:srgbClr val="1B1B53"/>
                </a:solidFill>
                <a:latin typeface="Comic Sans MS" pitchFamily="66" charset="0"/>
              </a:rPr>
              <a:t>Sub Saharan Africa and Island nations</a:t>
            </a:r>
          </a:p>
          <a:p>
            <a:pPr marL="571500" indent="-514350"/>
            <a:r>
              <a:rPr lang="en-US" b="1" dirty="0" smtClean="0">
                <a:solidFill>
                  <a:srgbClr val="1B1B53"/>
                </a:solidFill>
                <a:latin typeface="Comic Sans MS" pitchFamily="66" charset="0"/>
              </a:rPr>
              <a:t>The number represented how close to independence they were</a:t>
            </a:r>
            <a:r>
              <a:rPr lang="en-US" b="1" dirty="0" smtClean="0">
                <a:solidFill>
                  <a:srgbClr val="1B1B53"/>
                </a:solidFill>
                <a:latin typeface="Comic Sans MS" pitchFamily="66" charset="0"/>
              </a:rPr>
              <a:t>!</a:t>
            </a:r>
          </a:p>
          <a:p>
            <a:pPr marL="571500" indent="-514350"/>
            <a:r>
              <a:rPr lang="en-US" b="1" dirty="0" smtClean="0">
                <a:solidFill>
                  <a:srgbClr val="1B1B53"/>
                </a:solidFill>
                <a:latin typeface="Comic Sans MS" pitchFamily="66" charset="0"/>
              </a:rPr>
              <a:t>This was partly because of the distributions of former German and Ottoman territories.</a:t>
            </a:r>
            <a:endParaRPr lang="en-US" b="1" dirty="0" smtClean="0">
              <a:solidFill>
                <a:srgbClr val="1B1B53"/>
              </a:solidFill>
              <a:latin typeface="Comic Sans MS" pitchFamily="66" charset="0"/>
            </a:endParaRPr>
          </a:p>
          <a:p>
            <a:pPr marL="571500" indent="-514350"/>
            <a:endParaRPr lang="en-US" b="1" dirty="0" smtClean="0">
              <a:latin typeface="Comic Sans MS" pitchFamily="66" charset="0"/>
            </a:endParaRPr>
          </a:p>
          <a:p>
            <a:pPr lvl="1"/>
            <a:endParaRPr lang="en-US" b="1" dirty="0">
              <a:latin typeface="Comic Sans MS" pitchFamily="66" charset="0"/>
            </a:endParaRPr>
          </a:p>
        </p:txBody>
      </p:sp>
    </p:spTree>
    <p:extLst>
      <p:ext uri="{BB962C8B-B14F-4D97-AF65-F5344CB8AC3E}">
        <p14:creationId xmlns:p14="http://schemas.microsoft.com/office/powerpoint/2010/main" val="29717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447800" y="609600"/>
            <a:ext cx="6800850" cy="685800"/>
          </a:xfrm>
        </p:spPr>
        <p:txBody>
          <a:bodyPr>
            <a:normAutofit fontScale="90000"/>
          </a:bodyPr>
          <a:lstStyle/>
          <a:p>
            <a:r>
              <a:rPr lang="en-US" b="1" u="sng" dirty="0" smtClean="0">
                <a:latin typeface="Comic Sans MS" pitchFamily="66" charset="0"/>
              </a:rPr>
              <a:t>USA</a:t>
            </a:r>
          </a:p>
        </p:txBody>
      </p:sp>
      <p:sp>
        <p:nvSpPr>
          <p:cNvPr id="7171" name="Content Placeholder 2"/>
          <p:cNvSpPr>
            <a:spLocks noGrp="1"/>
          </p:cNvSpPr>
          <p:nvPr>
            <p:ph idx="1"/>
          </p:nvPr>
        </p:nvSpPr>
        <p:spPr>
          <a:xfrm>
            <a:off x="1143000" y="1371600"/>
            <a:ext cx="8001000" cy="4114800"/>
          </a:xfrm>
        </p:spPr>
        <p:txBody>
          <a:bodyPr>
            <a:normAutofit fontScale="92500" lnSpcReduction="10000"/>
          </a:bodyPr>
          <a:lstStyle/>
          <a:p>
            <a:r>
              <a:rPr lang="en-US" b="1" dirty="0" smtClean="0">
                <a:effectLst>
                  <a:outerShdw blurRad="38100" dist="38100" dir="2700000" algn="tl">
                    <a:srgbClr val="000000">
                      <a:alpha val="43137"/>
                    </a:srgbClr>
                  </a:outerShdw>
                </a:effectLst>
                <a:latin typeface="Comic Sans MS" pitchFamily="66" charset="0"/>
              </a:rPr>
              <a:t>US one of two countries better off after WW I (Japan).  It was #1 </a:t>
            </a:r>
          </a:p>
          <a:p>
            <a:pPr>
              <a:buFontTx/>
              <a:buNone/>
            </a:pPr>
            <a:r>
              <a:rPr lang="en-US" b="1" dirty="0" smtClean="0">
                <a:effectLst>
                  <a:outerShdw blurRad="38100" dist="38100" dir="2700000" algn="tl">
                    <a:srgbClr val="000000">
                      <a:alpha val="43137"/>
                    </a:srgbClr>
                  </a:outerShdw>
                </a:effectLst>
                <a:latin typeface="Comic Sans MS" pitchFamily="66" charset="0"/>
              </a:rPr>
              <a:t>	(that hurt to put in the slide!)</a:t>
            </a:r>
          </a:p>
          <a:p>
            <a:r>
              <a:rPr lang="en-US" b="1" dirty="0" smtClean="0">
                <a:effectLst>
                  <a:outerShdw blurRad="38100" dist="38100" dir="2700000" algn="tl">
                    <a:srgbClr val="000000">
                      <a:alpha val="43137"/>
                    </a:srgbClr>
                  </a:outerShdw>
                </a:effectLst>
                <a:latin typeface="Comic Sans MS" pitchFamily="66" charset="0"/>
              </a:rPr>
              <a:t>American people object to treaty as does Congress. (Wilson out of office)</a:t>
            </a:r>
          </a:p>
          <a:p>
            <a:pPr lvl="1"/>
            <a:r>
              <a:rPr lang="en-US" b="1" dirty="0" smtClean="0">
                <a:effectLst>
                  <a:outerShdw blurRad="38100" dist="38100" dir="2700000" algn="tl">
                    <a:srgbClr val="000000">
                      <a:alpha val="43137"/>
                    </a:srgbClr>
                  </a:outerShdw>
                </a:effectLst>
                <a:latin typeface="Comic Sans MS" pitchFamily="66" charset="0"/>
              </a:rPr>
              <a:t>US isolationist – stay out of world affairs</a:t>
            </a:r>
          </a:p>
          <a:p>
            <a:r>
              <a:rPr lang="en-US" b="1" dirty="0" smtClean="0">
                <a:effectLst>
                  <a:outerShdw blurRad="38100" dist="38100" dir="2700000" algn="tl">
                    <a:srgbClr val="000000">
                      <a:alpha val="43137"/>
                    </a:srgbClr>
                  </a:outerShdw>
                </a:effectLst>
                <a:latin typeface="Comic Sans MS" pitchFamily="66" charset="0"/>
              </a:rPr>
              <a:t>US focuses on itself (roaring 20s)</a:t>
            </a:r>
          </a:p>
          <a:p>
            <a:pPr>
              <a:buFontTx/>
              <a:buNone/>
            </a:pPr>
            <a:r>
              <a:rPr lang="en-US" b="1" dirty="0" smtClean="0">
                <a:effectLst>
                  <a:outerShdw blurRad="38100" dist="38100" dir="2700000" algn="tl">
                    <a:srgbClr val="000000">
                      <a:alpha val="43137"/>
                    </a:srgbClr>
                  </a:outerShdw>
                </a:effectLst>
                <a:latin typeface="Comic Sans MS" pitchFamily="66" charset="0"/>
              </a:rPr>
              <a:t>	(more later)</a:t>
            </a:r>
          </a:p>
        </p:txBody>
      </p:sp>
    </p:spTree>
    <p:extLst>
      <p:ext uri="{BB962C8B-B14F-4D97-AF65-F5344CB8AC3E}">
        <p14:creationId xmlns:p14="http://schemas.microsoft.com/office/powerpoint/2010/main" val="282578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p:cTn id="14" dur="1000" fill="hold"/>
                                        <p:tgtEl>
                                          <p:spTgt spid="7171">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1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p:cTn id="21" dur="1000" fill="hold"/>
                                        <p:tgtEl>
                                          <p:spTgt spid="7171">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 calcmode="lin" valueType="num">
                                      <p:cBhvr>
                                        <p:cTn id="28" dur="1000" fill="hold"/>
                                        <p:tgtEl>
                                          <p:spTgt spid="7171">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717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1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 calcmode="lin" valueType="num">
                                      <p:cBhvr>
                                        <p:cTn id="35" dur="1000" fill="hold"/>
                                        <p:tgtEl>
                                          <p:spTgt spid="7171">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717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17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 calcmode="lin" valueType="num">
                                      <p:cBhvr>
                                        <p:cTn id="42" dur="1000" fill="hold"/>
                                        <p:tgtEl>
                                          <p:spTgt spid="7171">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717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PRgeo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33375"/>
            <a:ext cx="16795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FWWwilso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0"/>
            <a:ext cx="15621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FWWcle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716338"/>
            <a:ext cx="171291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FWWorlan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3573463"/>
            <a:ext cx="161290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Text Box 14"/>
          <p:cNvSpPr txBox="1">
            <a:spLocks noChangeArrowheads="1"/>
          </p:cNvSpPr>
          <p:nvPr/>
        </p:nvSpPr>
        <p:spPr bwMode="auto">
          <a:xfrm>
            <a:off x="2397124" y="3716338"/>
            <a:ext cx="41671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spcBef>
                <a:spcPct val="50000"/>
              </a:spcBef>
            </a:pPr>
            <a:r>
              <a:rPr lang="en-GB" sz="3200" b="1" dirty="0" smtClean="0">
                <a:latin typeface="Comic Sans MS" pitchFamily="66" charset="0"/>
              </a:rPr>
              <a:t>The </a:t>
            </a:r>
            <a:r>
              <a:rPr lang="en-GB" sz="3200" b="1" dirty="0">
                <a:latin typeface="Comic Sans MS" pitchFamily="66" charset="0"/>
              </a:rPr>
              <a:t>Big </a:t>
            </a:r>
            <a:r>
              <a:rPr lang="en-GB" sz="3200" b="1" dirty="0" smtClean="0">
                <a:latin typeface="Comic Sans MS" pitchFamily="66" charset="0"/>
              </a:rPr>
              <a:t>Four?</a:t>
            </a:r>
            <a:endParaRPr lang="en-GB" sz="3200" b="1" dirty="0">
              <a:latin typeface="Comic Sans MS" pitchFamily="66" charset="0"/>
            </a:endParaRPr>
          </a:p>
        </p:txBody>
      </p:sp>
      <p:sp>
        <p:nvSpPr>
          <p:cNvPr id="4112" name="Text Box 16"/>
          <p:cNvSpPr txBox="1">
            <a:spLocks noChangeArrowheads="1"/>
          </p:cNvSpPr>
          <p:nvPr/>
        </p:nvSpPr>
        <p:spPr bwMode="auto">
          <a:xfrm>
            <a:off x="228600" y="2997200"/>
            <a:ext cx="2808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spcBef>
                <a:spcPct val="50000"/>
              </a:spcBef>
            </a:pPr>
            <a:r>
              <a:rPr lang="en-GB" sz="1800" b="1" dirty="0">
                <a:latin typeface="Comic Sans MS" pitchFamily="66" charset="0"/>
              </a:rPr>
              <a:t>Woodrow Wilson USA</a:t>
            </a:r>
          </a:p>
        </p:txBody>
      </p:sp>
      <p:sp>
        <p:nvSpPr>
          <p:cNvPr id="4113" name="Text Box 17"/>
          <p:cNvSpPr txBox="1">
            <a:spLocks noChangeArrowheads="1"/>
          </p:cNvSpPr>
          <p:nvPr/>
        </p:nvSpPr>
        <p:spPr bwMode="auto">
          <a:xfrm>
            <a:off x="4787900" y="2997200"/>
            <a:ext cx="4105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spcBef>
                <a:spcPct val="50000"/>
              </a:spcBef>
            </a:pPr>
            <a:r>
              <a:rPr lang="en-GB" sz="1800" b="1" dirty="0">
                <a:latin typeface="Comic Sans MS" pitchFamily="66" charset="0"/>
              </a:rPr>
              <a:t>David Lloyd-George Great Britain</a:t>
            </a:r>
          </a:p>
        </p:txBody>
      </p:sp>
      <p:sp>
        <p:nvSpPr>
          <p:cNvPr id="4114" name="Text Box 18"/>
          <p:cNvSpPr txBox="1">
            <a:spLocks noChangeArrowheads="1"/>
          </p:cNvSpPr>
          <p:nvPr/>
        </p:nvSpPr>
        <p:spPr bwMode="auto">
          <a:xfrm>
            <a:off x="-228600" y="6165850"/>
            <a:ext cx="40767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spcBef>
                <a:spcPct val="50000"/>
              </a:spcBef>
            </a:pPr>
            <a:r>
              <a:rPr lang="en-GB" sz="1800" b="1" dirty="0">
                <a:latin typeface="Comic Sans MS" pitchFamily="66" charset="0"/>
              </a:rPr>
              <a:t>Georges Clemenceau  France</a:t>
            </a:r>
          </a:p>
        </p:txBody>
      </p:sp>
      <p:sp>
        <p:nvSpPr>
          <p:cNvPr id="4115" name="Text Box 19"/>
          <p:cNvSpPr txBox="1">
            <a:spLocks noChangeArrowheads="1"/>
          </p:cNvSpPr>
          <p:nvPr/>
        </p:nvSpPr>
        <p:spPr bwMode="auto">
          <a:xfrm>
            <a:off x="4932363" y="6165850"/>
            <a:ext cx="3960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spcBef>
                <a:spcPct val="50000"/>
              </a:spcBef>
            </a:pPr>
            <a:r>
              <a:rPr lang="en-GB" sz="1800" b="1" dirty="0">
                <a:latin typeface="Comic Sans MS" pitchFamily="66" charset="0"/>
              </a:rPr>
              <a:t>Vittorio </a:t>
            </a:r>
            <a:r>
              <a:rPr lang="en-GB" sz="1800" b="1" dirty="0" err="1">
                <a:latin typeface="Comic Sans MS" pitchFamily="66" charset="0"/>
              </a:rPr>
              <a:t>Orlando</a:t>
            </a:r>
            <a:r>
              <a:rPr lang="en-GB" sz="1800" b="1" dirty="0">
                <a:latin typeface="Comic Sans MS" pitchFamily="66" charset="0"/>
              </a:rPr>
              <a:t>  Italy</a:t>
            </a:r>
          </a:p>
        </p:txBody>
      </p:sp>
    </p:spTree>
    <p:extLst>
      <p:ext uri="{BB962C8B-B14F-4D97-AF65-F5344CB8AC3E}">
        <p14:creationId xmlns:p14="http://schemas.microsoft.com/office/powerpoint/2010/main" val="1300852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fade">
                                      <p:cBhvr>
                                        <p:cTn id="7" dur="770" decel="100000"/>
                                        <p:tgtEl>
                                          <p:spTgt spid="4110"/>
                                        </p:tgtEl>
                                      </p:cBhvr>
                                    </p:animEffect>
                                    <p:animScale>
                                      <p:cBhvr>
                                        <p:cTn id="8" dur="770" decel="100000"/>
                                        <p:tgtEl>
                                          <p:spTgt spid="4110"/>
                                        </p:tgtEl>
                                      </p:cBhvr>
                                      <p:from x="10000" y="10000"/>
                                      <p:to x="200000" y="450000"/>
                                    </p:animScale>
                                    <p:animScale>
                                      <p:cBhvr>
                                        <p:cTn id="9" dur="1230" accel="100000" fill="hold">
                                          <p:stCondLst>
                                            <p:cond delay="770"/>
                                          </p:stCondLst>
                                        </p:cTn>
                                        <p:tgtEl>
                                          <p:spTgt spid="4110"/>
                                        </p:tgtEl>
                                      </p:cBhvr>
                                      <p:from x="200000" y="450000"/>
                                      <p:to x="100000" y="100000"/>
                                    </p:animScale>
                                    <p:set>
                                      <p:cBhvr>
                                        <p:cTn id="10" dur="770" fill="hold"/>
                                        <p:tgtEl>
                                          <p:spTgt spid="4110"/>
                                        </p:tgtEl>
                                        <p:attrNameLst>
                                          <p:attrName>ppt_x</p:attrName>
                                        </p:attrNameLst>
                                      </p:cBhvr>
                                      <p:to>
                                        <p:strVal val="(0.5)"/>
                                      </p:to>
                                    </p:set>
                                    <p:anim from="(0.5)" to="(#ppt_x)" calcmode="lin" valueType="num">
                                      <p:cBhvr>
                                        <p:cTn id="11" dur="1230" accel="100000" fill="hold">
                                          <p:stCondLst>
                                            <p:cond delay="770"/>
                                          </p:stCondLst>
                                        </p:cTn>
                                        <p:tgtEl>
                                          <p:spTgt spid="4110"/>
                                        </p:tgtEl>
                                        <p:attrNameLst>
                                          <p:attrName>ppt_x</p:attrName>
                                        </p:attrNameLst>
                                      </p:cBhvr>
                                    </p:anim>
                                    <p:set>
                                      <p:cBhvr>
                                        <p:cTn id="12" dur="770" fill="hold"/>
                                        <p:tgtEl>
                                          <p:spTgt spid="4110"/>
                                        </p:tgtEl>
                                        <p:attrNameLst>
                                          <p:attrName>ppt_y</p:attrName>
                                        </p:attrNameLst>
                                      </p:cBhvr>
                                      <p:to>
                                        <p:strVal val="(#ppt_y+0.4)"/>
                                      </p:to>
                                    </p:set>
                                    <p:anim from="(#ppt_y+0.4)" to="(#ppt_y)" calcmode="lin" valueType="num">
                                      <p:cBhvr>
                                        <p:cTn id="13" dur="1230" accel="100000" fill="hold">
                                          <p:stCondLst>
                                            <p:cond delay="770"/>
                                          </p:stCondLst>
                                        </p:cTn>
                                        <p:tgtEl>
                                          <p:spTgt spid="41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5" presetClass="entr" presetSubtype="0" fill="hold" nodeType="clickEffect">
                                  <p:stCondLst>
                                    <p:cond delay="0"/>
                                  </p:stCondLst>
                                  <p:childTnLst>
                                    <p:set>
                                      <p:cBhvr>
                                        <p:cTn id="17" dur="1" fill="hold">
                                          <p:stCondLst>
                                            <p:cond delay="0"/>
                                          </p:stCondLst>
                                        </p:cTn>
                                        <p:tgtEl>
                                          <p:spTgt spid="4103"/>
                                        </p:tgtEl>
                                        <p:attrNameLst>
                                          <p:attrName>style.visibility</p:attrName>
                                        </p:attrNameLst>
                                      </p:cBhvr>
                                      <p:to>
                                        <p:strVal val="visible"/>
                                      </p:to>
                                    </p:set>
                                    <p:animEffect transition="in" filter="fade">
                                      <p:cBhvr>
                                        <p:cTn id="18" dur="2000"/>
                                        <p:tgtEl>
                                          <p:spTgt spid="4103"/>
                                        </p:tgtEl>
                                      </p:cBhvr>
                                    </p:animEffect>
                                    <p:anim calcmode="lin" valueType="num">
                                      <p:cBhvr>
                                        <p:cTn id="19" dur="2000" fill="hold"/>
                                        <p:tgtEl>
                                          <p:spTgt spid="4103"/>
                                        </p:tgtEl>
                                        <p:attrNameLst>
                                          <p:attrName>style.rotation</p:attrName>
                                        </p:attrNameLst>
                                      </p:cBhvr>
                                      <p:tavLst>
                                        <p:tav tm="0">
                                          <p:val>
                                            <p:fltVal val="720"/>
                                          </p:val>
                                        </p:tav>
                                        <p:tav tm="100000">
                                          <p:val>
                                            <p:fltVal val="0"/>
                                          </p:val>
                                        </p:tav>
                                      </p:tavLst>
                                    </p:anim>
                                    <p:anim calcmode="lin" valueType="num">
                                      <p:cBhvr>
                                        <p:cTn id="20" dur="2000" fill="hold"/>
                                        <p:tgtEl>
                                          <p:spTgt spid="4103"/>
                                        </p:tgtEl>
                                        <p:attrNameLst>
                                          <p:attrName>ppt_h</p:attrName>
                                        </p:attrNameLst>
                                      </p:cBhvr>
                                      <p:tavLst>
                                        <p:tav tm="0">
                                          <p:val>
                                            <p:fltVal val="0"/>
                                          </p:val>
                                        </p:tav>
                                        <p:tav tm="100000">
                                          <p:val>
                                            <p:strVal val="#ppt_h"/>
                                          </p:val>
                                        </p:tav>
                                      </p:tavLst>
                                    </p:anim>
                                    <p:anim calcmode="lin" valueType="num">
                                      <p:cBhvr>
                                        <p:cTn id="21" dur="2000" fill="hold"/>
                                        <p:tgtEl>
                                          <p:spTgt spid="4103"/>
                                        </p:tgtEl>
                                        <p:attrNameLst>
                                          <p:attrName>ppt_w</p:attrName>
                                        </p:attrNameLst>
                                      </p:cBhvr>
                                      <p:tavLst>
                                        <p:tav tm="0">
                                          <p:val>
                                            <p:fltVal val="0"/>
                                          </p:val>
                                        </p:tav>
                                        <p:tav tm="100000">
                                          <p:val>
                                            <p:strVal val="#ppt_w"/>
                                          </p:val>
                                        </p:tav>
                                      </p:tavLst>
                                    </p:anim>
                                  </p:childTnLst>
                                </p:cTn>
                              </p:par>
                              <p:par>
                                <p:cTn id="22" presetID="9" presetClass="entr" presetSubtype="0" fill="hold" grpId="0" nodeType="withEffect">
                                  <p:stCondLst>
                                    <p:cond delay="0"/>
                                  </p:stCondLst>
                                  <p:childTnLst>
                                    <p:set>
                                      <p:cBhvr>
                                        <p:cTn id="23" dur="1" fill="hold">
                                          <p:stCondLst>
                                            <p:cond delay="0"/>
                                          </p:stCondLst>
                                        </p:cTn>
                                        <p:tgtEl>
                                          <p:spTgt spid="4112"/>
                                        </p:tgtEl>
                                        <p:attrNameLst>
                                          <p:attrName>style.visibility</p:attrName>
                                        </p:attrNameLst>
                                      </p:cBhvr>
                                      <p:to>
                                        <p:strVal val="visible"/>
                                      </p:to>
                                    </p:set>
                                    <p:animEffect transition="in" filter="dissolve">
                                      <p:cBhvr>
                                        <p:cTn id="24" dur="500"/>
                                        <p:tgtEl>
                                          <p:spTgt spid="41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dissolve">
                                      <p:cBhvr>
                                        <p:cTn id="29" dur="500"/>
                                        <p:tgtEl>
                                          <p:spTgt spid="4101"/>
                                        </p:tgtEl>
                                      </p:cBhvr>
                                    </p:animEffec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4113">
                                            <p:txEl>
                                              <p:pRg st="0" end="0"/>
                                            </p:txEl>
                                          </p:spTgt>
                                        </p:tgtEl>
                                        <p:attrNameLst>
                                          <p:attrName>style.visibility</p:attrName>
                                        </p:attrNameLst>
                                      </p:cBhvr>
                                      <p:to>
                                        <p:strVal val="visible"/>
                                      </p:to>
                                    </p:set>
                                    <p:anim calcmode="discrete" valueType="clr">
                                      <p:cBhvr override="childStyle">
                                        <p:cTn id="32" dur="80"/>
                                        <p:tgtEl>
                                          <p:spTgt spid="41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4113">
                                            <p:txEl>
                                              <p:pRg st="0" end="0"/>
                                            </p:txEl>
                                          </p:spTgt>
                                        </p:tgtEl>
                                        <p:attrNameLst>
                                          <p:attrName>fillcolor</p:attrName>
                                        </p:attrNameLst>
                                      </p:cBhvr>
                                      <p:tavLst>
                                        <p:tav tm="0">
                                          <p:val>
                                            <p:clrVal>
                                              <a:schemeClr val="accent2"/>
                                            </p:clrVal>
                                          </p:val>
                                        </p:tav>
                                        <p:tav tm="50000">
                                          <p:val>
                                            <p:clrVal>
                                              <a:schemeClr val="hlink"/>
                                            </p:clrVal>
                                          </p:val>
                                        </p:tav>
                                      </p:tavLst>
                                    </p:anim>
                                    <p:set>
                                      <p:cBhvr>
                                        <p:cTn id="34" dur="80"/>
                                        <p:tgtEl>
                                          <p:spTgt spid="4113">
                                            <p:txEl>
                                              <p:pRg st="0" end="0"/>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4105"/>
                                        </p:tgtEl>
                                        <p:attrNameLst>
                                          <p:attrName>style.visibility</p:attrName>
                                        </p:attrNameLst>
                                      </p:cBhvr>
                                      <p:to>
                                        <p:strVal val="visible"/>
                                      </p:to>
                                    </p:set>
                                    <p:animEffect transition="in" filter="dissolve">
                                      <p:cBhvr>
                                        <p:cTn id="39" dur="500"/>
                                        <p:tgtEl>
                                          <p:spTgt spid="4105"/>
                                        </p:tgtEl>
                                      </p:cBhvr>
                                    </p:animEffect>
                                  </p:childTnLst>
                                </p:cTn>
                              </p:par>
                              <p:par>
                                <p:cTn id="40" presetID="27" presetClass="entr" presetSubtype="0" fill="hold" grpId="0" nodeType="withEffect">
                                  <p:stCondLst>
                                    <p:cond delay="0"/>
                                  </p:stCondLst>
                                  <p:iterate type="lt">
                                    <p:tmPct val="50000"/>
                                  </p:iterate>
                                  <p:childTnLst>
                                    <p:set>
                                      <p:cBhvr>
                                        <p:cTn id="41" dur="1" fill="hold">
                                          <p:stCondLst>
                                            <p:cond delay="0"/>
                                          </p:stCondLst>
                                        </p:cTn>
                                        <p:tgtEl>
                                          <p:spTgt spid="4114"/>
                                        </p:tgtEl>
                                        <p:attrNameLst>
                                          <p:attrName>style.visibility</p:attrName>
                                        </p:attrNameLst>
                                      </p:cBhvr>
                                      <p:to>
                                        <p:strVal val="visible"/>
                                      </p:to>
                                    </p:set>
                                    <p:anim calcmode="discrete" valueType="clr">
                                      <p:cBhvr override="childStyle">
                                        <p:cTn id="42" dur="80"/>
                                        <p:tgtEl>
                                          <p:spTgt spid="411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114"/>
                                        </p:tgtEl>
                                        <p:attrNameLst>
                                          <p:attrName>fillcolor</p:attrName>
                                        </p:attrNameLst>
                                      </p:cBhvr>
                                      <p:tavLst>
                                        <p:tav tm="0">
                                          <p:val>
                                            <p:clrVal>
                                              <a:schemeClr val="accent2"/>
                                            </p:clrVal>
                                          </p:val>
                                        </p:tav>
                                        <p:tav tm="50000">
                                          <p:val>
                                            <p:clrVal>
                                              <a:schemeClr val="hlink"/>
                                            </p:clrVal>
                                          </p:val>
                                        </p:tav>
                                      </p:tavLst>
                                    </p:anim>
                                    <p:set>
                                      <p:cBhvr>
                                        <p:cTn id="44" dur="80"/>
                                        <p:tgtEl>
                                          <p:spTgt spid="4114"/>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107"/>
                                        </p:tgtEl>
                                        <p:attrNameLst>
                                          <p:attrName>style.visibility</p:attrName>
                                        </p:attrNameLst>
                                      </p:cBhvr>
                                      <p:to>
                                        <p:strVal val="visible"/>
                                      </p:to>
                                    </p:set>
                                    <p:animEffect transition="in" filter="dissolve">
                                      <p:cBhvr>
                                        <p:cTn id="49" dur="500"/>
                                        <p:tgtEl>
                                          <p:spTgt spid="4107"/>
                                        </p:tgtEl>
                                      </p:cBhvr>
                                    </p:animEffect>
                                  </p:childTnLst>
                                </p:cTn>
                              </p:par>
                              <p:par>
                                <p:cTn id="50" presetID="27" presetClass="entr" presetSubtype="0" fill="hold" nodeType="withEffect">
                                  <p:stCondLst>
                                    <p:cond delay="0"/>
                                  </p:stCondLst>
                                  <p:iterate type="lt">
                                    <p:tmPct val="50000"/>
                                  </p:iterate>
                                  <p:childTnLst>
                                    <p:set>
                                      <p:cBhvr>
                                        <p:cTn id="51" dur="1" fill="hold">
                                          <p:stCondLst>
                                            <p:cond delay="0"/>
                                          </p:stCondLst>
                                        </p:cTn>
                                        <p:tgtEl>
                                          <p:spTgt spid="4115">
                                            <p:txEl>
                                              <p:pRg st="0" end="0"/>
                                            </p:txEl>
                                          </p:spTgt>
                                        </p:tgtEl>
                                        <p:attrNameLst>
                                          <p:attrName>style.visibility</p:attrName>
                                        </p:attrNameLst>
                                      </p:cBhvr>
                                      <p:to>
                                        <p:strVal val="visible"/>
                                      </p:to>
                                    </p:set>
                                    <p:anim calcmode="discrete" valueType="clr">
                                      <p:cBhvr override="childStyle">
                                        <p:cTn id="52" dur="80"/>
                                        <p:tgtEl>
                                          <p:spTgt spid="41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4115">
                                            <p:txEl>
                                              <p:pRg st="0" end="0"/>
                                            </p:txEl>
                                          </p:spTgt>
                                        </p:tgtEl>
                                        <p:attrNameLst>
                                          <p:attrName>fillcolor</p:attrName>
                                        </p:attrNameLst>
                                      </p:cBhvr>
                                      <p:tavLst>
                                        <p:tav tm="0">
                                          <p:val>
                                            <p:clrVal>
                                              <a:schemeClr val="accent2"/>
                                            </p:clrVal>
                                          </p:val>
                                        </p:tav>
                                        <p:tav tm="50000">
                                          <p:val>
                                            <p:clrVal>
                                              <a:schemeClr val="hlink"/>
                                            </p:clrVal>
                                          </p:val>
                                        </p:tav>
                                      </p:tavLst>
                                    </p:anim>
                                    <p:set>
                                      <p:cBhvr>
                                        <p:cTn id="54" dur="80"/>
                                        <p:tgtEl>
                                          <p:spTgt spid="41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p:bldP spid="4112" grpId="0"/>
      <p:bldP spid="4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Versailles Big F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7489825"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1403350" y="5734050"/>
            <a:ext cx="8208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800" b="1" dirty="0">
                <a:latin typeface="Comic Sans MS" pitchFamily="66" charset="0"/>
              </a:rPr>
              <a:t>The Big Four at Versailles in 1919</a:t>
            </a:r>
          </a:p>
        </p:txBody>
      </p:sp>
    </p:spTree>
    <p:extLst>
      <p:ext uri="{BB962C8B-B14F-4D97-AF65-F5344CB8AC3E}">
        <p14:creationId xmlns:p14="http://schemas.microsoft.com/office/powerpoint/2010/main" val="560249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ssolve">
                                      <p:cBhvr>
                                        <p:cTn id="7" dur="5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1205"/>
                                        </p:tgtEl>
                                        <p:attrNameLst>
                                          <p:attrName>style.visibility</p:attrName>
                                        </p:attrNameLst>
                                      </p:cBhvr>
                                      <p:to>
                                        <p:strVal val="visible"/>
                                      </p:to>
                                    </p:set>
                                    <p:anim calcmode="discrete" valueType="clr">
                                      <p:cBhvr override="childStyle">
                                        <p:cTn id="12" dur="80"/>
                                        <p:tgtEl>
                                          <p:spTgt spid="5120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1205"/>
                                        </p:tgtEl>
                                        <p:attrNameLst>
                                          <p:attrName>fillcolor</p:attrName>
                                        </p:attrNameLst>
                                      </p:cBhvr>
                                      <p:tavLst>
                                        <p:tav tm="0">
                                          <p:val>
                                            <p:clrVal>
                                              <a:schemeClr val="accent2"/>
                                            </p:clrVal>
                                          </p:val>
                                        </p:tav>
                                        <p:tav tm="50000">
                                          <p:val>
                                            <p:clrVal>
                                              <a:schemeClr val="hlink"/>
                                            </p:clrVal>
                                          </p:val>
                                        </p:tav>
                                      </p:tavLst>
                                    </p:anim>
                                    <p:set>
                                      <p:cBhvr>
                                        <p:cTn id="14" dur="80"/>
                                        <p:tgtEl>
                                          <p:spTgt spid="512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FWWcle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9707"/>
            <a:ext cx="32670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p:cNvSpPr txBox="1">
            <a:spLocks noChangeArrowheads="1"/>
          </p:cNvSpPr>
          <p:nvPr/>
        </p:nvSpPr>
        <p:spPr bwMode="auto">
          <a:xfrm>
            <a:off x="3995738" y="692150"/>
            <a:ext cx="50909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3200" b="1" dirty="0">
                <a:latin typeface="Comic Sans MS" pitchFamily="66" charset="0"/>
              </a:rPr>
              <a:t>What did France </a:t>
            </a:r>
            <a:r>
              <a:rPr lang="en-GB" sz="3200" b="1" dirty="0" smtClean="0">
                <a:latin typeface="Comic Sans MS" pitchFamily="66" charset="0"/>
              </a:rPr>
              <a:t>want?</a:t>
            </a:r>
          </a:p>
        </p:txBody>
      </p:sp>
      <p:sp>
        <p:nvSpPr>
          <p:cNvPr id="52230" name="Text Box 6"/>
          <p:cNvSpPr txBox="1">
            <a:spLocks noChangeArrowheads="1"/>
          </p:cNvSpPr>
          <p:nvPr/>
        </p:nvSpPr>
        <p:spPr bwMode="auto">
          <a:xfrm>
            <a:off x="3995737" y="1400036"/>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smtClean="0">
                <a:latin typeface="Comic Sans MS" pitchFamily="66" charset="0"/>
              </a:rPr>
              <a:t>1.  Security</a:t>
            </a:r>
            <a:endParaRPr lang="en-GB" b="1" dirty="0">
              <a:latin typeface="Comic Sans MS" pitchFamily="66" charset="0"/>
            </a:endParaRPr>
          </a:p>
        </p:txBody>
      </p:sp>
      <p:sp>
        <p:nvSpPr>
          <p:cNvPr id="52231" name="Text Box 7"/>
          <p:cNvSpPr txBox="1">
            <a:spLocks noChangeArrowheads="1"/>
          </p:cNvSpPr>
          <p:nvPr/>
        </p:nvSpPr>
        <p:spPr bwMode="auto">
          <a:xfrm>
            <a:off x="4010025" y="1796911"/>
            <a:ext cx="4752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smtClean="0">
                <a:latin typeface="Comic Sans MS" pitchFamily="66" charset="0"/>
              </a:rPr>
              <a:t>2.  Revenge</a:t>
            </a:r>
            <a:endParaRPr lang="en-GB" b="1" dirty="0">
              <a:latin typeface="Comic Sans MS" pitchFamily="66" charset="0"/>
            </a:endParaRPr>
          </a:p>
        </p:txBody>
      </p:sp>
      <p:sp>
        <p:nvSpPr>
          <p:cNvPr id="52232" name="Text Box 8"/>
          <p:cNvSpPr txBox="1">
            <a:spLocks noChangeArrowheads="1"/>
          </p:cNvSpPr>
          <p:nvPr/>
        </p:nvSpPr>
        <p:spPr bwMode="auto">
          <a:xfrm>
            <a:off x="3995738" y="2240113"/>
            <a:ext cx="4897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smtClean="0">
                <a:latin typeface="Comic Sans MS" pitchFamily="66" charset="0"/>
              </a:rPr>
              <a:t>3.  Reparations</a:t>
            </a:r>
            <a:endParaRPr lang="en-GB" b="1" dirty="0">
              <a:latin typeface="Comic Sans MS" pitchFamily="66" charset="0"/>
            </a:endParaRPr>
          </a:p>
        </p:txBody>
      </p:sp>
      <p:sp>
        <p:nvSpPr>
          <p:cNvPr id="52233" name="Text Box 9"/>
          <p:cNvSpPr txBox="1">
            <a:spLocks noChangeArrowheads="1"/>
          </p:cNvSpPr>
          <p:nvPr/>
        </p:nvSpPr>
        <p:spPr bwMode="auto">
          <a:xfrm>
            <a:off x="47624" y="4792506"/>
            <a:ext cx="3876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latin typeface="Comic Sans MS" pitchFamily="66" charset="0"/>
              </a:rPr>
              <a:t>Clemenceau : The Tiger</a:t>
            </a:r>
          </a:p>
        </p:txBody>
      </p:sp>
      <p:sp>
        <p:nvSpPr>
          <p:cNvPr id="52234" name="Text Box 10"/>
          <p:cNvSpPr txBox="1">
            <a:spLocks noChangeArrowheads="1"/>
          </p:cNvSpPr>
          <p:nvPr/>
        </p:nvSpPr>
        <p:spPr bwMode="auto">
          <a:xfrm>
            <a:off x="3924301" y="3469481"/>
            <a:ext cx="5162406"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Clemenceau wanted to make sure that Germany could not invade France in the future. </a:t>
            </a:r>
            <a:endParaRPr lang="en-GB" b="1" dirty="0" smtClean="0">
              <a:latin typeface="Comic Sans MS" pitchFamily="66" charset="0"/>
            </a:endParaRPr>
          </a:p>
          <a:p>
            <a:pPr eaLnBrk="1" hangingPunct="1">
              <a:spcBef>
                <a:spcPct val="50000"/>
              </a:spcBef>
            </a:pPr>
            <a:r>
              <a:rPr lang="en-GB" b="1" dirty="0" smtClean="0">
                <a:latin typeface="Comic Sans MS" pitchFamily="66" charset="0"/>
              </a:rPr>
              <a:t>He </a:t>
            </a:r>
            <a:r>
              <a:rPr lang="en-GB" b="1" dirty="0">
                <a:latin typeface="Comic Sans MS" pitchFamily="66" charset="0"/>
              </a:rPr>
              <a:t>was determined that Germany should be made to pay for the damage that had been caused in northern France by the invading German armies.</a:t>
            </a:r>
          </a:p>
        </p:txBody>
      </p:sp>
      <p:sp>
        <p:nvSpPr>
          <p:cNvPr id="2" name="TextBox 1"/>
          <p:cNvSpPr txBox="1"/>
          <p:nvPr/>
        </p:nvSpPr>
        <p:spPr>
          <a:xfrm>
            <a:off x="3878059" y="2819399"/>
            <a:ext cx="4838699" cy="461665"/>
          </a:xfrm>
          <a:prstGeom prst="rect">
            <a:avLst/>
          </a:prstGeom>
          <a:noFill/>
        </p:spPr>
        <p:txBody>
          <a:bodyPr wrap="square" rtlCol="0">
            <a:spAutoFit/>
          </a:bodyPr>
          <a:lstStyle/>
          <a:p>
            <a:r>
              <a:rPr lang="en-GB" sz="2400" b="1" dirty="0" smtClean="0">
                <a:latin typeface="Comic Sans MS" pitchFamily="66" charset="0"/>
              </a:rPr>
              <a:t>Essentially neuter Germany!</a:t>
            </a:r>
            <a:endParaRPr lang="en-US" sz="2400" b="1" dirty="0">
              <a:latin typeface="Comic Sans MS" pitchFamily="66" charset="0"/>
            </a:endParaRPr>
          </a:p>
        </p:txBody>
      </p:sp>
    </p:spTree>
    <p:extLst>
      <p:ext uri="{BB962C8B-B14F-4D97-AF65-F5344CB8AC3E}">
        <p14:creationId xmlns:p14="http://schemas.microsoft.com/office/powerpoint/2010/main" val="1882767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33">
                                            <p:txEl>
                                              <p:pRg st="0" end="0"/>
                                            </p:txEl>
                                          </p:spTgt>
                                        </p:tgtEl>
                                        <p:attrNameLst>
                                          <p:attrName>style.visibility</p:attrName>
                                        </p:attrNameLst>
                                      </p:cBhvr>
                                      <p:to>
                                        <p:strVal val="visible"/>
                                      </p:to>
                                    </p:set>
                                    <p:anim calcmode="discrete" valueType="clr">
                                      <p:cBhvr override="childStyle">
                                        <p:cTn id="12" dur="80"/>
                                        <p:tgtEl>
                                          <p:spTgt spid="522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3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2233">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9">
                                            <p:txEl>
                                              <p:pRg st="0" end="0"/>
                                            </p:txEl>
                                          </p:spTgt>
                                        </p:tgtEl>
                                        <p:attrNameLst>
                                          <p:attrName>style.visibility</p:attrName>
                                        </p:attrNameLst>
                                      </p:cBhvr>
                                      <p:to>
                                        <p:strVal val="visible"/>
                                      </p:to>
                                    </p:set>
                                    <p:anim calcmode="discrete" valueType="clr">
                                      <p:cBhvr override="childStyle">
                                        <p:cTn id="19" dur="80"/>
                                        <p:tgtEl>
                                          <p:spTgt spid="522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9">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9">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2230"/>
                                        </p:tgtEl>
                                        <p:attrNameLst>
                                          <p:attrName>style.visibility</p:attrName>
                                        </p:attrNameLst>
                                      </p:cBhvr>
                                      <p:to>
                                        <p:strVal val="visible"/>
                                      </p:to>
                                    </p:set>
                                    <p:anim calcmode="discrete" valueType="clr">
                                      <p:cBhvr override="childStyle">
                                        <p:cTn id="26" dur="80"/>
                                        <p:tgtEl>
                                          <p:spTgt spid="5223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30"/>
                                        </p:tgtEl>
                                        <p:attrNameLst>
                                          <p:attrName>fillcolor</p:attrName>
                                        </p:attrNameLst>
                                      </p:cBhvr>
                                      <p:tavLst>
                                        <p:tav tm="0">
                                          <p:val>
                                            <p:clrVal>
                                              <a:schemeClr val="accent2"/>
                                            </p:clrVal>
                                          </p:val>
                                        </p:tav>
                                        <p:tav tm="50000">
                                          <p:val>
                                            <p:clrVal>
                                              <a:schemeClr val="hlink"/>
                                            </p:clrVal>
                                          </p:val>
                                        </p:tav>
                                      </p:tavLst>
                                    </p:anim>
                                    <p:set>
                                      <p:cBhvr>
                                        <p:cTn id="28" dur="80"/>
                                        <p:tgtEl>
                                          <p:spTgt spid="52230"/>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2231"/>
                                        </p:tgtEl>
                                        <p:attrNameLst>
                                          <p:attrName>style.visibility</p:attrName>
                                        </p:attrNameLst>
                                      </p:cBhvr>
                                      <p:to>
                                        <p:strVal val="visible"/>
                                      </p:to>
                                    </p:set>
                                    <p:anim calcmode="discrete" valueType="clr">
                                      <p:cBhvr override="childStyle">
                                        <p:cTn id="33" dur="80"/>
                                        <p:tgtEl>
                                          <p:spTgt spid="5223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31"/>
                                        </p:tgtEl>
                                        <p:attrNameLst>
                                          <p:attrName>fillcolor</p:attrName>
                                        </p:attrNameLst>
                                      </p:cBhvr>
                                      <p:tavLst>
                                        <p:tav tm="0">
                                          <p:val>
                                            <p:clrVal>
                                              <a:schemeClr val="accent2"/>
                                            </p:clrVal>
                                          </p:val>
                                        </p:tav>
                                        <p:tav tm="50000">
                                          <p:val>
                                            <p:clrVal>
                                              <a:schemeClr val="hlink"/>
                                            </p:clrVal>
                                          </p:val>
                                        </p:tav>
                                      </p:tavLst>
                                    </p:anim>
                                    <p:set>
                                      <p:cBhvr>
                                        <p:cTn id="35" dur="80"/>
                                        <p:tgtEl>
                                          <p:spTgt spid="52231"/>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52232">
                                            <p:txEl>
                                              <p:pRg st="0" end="0"/>
                                            </p:txEl>
                                          </p:spTgt>
                                        </p:tgtEl>
                                        <p:attrNameLst>
                                          <p:attrName>style.visibility</p:attrName>
                                        </p:attrNameLst>
                                      </p:cBhvr>
                                      <p:to>
                                        <p:strVal val="visible"/>
                                      </p:to>
                                    </p:set>
                                    <p:anim calcmode="discrete" valueType="clr">
                                      <p:cBhvr override="childStyle">
                                        <p:cTn id="40" dur="80"/>
                                        <p:tgtEl>
                                          <p:spTgt spid="522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2232">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52232">
                                            <p:txEl>
                                              <p:pRg st="0" end="0"/>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nodeType="clickEffect">
                                  <p:stCondLst>
                                    <p:cond delay="0"/>
                                  </p:stCondLst>
                                  <p:iterate type="lt">
                                    <p:tmPct val="50000"/>
                                  </p:iterate>
                                  <p:childTnLst>
                                    <p:set>
                                      <p:cBhvr>
                                        <p:cTn id="51" dur="1" fill="hold">
                                          <p:stCondLst>
                                            <p:cond delay="0"/>
                                          </p:stCondLst>
                                        </p:cTn>
                                        <p:tgtEl>
                                          <p:spTgt spid="52234">
                                            <p:txEl>
                                              <p:pRg st="0" end="0"/>
                                            </p:txEl>
                                          </p:spTgt>
                                        </p:tgtEl>
                                        <p:attrNameLst>
                                          <p:attrName>style.visibility</p:attrName>
                                        </p:attrNameLst>
                                      </p:cBhvr>
                                      <p:to>
                                        <p:strVal val="visible"/>
                                      </p:to>
                                    </p:set>
                                    <p:anim calcmode="discrete" valueType="clr">
                                      <p:cBhvr override="childStyle">
                                        <p:cTn id="52" dur="80"/>
                                        <p:tgtEl>
                                          <p:spTgt spid="522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52234">
                                            <p:txEl>
                                              <p:pRg st="0" end="0"/>
                                            </p:txEl>
                                          </p:spTgt>
                                        </p:tgtEl>
                                        <p:attrNameLst>
                                          <p:attrName>fillcolor</p:attrName>
                                        </p:attrNameLst>
                                      </p:cBhvr>
                                      <p:tavLst>
                                        <p:tav tm="0">
                                          <p:val>
                                            <p:clrVal>
                                              <a:schemeClr val="accent2"/>
                                            </p:clrVal>
                                          </p:val>
                                        </p:tav>
                                        <p:tav tm="50000">
                                          <p:val>
                                            <p:clrVal>
                                              <a:schemeClr val="hlink"/>
                                            </p:clrVal>
                                          </p:val>
                                        </p:tav>
                                      </p:tavLst>
                                    </p:anim>
                                    <p:set>
                                      <p:cBhvr>
                                        <p:cTn id="54" dur="80"/>
                                        <p:tgtEl>
                                          <p:spTgt spid="52234">
                                            <p:txEl>
                                              <p:pRg st="0" end="0"/>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nodeType="clickEffect">
                                  <p:stCondLst>
                                    <p:cond delay="0"/>
                                  </p:stCondLst>
                                  <p:iterate type="lt">
                                    <p:tmPct val="50000"/>
                                  </p:iterate>
                                  <p:childTnLst>
                                    <p:set>
                                      <p:cBhvr>
                                        <p:cTn id="58" dur="1" fill="hold">
                                          <p:stCondLst>
                                            <p:cond delay="0"/>
                                          </p:stCondLst>
                                        </p:cTn>
                                        <p:tgtEl>
                                          <p:spTgt spid="52234">
                                            <p:txEl>
                                              <p:pRg st="1" end="1"/>
                                            </p:txEl>
                                          </p:spTgt>
                                        </p:tgtEl>
                                        <p:attrNameLst>
                                          <p:attrName>style.visibility</p:attrName>
                                        </p:attrNameLst>
                                      </p:cBhvr>
                                      <p:to>
                                        <p:strVal val="visible"/>
                                      </p:to>
                                    </p:set>
                                    <p:anim calcmode="discrete" valueType="clr">
                                      <p:cBhvr override="childStyle">
                                        <p:cTn id="59" dur="80"/>
                                        <p:tgtEl>
                                          <p:spTgt spid="522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52234">
                                            <p:txEl>
                                              <p:pRg st="1" end="1"/>
                                            </p:txEl>
                                          </p:spTgt>
                                        </p:tgtEl>
                                        <p:attrNameLst>
                                          <p:attrName>fillcolor</p:attrName>
                                        </p:attrNameLst>
                                      </p:cBhvr>
                                      <p:tavLst>
                                        <p:tav tm="0">
                                          <p:val>
                                            <p:clrVal>
                                              <a:schemeClr val="accent2"/>
                                            </p:clrVal>
                                          </p:val>
                                        </p:tav>
                                        <p:tav tm="50000">
                                          <p:val>
                                            <p:clrVal>
                                              <a:schemeClr val="hlink"/>
                                            </p:clrVal>
                                          </p:val>
                                        </p:tav>
                                      </p:tavLst>
                                    </p:anim>
                                    <p:set>
                                      <p:cBhvr>
                                        <p:cTn id="61" dur="80"/>
                                        <p:tgtEl>
                                          <p:spTgt spid="5223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3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PRgeor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331311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179388" y="5589588"/>
            <a:ext cx="4464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a:latin typeface="Comic Sans MS" pitchFamily="66" charset="0"/>
              </a:rPr>
              <a:t>David Lloyd-George</a:t>
            </a:r>
          </a:p>
        </p:txBody>
      </p:sp>
      <p:sp>
        <p:nvSpPr>
          <p:cNvPr id="53254" name="Text Box 6"/>
          <p:cNvSpPr txBox="1">
            <a:spLocks noChangeArrowheads="1"/>
          </p:cNvSpPr>
          <p:nvPr/>
        </p:nvSpPr>
        <p:spPr bwMode="auto">
          <a:xfrm>
            <a:off x="3851275" y="620713"/>
            <a:ext cx="50419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In public Lloyd-George said he wanted to punish the Germans. The British public was very anti-German at the end of the war</a:t>
            </a:r>
            <a:r>
              <a:rPr lang="en-GB" b="1" dirty="0" smtClean="0">
                <a:latin typeface="Comic Sans MS" pitchFamily="66" charset="0"/>
              </a:rPr>
              <a:t>.  </a:t>
            </a:r>
            <a:endParaRPr lang="en-GB" b="1" dirty="0">
              <a:latin typeface="Comic Sans MS" pitchFamily="66" charset="0"/>
            </a:endParaRPr>
          </a:p>
        </p:txBody>
      </p:sp>
      <p:sp>
        <p:nvSpPr>
          <p:cNvPr id="53255" name="Text Box 7"/>
          <p:cNvSpPr txBox="1">
            <a:spLocks noChangeArrowheads="1"/>
          </p:cNvSpPr>
          <p:nvPr/>
        </p:nvSpPr>
        <p:spPr bwMode="auto">
          <a:xfrm>
            <a:off x="3924300" y="1905000"/>
            <a:ext cx="48244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In private he realised that Britain needed Germany to recover because she was an important trading partner.</a:t>
            </a:r>
          </a:p>
        </p:txBody>
      </p:sp>
      <p:sp>
        <p:nvSpPr>
          <p:cNvPr id="53256" name="Text Box 8"/>
          <p:cNvSpPr txBox="1">
            <a:spLocks noChangeArrowheads="1"/>
          </p:cNvSpPr>
          <p:nvPr/>
        </p:nvSpPr>
        <p:spPr bwMode="auto">
          <a:xfrm>
            <a:off x="3851275" y="3200400"/>
            <a:ext cx="50419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He was also worried about the “disease from the east”, </a:t>
            </a:r>
            <a:r>
              <a:rPr lang="en-GB" b="1" dirty="0">
                <a:solidFill>
                  <a:srgbClr val="FF0000"/>
                </a:solidFill>
                <a:latin typeface="Comic Sans MS" pitchFamily="66" charset="0"/>
              </a:rPr>
              <a:t>communism</a:t>
            </a:r>
            <a:r>
              <a:rPr lang="en-GB" b="1" dirty="0">
                <a:latin typeface="Comic Sans MS" pitchFamily="66" charset="0"/>
              </a:rPr>
              <a:t>. </a:t>
            </a:r>
            <a:r>
              <a:rPr lang="en-GB" b="1" dirty="0" smtClean="0">
                <a:latin typeface="Comic Sans MS" pitchFamily="66" charset="0"/>
              </a:rPr>
              <a:t>Lloyd-George </a:t>
            </a:r>
            <a:r>
              <a:rPr lang="en-GB" b="1" dirty="0">
                <a:latin typeface="Comic Sans MS" pitchFamily="66" charset="0"/>
              </a:rPr>
              <a:t>believed that the spread of communism had to be stopped. </a:t>
            </a:r>
            <a:endParaRPr lang="en-GB" b="1" dirty="0" smtClean="0">
              <a:latin typeface="Comic Sans MS" pitchFamily="66" charset="0"/>
            </a:endParaRPr>
          </a:p>
          <a:p>
            <a:pPr eaLnBrk="1" hangingPunct="1">
              <a:spcBef>
                <a:spcPct val="50000"/>
              </a:spcBef>
            </a:pPr>
            <a:r>
              <a:rPr lang="en-GB" b="1" dirty="0" smtClean="0">
                <a:latin typeface="Comic Sans MS" pitchFamily="66" charset="0"/>
              </a:rPr>
              <a:t>A </a:t>
            </a:r>
            <a:r>
              <a:rPr lang="en-GB" b="1" dirty="0">
                <a:latin typeface="Comic Sans MS" pitchFamily="66" charset="0"/>
              </a:rPr>
              <a:t>strong Germany would be a barrier against it</a:t>
            </a:r>
            <a:r>
              <a:rPr lang="en-GB" b="1" dirty="0" smtClean="0">
                <a:latin typeface="Comic Sans MS" pitchFamily="66" charset="0"/>
              </a:rPr>
              <a:t>.</a:t>
            </a:r>
          </a:p>
          <a:p>
            <a:pPr eaLnBrk="1" hangingPunct="1">
              <a:spcBef>
                <a:spcPct val="50000"/>
              </a:spcBef>
            </a:pPr>
            <a:r>
              <a:rPr lang="en-GB" b="1" dirty="0" smtClean="0">
                <a:latin typeface="Comic Sans MS" pitchFamily="66" charset="0"/>
              </a:rPr>
              <a:t>(US uses this idea in 1945!)</a:t>
            </a:r>
            <a:endParaRPr lang="en-GB" b="1" dirty="0">
              <a:latin typeface="Comic Sans MS" pitchFamily="66" charset="0"/>
            </a:endParaRPr>
          </a:p>
        </p:txBody>
      </p:sp>
      <p:sp>
        <p:nvSpPr>
          <p:cNvPr id="53257" name="Text Box 9"/>
          <p:cNvSpPr txBox="1">
            <a:spLocks noChangeArrowheads="1"/>
          </p:cNvSpPr>
          <p:nvPr/>
        </p:nvSpPr>
        <p:spPr bwMode="auto">
          <a:xfrm>
            <a:off x="3733800" y="0"/>
            <a:ext cx="5410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3200" b="1" dirty="0">
                <a:latin typeface="Comic Sans MS" pitchFamily="66" charset="0"/>
              </a:rPr>
              <a:t>What did Britain Want?</a:t>
            </a:r>
          </a:p>
        </p:txBody>
      </p:sp>
    </p:spTree>
    <p:extLst>
      <p:ext uri="{BB962C8B-B14F-4D97-AF65-F5344CB8AC3E}">
        <p14:creationId xmlns:p14="http://schemas.microsoft.com/office/powerpoint/2010/main" val="2447055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ssolve">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3253"/>
                                        </p:tgtEl>
                                        <p:attrNameLst>
                                          <p:attrName>style.visibility</p:attrName>
                                        </p:attrNameLst>
                                      </p:cBhvr>
                                      <p:to>
                                        <p:strVal val="visible"/>
                                      </p:to>
                                    </p:set>
                                    <p:anim calcmode="discrete" valueType="clr">
                                      <p:cBhvr override="childStyle">
                                        <p:cTn id="12" dur="80"/>
                                        <p:tgtEl>
                                          <p:spTgt spid="5325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3253"/>
                                        </p:tgtEl>
                                        <p:attrNameLst>
                                          <p:attrName>fillcolor</p:attrName>
                                        </p:attrNameLst>
                                      </p:cBhvr>
                                      <p:tavLst>
                                        <p:tav tm="0">
                                          <p:val>
                                            <p:clrVal>
                                              <a:schemeClr val="accent2"/>
                                            </p:clrVal>
                                          </p:val>
                                        </p:tav>
                                        <p:tav tm="50000">
                                          <p:val>
                                            <p:clrVal>
                                              <a:schemeClr val="hlink"/>
                                            </p:clrVal>
                                          </p:val>
                                        </p:tav>
                                      </p:tavLst>
                                    </p:anim>
                                    <p:set>
                                      <p:cBhvr>
                                        <p:cTn id="14" dur="80"/>
                                        <p:tgtEl>
                                          <p:spTgt spid="53253"/>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3257">
                                            <p:txEl>
                                              <p:pRg st="0" end="0"/>
                                            </p:txEl>
                                          </p:spTgt>
                                        </p:tgtEl>
                                        <p:attrNameLst>
                                          <p:attrName>style.visibility</p:attrName>
                                        </p:attrNameLst>
                                      </p:cBhvr>
                                      <p:to>
                                        <p:strVal val="visible"/>
                                      </p:to>
                                    </p:set>
                                    <p:animEffect transition="in" filter="dissolve">
                                      <p:cBhvr>
                                        <p:cTn id="19" dur="500"/>
                                        <p:tgtEl>
                                          <p:spTgt spid="53257">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53254"/>
                                        </p:tgtEl>
                                        <p:attrNameLst>
                                          <p:attrName>style.visibility</p:attrName>
                                        </p:attrNameLst>
                                      </p:cBhvr>
                                      <p:to>
                                        <p:strVal val="visible"/>
                                      </p:to>
                                    </p:set>
                                    <p:anim calcmode="discrete" valueType="clr">
                                      <p:cBhvr override="childStyle">
                                        <p:cTn id="24" dur="80"/>
                                        <p:tgtEl>
                                          <p:spTgt spid="5325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53254"/>
                                        </p:tgtEl>
                                        <p:attrNameLst>
                                          <p:attrName>fillcolor</p:attrName>
                                        </p:attrNameLst>
                                      </p:cBhvr>
                                      <p:tavLst>
                                        <p:tav tm="0">
                                          <p:val>
                                            <p:clrVal>
                                              <a:schemeClr val="accent2"/>
                                            </p:clrVal>
                                          </p:val>
                                        </p:tav>
                                        <p:tav tm="50000">
                                          <p:val>
                                            <p:clrVal>
                                              <a:schemeClr val="hlink"/>
                                            </p:clrVal>
                                          </p:val>
                                        </p:tav>
                                      </p:tavLst>
                                    </p:anim>
                                    <p:set>
                                      <p:cBhvr>
                                        <p:cTn id="26" dur="80"/>
                                        <p:tgtEl>
                                          <p:spTgt spid="53254"/>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53255">
                                            <p:txEl>
                                              <p:pRg st="0" end="0"/>
                                            </p:txEl>
                                          </p:spTgt>
                                        </p:tgtEl>
                                        <p:attrNameLst>
                                          <p:attrName>style.visibility</p:attrName>
                                        </p:attrNameLst>
                                      </p:cBhvr>
                                      <p:to>
                                        <p:strVal val="visible"/>
                                      </p:to>
                                    </p:set>
                                    <p:animEffect transition="in" filter="dissolve">
                                      <p:cBhvr>
                                        <p:cTn id="31" dur="500"/>
                                        <p:tgtEl>
                                          <p:spTgt spid="5325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53256">
                                            <p:txEl>
                                              <p:pRg st="0" end="0"/>
                                            </p:txEl>
                                          </p:spTgt>
                                        </p:tgtEl>
                                        <p:attrNameLst>
                                          <p:attrName>style.visibility</p:attrName>
                                        </p:attrNameLst>
                                      </p:cBhvr>
                                      <p:to>
                                        <p:strVal val="visible"/>
                                      </p:to>
                                    </p:set>
                                    <p:anim calcmode="discrete" valueType="clr">
                                      <p:cBhvr override="childStyle">
                                        <p:cTn id="36" dur="80"/>
                                        <p:tgtEl>
                                          <p:spTgt spid="532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3256">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53256">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53256">
                                            <p:txEl>
                                              <p:pRg st="1" end="1"/>
                                            </p:txEl>
                                          </p:spTgt>
                                        </p:tgtEl>
                                        <p:attrNameLst>
                                          <p:attrName>style.visibility</p:attrName>
                                        </p:attrNameLst>
                                      </p:cBhvr>
                                      <p:to>
                                        <p:strVal val="visible"/>
                                      </p:to>
                                    </p:set>
                                    <p:anim calcmode="discrete" valueType="clr">
                                      <p:cBhvr override="childStyle">
                                        <p:cTn id="43" dur="80"/>
                                        <p:tgtEl>
                                          <p:spTgt spid="5325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53256">
                                            <p:txEl>
                                              <p:pRg st="1" end="1"/>
                                            </p:txEl>
                                          </p:spTgt>
                                        </p:tgtEl>
                                        <p:attrNameLst>
                                          <p:attrName>fillcolor</p:attrName>
                                        </p:attrNameLst>
                                      </p:cBhvr>
                                      <p:tavLst>
                                        <p:tav tm="0">
                                          <p:val>
                                            <p:clrVal>
                                              <a:schemeClr val="accent2"/>
                                            </p:clrVal>
                                          </p:val>
                                        </p:tav>
                                        <p:tav tm="50000">
                                          <p:val>
                                            <p:clrVal>
                                              <a:schemeClr val="hlink"/>
                                            </p:clrVal>
                                          </p:val>
                                        </p:tav>
                                      </p:tavLst>
                                    </p:anim>
                                    <p:set>
                                      <p:cBhvr>
                                        <p:cTn id="45" dur="80"/>
                                        <p:tgtEl>
                                          <p:spTgt spid="53256">
                                            <p:txEl>
                                              <p:pRg st="1" end="1"/>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53256">
                                            <p:txEl>
                                              <p:pRg st="2" end="2"/>
                                            </p:txEl>
                                          </p:spTgt>
                                        </p:tgtEl>
                                        <p:attrNameLst>
                                          <p:attrName>style.visibility</p:attrName>
                                        </p:attrNameLst>
                                      </p:cBhvr>
                                      <p:to>
                                        <p:strVal val="visible"/>
                                      </p:to>
                                    </p:set>
                                    <p:anim calcmode="discrete" valueType="clr">
                                      <p:cBhvr override="childStyle">
                                        <p:cTn id="50" dur="80"/>
                                        <p:tgtEl>
                                          <p:spTgt spid="5325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53256">
                                            <p:txEl>
                                              <p:pRg st="2" end="2"/>
                                            </p:txEl>
                                          </p:spTgt>
                                        </p:tgtEl>
                                        <p:attrNameLst>
                                          <p:attrName>fillcolor</p:attrName>
                                        </p:attrNameLst>
                                      </p:cBhvr>
                                      <p:tavLst>
                                        <p:tav tm="0">
                                          <p:val>
                                            <p:clrVal>
                                              <a:schemeClr val="accent2"/>
                                            </p:clrVal>
                                          </p:val>
                                        </p:tav>
                                        <p:tav tm="50000">
                                          <p:val>
                                            <p:clrVal>
                                              <a:schemeClr val="hlink"/>
                                            </p:clrVal>
                                          </p:val>
                                        </p:tav>
                                      </p:tavLst>
                                    </p:anim>
                                    <p:set>
                                      <p:cBhvr>
                                        <p:cTn id="52" dur="80"/>
                                        <p:tgtEl>
                                          <p:spTgt spid="5325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FWWwilson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269875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179388" y="5320871"/>
            <a:ext cx="256381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Woodrow </a:t>
            </a:r>
            <a:r>
              <a:rPr lang="en-GB" b="1" dirty="0" smtClean="0">
                <a:latin typeface="Comic Sans MS" pitchFamily="66" charset="0"/>
              </a:rPr>
              <a:t>Wilson</a:t>
            </a:r>
          </a:p>
          <a:p>
            <a:pPr eaLnBrk="1" hangingPunct="1">
              <a:spcBef>
                <a:spcPct val="50000"/>
              </a:spcBef>
            </a:pPr>
            <a:r>
              <a:rPr lang="en-GB" b="1" dirty="0">
                <a:latin typeface="Comic Sans MS" pitchFamily="66" charset="0"/>
              </a:rPr>
              <a:t>New World L</a:t>
            </a:r>
            <a:r>
              <a:rPr lang="en-GB" b="1" dirty="0" smtClean="0">
                <a:latin typeface="Comic Sans MS" pitchFamily="66" charset="0"/>
              </a:rPr>
              <a:t>eader!  NAIVE</a:t>
            </a:r>
            <a:endParaRPr lang="en-GB" b="1" dirty="0">
              <a:latin typeface="Comic Sans MS" pitchFamily="66" charset="0"/>
            </a:endParaRPr>
          </a:p>
        </p:txBody>
      </p:sp>
      <p:sp>
        <p:nvSpPr>
          <p:cNvPr id="55302" name="Text Box 6"/>
          <p:cNvSpPr txBox="1">
            <a:spLocks noChangeArrowheads="1"/>
          </p:cNvSpPr>
          <p:nvPr/>
        </p:nvSpPr>
        <p:spPr bwMode="auto">
          <a:xfrm>
            <a:off x="3132138" y="329625"/>
            <a:ext cx="57610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3200" b="1" dirty="0">
                <a:latin typeface="Comic Sans MS" pitchFamily="66" charset="0"/>
              </a:rPr>
              <a:t>What did America Want</a:t>
            </a:r>
            <a:r>
              <a:rPr lang="en-GB" sz="3200" b="1" dirty="0" smtClean="0">
                <a:latin typeface="Comic Sans MS" pitchFamily="66" charset="0"/>
              </a:rPr>
              <a:t>?</a:t>
            </a:r>
          </a:p>
        </p:txBody>
      </p:sp>
      <p:sp>
        <p:nvSpPr>
          <p:cNvPr id="55303" name="Text Box 7"/>
          <p:cNvSpPr txBox="1">
            <a:spLocks noChangeArrowheads="1"/>
          </p:cNvSpPr>
          <p:nvPr/>
        </p:nvSpPr>
        <p:spPr bwMode="auto">
          <a:xfrm>
            <a:off x="2987674" y="1125538"/>
            <a:ext cx="61563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r>
              <a:rPr lang="en-GB" b="1" dirty="0">
                <a:latin typeface="Comic Sans MS" pitchFamily="66" charset="0"/>
              </a:rPr>
              <a:t>Woodrow Wilson wanted the treaty to be based on his </a:t>
            </a:r>
            <a:r>
              <a:rPr lang="en-GB" b="1" i="1" dirty="0">
                <a:latin typeface="Comic Sans MS" pitchFamily="66" charset="0"/>
              </a:rPr>
              <a:t>Fourteen </a:t>
            </a:r>
            <a:r>
              <a:rPr lang="en-GB" b="1" i="1" dirty="0" smtClean="0">
                <a:latin typeface="Comic Sans MS" pitchFamily="66" charset="0"/>
              </a:rPr>
              <a:t>Points:  </a:t>
            </a:r>
          </a:p>
          <a:p>
            <a:r>
              <a:rPr lang="en-US" b="1" dirty="0" smtClean="0">
                <a:solidFill>
                  <a:srgbClr val="1B1B53"/>
                </a:solidFill>
                <a:latin typeface="Comic Sans MS" pitchFamily="66" charset="0"/>
              </a:rPr>
              <a:t>Solution to all of Europe’s problems!</a:t>
            </a:r>
            <a:endParaRPr lang="en-US" b="1" dirty="0">
              <a:solidFill>
                <a:srgbClr val="1B1B53"/>
              </a:solidFill>
              <a:latin typeface="Comic Sans MS" pitchFamily="66" charset="0"/>
            </a:endParaRPr>
          </a:p>
          <a:p>
            <a:r>
              <a:rPr lang="en-US" b="1" dirty="0">
                <a:solidFill>
                  <a:srgbClr val="1B1B53"/>
                </a:solidFill>
                <a:latin typeface="Comic Sans MS" pitchFamily="66" charset="0"/>
              </a:rPr>
              <a:t>Rearrange borders based on </a:t>
            </a:r>
            <a:r>
              <a:rPr lang="en-US" i="1" u="sng" dirty="0" smtClean="0">
                <a:solidFill>
                  <a:srgbClr val="1B1B53"/>
                </a:solidFill>
                <a:latin typeface="Comic Sans MS" pitchFamily="66" charset="0"/>
              </a:rPr>
              <a:t>self </a:t>
            </a:r>
            <a:r>
              <a:rPr lang="en-US" i="1" u="sng" dirty="0">
                <a:solidFill>
                  <a:srgbClr val="1B1B53"/>
                </a:solidFill>
                <a:latin typeface="Comic Sans MS" pitchFamily="66" charset="0"/>
              </a:rPr>
              <a:t>determination</a:t>
            </a:r>
          </a:p>
          <a:p>
            <a:r>
              <a:rPr lang="en-US" b="1" dirty="0">
                <a:solidFill>
                  <a:srgbClr val="1B1B53"/>
                </a:solidFill>
                <a:latin typeface="Comic Sans MS" pitchFamily="66" charset="0"/>
              </a:rPr>
              <a:t>The right of people to decide who should rule them.  (Except the losers!!)</a:t>
            </a:r>
          </a:p>
          <a:p>
            <a:pPr eaLnBrk="1" hangingPunct="1">
              <a:spcBef>
                <a:spcPct val="50000"/>
              </a:spcBef>
            </a:pPr>
            <a:endParaRPr lang="en-GB" b="1" i="1" dirty="0" smtClean="0">
              <a:latin typeface="Comic Sans MS" pitchFamily="66" charset="0"/>
            </a:endParaRPr>
          </a:p>
          <a:p>
            <a:pPr eaLnBrk="1" hangingPunct="1">
              <a:spcBef>
                <a:spcPct val="50000"/>
              </a:spcBef>
            </a:pPr>
            <a:endParaRPr lang="en-GB" b="1" i="1" dirty="0">
              <a:latin typeface="Comic Sans MS" pitchFamily="66" charset="0"/>
            </a:endParaRPr>
          </a:p>
        </p:txBody>
      </p:sp>
      <p:sp>
        <p:nvSpPr>
          <p:cNvPr id="55304" name="Text Box 8"/>
          <p:cNvSpPr txBox="1">
            <a:spLocks noChangeArrowheads="1"/>
          </p:cNvSpPr>
          <p:nvPr/>
        </p:nvSpPr>
        <p:spPr bwMode="auto">
          <a:xfrm>
            <a:off x="2987675" y="3048000"/>
            <a:ext cx="59055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He believed Germany should be punished but not severely. He wanted a just settlement that would not leave Germany feeling resentful</a:t>
            </a:r>
          </a:p>
        </p:txBody>
      </p:sp>
      <p:sp>
        <p:nvSpPr>
          <p:cNvPr id="55305" name="Text Box 9"/>
          <p:cNvSpPr txBox="1">
            <a:spLocks noChangeArrowheads="1"/>
          </p:cNvSpPr>
          <p:nvPr/>
        </p:nvSpPr>
        <p:spPr bwMode="auto">
          <a:xfrm>
            <a:off x="3048000" y="4327525"/>
            <a:ext cx="5688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Wilson wanted to set up an international </a:t>
            </a:r>
            <a:r>
              <a:rPr lang="en-GB" b="1" dirty="0" smtClean="0">
                <a:latin typeface="Comic Sans MS" pitchFamily="66" charset="0"/>
              </a:rPr>
              <a:t>organization </a:t>
            </a:r>
            <a:r>
              <a:rPr lang="en-GB" b="1" dirty="0">
                <a:latin typeface="Comic Sans MS" pitchFamily="66" charset="0"/>
              </a:rPr>
              <a:t>called </a:t>
            </a:r>
            <a:r>
              <a:rPr lang="en-GB" b="1" i="1" dirty="0">
                <a:latin typeface="Comic Sans MS" pitchFamily="66" charset="0"/>
              </a:rPr>
              <a:t>The League of Nations  </a:t>
            </a:r>
            <a:r>
              <a:rPr lang="en-GB" b="1" dirty="0">
                <a:latin typeface="Comic Sans MS" pitchFamily="66" charset="0"/>
              </a:rPr>
              <a:t>which would settle disputes </a:t>
            </a:r>
          </a:p>
        </p:txBody>
      </p:sp>
      <p:sp>
        <p:nvSpPr>
          <p:cNvPr id="55306" name="Text Box 10"/>
          <p:cNvSpPr txBox="1">
            <a:spLocks noChangeArrowheads="1"/>
          </p:cNvSpPr>
          <p:nvPr/>
        </p:nvSpPr>
        <p:spPr bwMode="auto">
          <a:xfrm>
            <a:off x="3132138" y="5373688"/>
            <a:ext cx="568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a:latin typeface="Comic Sans MS" pitchFamily="66" charset="0"/>
              </a:rPr>
              <a:t>The American public did not support him. They were fed up with involvement in European affairs. The USA became more </a:t>
            </a:r>
            <a:r>
              <a:rPr lang="en-GB" b="1" i="1" dirty="0">
                <a:latin typeface="Comic Sans MS" pitchFamily="66" charset="0"/>
              </a:rPr>
              <a:t>isolationist</a:t>
            </a:r>
            <a:r>
              <a:rPr lang="en-GB" b="1" dirty="0">
                <a:latin typeface="Comic Sans MS" pitchFamily="66" charset="0"/>
              </a:rPr>
              <a:t>.</a:t>
            </a:r>
          </a:p>
        </p:txBody>
      </p:sp>
    </p:spTree>
    <p:extLst>
      <p:ext uri="{BB962C8B-B14F-4D97-AF65-F5344CB8AC3E}">
        <p14:creationId xmlns:p14="http://schemas.microsoft.com/office/powerpoint/2010/main" val="2800533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500" fill="hold"/>
                                        <p:tgtEl>
                                          <p:spTgt spid="5530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530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530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55301">
                                            <p:txEl>
                                              <p:pRg st="0" end="0"/>
                                            </p:txEl>
                                          </p:spTgt>
                                        </p:tgtEl>
                                        <p:attrNameLst>
                                          <p:attrName>style.visibility</p:attrName>
                                        </p:attrNameLst>
                                      </p:cBhvr>
                                      <p:to>
                                        <p:strVal val="visible"/>
                                      </p:to>
                                    </p:set>
                                    <p:anim calcmode="discrete" valueType="clr">
                                      <p:cBhvr override="childStyle">
                                        <p:cTn id="15" dur="100"/>
                                        <p:tgtEl>
                                          <p:spTgt spid="5530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100"/>
                                        <p:tgtEl>
                                          <p:spTgt spid="55301">
                                            <p:txEl>
                                              <p:pRg st="0" end="0"/>
                                            </p:txEl>
                                          </p:spTgt>
                                        </p:tgtEl>
                                        <p:attrNameLst>
                                          <p:attrName>fillcolor</p:attrName>
                                        </p:attrNameLst>
                                      </p:cBhvr>
                                      <p:tavLst>
                                        <p:tav tm="0">
                                          <p:val>
                                            <p:clrVal>
                                              <a:schemeClr val="accent2"/>
                                            </p:clrVal>
                                          </p:val>
                                        </p:tav>
                                        <p:tav tm="50000">
                                          <p:val>
                                            <p:clrVal>
                                              <a:schemeClr val="hlink"/>
                                            </p:clrVal>
                                          </p:val>
                                        </p:tav>
                                      </p:tavLst>
                                    </p:anim>
                                    <p:set>
                                      <p:cBhvr>
                                        <p:cTn id="17" dur="100"/>
                                        <p:tgtEl>
                                          <p:spTgt spid="55301">
                                            <p:txEl>
                                              <p:pRg st="0" end="0"/>
                                            </p:txEl>
                                          </p:spTgt>
                                        </p:tgtEl>
                                        <p:attrNameLst>
                                          <p:attrName>fill.type</p:attrName>
                                        </p:attrNameLst>
                                      </p:cBhvr>
                                      <p:to>
                                        <p:strVal val="solid"/>
                                      </p:to>
                                    </p:set>
                                  </p:childTnLst>
                                </p:cTn>
                              </p:par>
                            </p:childTnLst>
                          </p:cTn>
                        </p:par>
                        <p:par>
                          <p:cTn id="18" fill="hold">
                            <p:stCondLst>
                              <p:cond delay="70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55301">
                                            <p:txEl>
                                              <p:pRg st="1" end="1"/>
                                            </p:txEl>
                                          </p:spTgt>
                                        </p:tgtEl>
                                        <p:attrNameLst>
                                          <p:attrName>style.visibility</p:attrName>
                                        </p:attrNameLst>
                                      </p:cBhvr>
                                      <p:to>
                                        <p:strVal val="visible"/>
                                      </p:to>
                                    </p:set>
                                    <p:anim calcmode="discrete" valueType="clr">
                                      <p:cBhvr override="childStyle">
                                        <p:cTn id="21" dur="80"/>
                                        <p:tgtEl>
                                          <p:spTgt spid="5530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5301">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55301">
                                            <p:txEl>
                                              <p:pRg st="1" end="1"/>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5302"/>
                                        </p:tgtEl>
                                        <p:attrNameLst>
                                          <p:attrName>style.visibility</p:attrName>
                                        </p:attrNameLst>
                                      </p:cBhvr>
                                      <p:to>
                                        <p:strVal val="visible"/>
                                      </p:to>
                                    </p:set>
                                    <p:animEffect transition="in" filter="dissolve">
                                      <p:cBhvr>
                                        <p:cTn id="28" dur="500"/>
                                        <p:tgtEl>
                                          <p:spTgt spid="5530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5303">
                                            <p:txEl>
                                              <p:pRg st="0" end="0"/>
                                            </p:txEl>
                                          </p:spTgt>
                                        </p:tgtEl>
                                        <p:attrNameLst>
                                          <p:attrName>style.visibility</p:attrName>
                                        </p:attrNameLst>
                                      </p:cBhvr>
                                      <p:to>
                                        <p:strVal val="visible"/>
                                      </p:to>
                                    </p:set>
                                    <p:anim calcmode="discrete" valueType="clr">
                                      <p:cBhvr override="childStyle">
                                        <p:cTn id="33" dur="80"/>
                                        <p:tgtEl>
                                          <p:spTgt spid="553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5303">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55303">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55303">
                                            <p:txEl>
                                              <p:pRg st="1" end="1"/>
                                            </p:txEl>
                                          </p:spTgt>
                                        </p:tgtEl>
                                        <p:attrNameLst>
                                          <p:attrName>style.visibility</p:attrName>
                                        </p:attrNameLst>
                                      </p:cBhvr>
                                      <p:to>
                                        <p:strVal val="visible"/>
                                      </p:to>
                                    </p:set>
                                    <p:anim calcmode="discrete" valueType="clr">
                                      <p:cBhvr override="childStyle">
                                        <p:cTn id="40" dur="80"/>
                                        <p:tgtEl>
                                          <p:spTgt spid="553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5303">
                                            <p:txEl>
                                              <p:pRg st="1" end="1"/>
                                            </p:txEl>
                                          </p:spTgt>
                                        </p:tgtEl>
                                        <p:attrNameLst>
                                          <p:attrName>fillcolor</p:attrName>
                                        </p:attrNameLst>
                                      </p:cBhvr>
                                      <p:tavLst>
                                        <p:tav tm="0">
                                          <p:val>
                                            <p:clrVal>
                                              <a:schemeClr val="accent2"/>
                                            </p:clrVal>
                                          </p:val>
                                        </p:tav>
                                        <p:tav tm="50000">
                                          <p:val>
                                            <p:clrVal>
                                              <a:schemeClr val="hlink"/>
                                            </p:clrVal>
                                          </p:val>
                                        </p:tav>
                                      </p:tavLst>
                                    </p:anim>
                                    <p:set>
                                      <p:cBhvr>
                                        <p:cTn id="42" dur="80"/>
                                        <p:tgtEl>
                                          <p:spTgt spid="55303">
                                            <p:txEl>
                                              <p:pRg st="1" end="1"/>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55303">
                                            <p:txEl>
                                              <p:pRg st="2" end="2"/>
                                            </p:txEl>
                                          </p:spTgt>
                                        </p:tgtEl>
                                        <p:attrNameLst>
                                          <p:attrName>style.visibility</p:attrName>
                                        </p:attrNameLst>
                                      </p:cBhvr>
                                      <p:to>
                                        <p:strVal val="visible"/>
                                      </p:to>
                                    </p:set>
                                    <p:anim calcmode="discrete" valueType="clr">
                                      <p:cBhvr override="childStyle">
                                        <p:cTn id="47" dur="80"/>
                                        <p:tgtEl>
                                          <p:spTgt spid="553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5303">
                                            <p:txEl>
                                              <p:pRg st="2" end="2"/>
                                            </p:txEl>
                                          </p:spTgt>
                                        </p:tgtEl>
                                        <p:attrNameLst>
                                          <p:attrName>fillcolor</p:attrName>
                                        </p:attrNameLst>
                                      </p:cBhvr>
                                      <p:tavLst>
                                        <p:tav tm="0">
                                          <p:val>
                                            <p:clrVal>
                                              <a:schemeClr val="accent2"/>
                                            </p:clrVal>
                                          </p:val>
                                        </p:tav>
                                        <p:tav tm="50000">
                                          <p:val>
                                            <p:clrVal>
                                              <a:schemeClr val="hlink"/>
                                            </p:clrVal>
                                          </p:val>
                                        </p:tav>
                                      </p:tavLst>
                                    </p:anim>
                                    <p:set>
                                      <p:cBhvr>
                                        <p:cTn id="49" dur="80"/>
                                        <p:tgtEl>
                                          <p:spTgt spid="55303">
                                            <p:txEl>
                                              <p:pRg st="2" end="2"/>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55303">
                                            <p:txEl>
                                              <p:pRg st="3" end="3"/>
                                            </p:txEl>
                                          </p:spTgt>
                                        </p:tgtEl>
                                        <p:attrNameLst>
                                          <p:attrName>style.visibility</p:attrName>
                                        </p:attrNameLst>
                                      </p:cBhvr>
                                      <p:to>
                                        <p:strVal val="visible"/>
                                      </p:to>
                                    </p:set>
                                    <p:anim calcmode="discrete" valueType="clr">
                                      <p:cBhvr override="childStyle">
                                        <p:cTn id="54" dur="80"/>
                                        <p:tgtEl>
                                          <p:spTgt spid="553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55303">
                                            <p:txEl>
                                              <p:pRg st="3" end="3"/>
                                            </p:txEl>
                                          </p:spTgt>
                                        </p:tgtEl>
                                        <p:attrNameLst>
                                          <p:attrName>fillcolor</p:attrName>
                                        </p:attrNameLst>
                                      </p:cBhvr>
                                      <p:tavLst>
                                        <p:tav tm="0">
                                          <p:val>
                                            <p:clrVal>
                                              <a:schemeClr val="accent2"/>
                                            </p:clrVal>
                                          </p:val>
                                        </p:tav>
                                        <p:tav tm="50000">
                                          <p:val>
                                            <p:clrVal>
                                              <a:schemeClr val="hlink"/>
                                            </p:clrVal>
                                          </p:val>
                                        </p:tav>
                                      </p:tavLst>
                                    </p:anim>
                                    <p:set>
                                      <p:cBhvr>
                                        <p:cTn id="56" dur="80"/>
                                        <p:tgtEl>
                                          <p:spTgt spid="55303">
                                            <p:txEl>
                                              <p:pRg st="3" end="3"/>
                                            </p:txEl>
                                          </p:spTgt>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55304">
                                            <p:txEl>
                                              <p:pRg st="0" end="0"/>
                                            </p:txEl>
                                          </p:spTgt>
                                        </p:tgtEl>
                                        <p:attrNameLst>
                                          <p:attrName>style.visibility</p:attrName>
                                        </p:attrNameLst>
                                      </p:cBhvr>
                                      <p:to>
                                        <p:strVal val="visible"/>
                                      </p:to>
                                    </p:set>
                                    <p:anim calcmode="discrete" valueType="clr">
                                      <p:cBhvr override="childStyle">
                                        <p:cTn id="61" dur="80"/>
                                        <p:tgtEl>
                                          <p:spTgt spid="553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55304">
                                            <p:txEl>
                                              <p:pRg st="0" end="0"/>
                                            </p:txEl>
                                          </p:spTgt>
                                        </p:tgtEl>
                                        <p:attrNameLst>
                                          <p:attrName>fillcolor</p:attrName>
                                        </p:attrNameLst>
                                      </p:cBhvr>
                                      <p:tavLst>
                                        <p:tav tm="0">
                                          <p:val>
                                            <p:clrVal>
                                              <a:schemeClr val="accent2"/>
                                            </p:clrVal>
                                          </p:val>
                                        </p:tav>
                                        <p:tav tm="50000">
                                          <p:val>
                                            <p:clrVal>
                                              <a:schemeClr val="hlink"/>
                                            </p:clrVal>
                                          </p:val>
                                        </p:tav>
                                      </p:tavLst>
                                    </p:anim>
                                    <p:set>
                                      <p:cBhvr>
                                        <p:cTn id="63" dur="80"/>
                                        <p:tgtEl>
                                          <p:spTgt spid="55304">
                                            <p:txEl>
                                              <p:pRg st="0" end="0"/>
                                            </p:txEl>
                                          </p:spTgt>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55305">
                                            <p:txEl>
                                              <p:pRg st="0" end="0"/>
                                            </p:txEl>
                                          </p:spTgt>
                                        </p:tgtEl>
                                        <p:attrNameLst>
                                          <p:attrName>style.visibility</p:attrName>
                                        </p:attrNameLst>
                                      </p:cBhvr>
                                      <p:to>
                                        <p:strVal val="visible"/>
                                      </p:to>
                                    </p:set>
                                    <p:anim calcmode="discrete" valueType="clr">
                                      <p:cBhvr override="childStyle">
                                        <p:cTn id="68" dur="80"/>
                                        <p:tgtEl>
                                          <p:spTgt spid="5530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55305">
                                            <p:txEl>
                                              <p:pRg st="0" end="0"/>
                                            </p:txEl>
                                          </p:spTgt>
                                        </p:tgtEl>
                                        <p:attrNameLst>
                                          <p:attrName>fillcolor</p:attrName>
                                        </p:attrNameLst>
                                      </p:cBhvr>
                                      <p:tavLst>
                                        <p:tav tm="0">
                                          <p:val>
                                            <p:clrVal>
                                              <a:schemeClr val="accent2"/>
                                            </p:clrVal>
                                          </p:val>
                                        </p:tav>
                                        <p:tav tm="50000">
                                          <p:val>
                                            <p:clrVal>
                                              <a:schemeClr val="hlink"/>
                                            </p:clrVal>
                                          </p:val>
                                        </p:tav>
                                      </p:tavLst>
                                    </p:anim>
                                    <p:set>
                                      <p:cBhvr>
                                        <p:cTn id="70" dur="80"/>
                                        <p:tgtEl>
                                          <p:spTgt spid="55305">
                                            <p:txEl>
                                              <p:pRg st="0" end="0"/>
                                            </p:txEl>
                                          </p:spTgt>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nodeType="clickEffect">
                                  <p:stCondLst>
                                    <p:cond delay="0"/>
                                  </p:stCondLst>
                                  <p:iterate type="lt">
                                    <p:tmPct val="50000"/>
                                  </p:iterate>
                                  <p:childTnLst>
                                    <p:set>
                                      <p:cBhvr>
                                        <p:cTn id="74" dur="1" fill="hold">
                                          <p:stCondLst>
                                            <p:cond delay="0"/>
                                          </p:stCondLst>
                                        </p:cTn>
                                        <p:tgtEl>
                                          <p:spTgt spid="55306">
                                            <p:txEl>
                                              <p:pRg st="0" end="0"/>
                                            </p:txEl>
                                          </p:spTgt>
                                        </p:tgtEl>
                                        <p:attrNameLst>
                                          <p:attrName>style.visibility</p:attrName>
                                        </p:attrNameLst>
                                      </p:cBhvr>
                                      <p:to>
                                        <p:strVal val="visible"/>
                                      </p:to>
                                    </p:set>
                                    <p:anim calcmode="discrete" valueType="clr">
                                      <p:cBhvr override="childStyle">
                                        <p:cTn id="75" dur="80"/>
                                        <p:tgtEl>
                                          <p:spTgt spid="553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55306">
                                            <p:txEl>
                                              <p:pRg st="0" end="0"/>
                                            </p:txEl>
                                          </p:spTgt>
                                        </p:tgtEl>
                                        <p:attrNameLst>
                                          <p:attrName>fillcolor</p:attrName>
                                        </p:attrNameLst>
                                      </p:cBhvr>
                                      <p:tavLst>
                                        <p:tav tm="0">
                                          <p:val>
                                            <p:clrVal>
                                              <a:schemeClr val="accent2"/>
                                            </p:clrVal>
                                          </p:val>
                                        </p:tav>
                                        <p:tav tm="50000">
                                          <p:val>
                                            <p:clrVal>
                                              <a:schemeClr val="hlink"/>
                                            </p:clrVal>
                                          </p:val>
                                        </p:tav>
                                      </p:tavLst>
                                    </p:anim>
                                    <p:set>
                                      <p:cBhvr>
                                        <p:cTn id="77" dur="80"/>
                                        <p:tgtEl>
                                          <p:spTgt spid="5530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3995738" y="152400"/>
            <a:ext cx="47529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3200" b="1" dirty="0">
                <a:latin typeface="Comic Sans MS" pitchFamily="66" charset="0"/>
              </a:rPr>
              <a:t>What did </a:t>
            </a:r>
            <a:r>
              <a:rPr lang="en-GB" sz="3200" b="1" dirty="0" smtClean="0">
                <a:latin typeface="Comic Sans MS" pitchFamily="66" charset="0"/>
              </a:rPr>
              <a:t>Italy want?</a:t>
            </a:r>
          </a:p>
        </p:txBody>
      </p:sp>
      <p:sp>
        <p:nvSpPr>
          <p:cNvPr id="52231" name="Text Box 7"/>
          <p:cNvSpPr txBox="1">
            <a:spLocks noChangeArrowheads="1"/>
          </p:cNvSpPr>
          <p:nvPr/>
        </p:nvSpPr>
        <p:spPr bwMode="auto">
          <a:xfrm>
            <a:off x="4010025" y="1143000"/>
            <a:ext cx="47529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smtClean="0">
                <a:latin typeface="Comic Sans MS" pitchFamily="66" charset="0"/>
              </a:rPr>
              <a:t>Recognition as a European power</a:t>
            </a:r>
            <a:endParaRPr lang="en-GB" b="1" dirty="0">
              <a:latin typeface="Comic Sans MS" pitchFamily="66" charset="0"/>
            </a:endParaRPr>
          </a:p>
        </p:txBody>
      </p:sp>
      <p:sp>
        <p:nvSpPr>
          <p:cNvPr id="52232" name="Text Box 8"/>
          <p:cNvSpPr txBox="1">
            <a:spLocks noChangeArrowheads="1"/>
          </p:cNvSpPr>
          <p:nvPr/>
        </p:nvSpPr>
        <p:spPr bwMode="auto">
          <a:xfrm>
            <a:off x="3995738" y="1676400"/>
            <a:ext cx="48974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smtClean="0">
                <a:latin typeface="Comic Sans MS" pitchFamily="66" charset="0"/>
              </a:rPr>
              <a:t>Territory – especially at the expense of Austria in the North and along the Dalmatia coast.  (from 1815)</a:t>
            </a:r>
            <a:endParaRPr lang="en-GB" b="1" dirty="0">
              <a:latin typeface="Comic Sans MS" pitchFamily="66" charset="0"/>
            </a:endParaRPr>
          </a:p>
        </p:txBody>
      </p:sp>
      <p:sp>
        <p:nvSpPr>
          <p:cNvPr id="52233" name="Text Box 9"/>
          <p:cNvSpPr txBox="1">
            <a:spLocks noChangeArrowheads="1"/>
          </p:cNvSpPr>
          <p:nvPr/>
        </p:nvSpPr>
        <p:spPr bwMode="auto">
          <a:xfrm>
            <a:off x="47624" y="4792506"/>
            <a:ext cx="3876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err="1" smtClean="0">
                <a:latin typeface="Comic Sans MS" pitchFamily="66" charset="0"/>
              </a:rPr>
              <a:t>Orlando</a:t>
            </a:r>
            <a:r>
              <a:rPr lang="en-GB" sz="2400" b="1" dirty="0" smtClean="0">
                <a:latin typeface="Comic Sans MS" pitchFamily="66" charset="0"/>
              </a:rPr>
              <a:t> – the “loser”?</a:t>
            </a:r>
            <a:endParaRPr lang="en-GB" sz="2400" b="1" dirty="0">
              <a:latin typeface="Comic Sans MS" pitchFamily="66" charset="0"/>
            </a:endParaRPr>
          </a:p>
        </p:txBody>
      </p:sp>
      <p:sp>
        <p:nvSpPr>
          <p:cNvPr id="52234" name="Text Box 10"/>
          <p:cNvSpPr txBox="1">
            <a:spLocks noChangeArrowheads="1"/>
          </p:cNvSpPr>
          <p:nvPr/>
        </p:nvSpPr>
        <p:spPr bwMode="auto">
          <a:xfrm>
            <a:off x="3924301" y="2819400"/>
            <a:ext cx="516240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b="1" dirty="0" smtClean="0">
                <a:latin typeface="Comic Sans MS" pitchFamily="66" charset="0"/>
              </a:rPr>
              <a:t>Italy had sided with the winners and expected reward.</a:t>
            </a:r>
          </a:p>
          <a:p>
            <a:pPr eaLnBrk="1" hangingPunct="1">
              <a:spcBef>
                <a:spcPct val="50000"/>
              </a:spcBef>
            </a:pPr>
            <a:r>
              <a:rPr lang="en-GB" b="1" dirty="0" smtClean="0">
                <a:latin typeface="Comic Sans MS" pitchFamily="66" charset="0"/>
              </a:rPr>
              <a:t>Wilson was keen to establish self determination in the Balkans where the war began.</a:t>
            </a:r>
          </a:p>
          <a:p>
            <a:pPr eaLnBrk="1" hangingPunct="1">
              <a:spcBef>
                <a:spcPct val="50000"/>
              </a:spcBef>
            </a:pPr>
            <a:r>
              <a:rPr lang="en-GB" b="1" dirty="0" smtClean="0">
                <a:latin typeface="Comic Sans MS" pitchFamily="66" charset="0"/>
              </a:rPr>
              <a:t>He refused to give Italy the areas they wanted and </a:t>
            </a:r>
            <a:r>
              <a:rPr lang="en-GB" b="1" dirty="0" err="1" smtClean="0">
                <a:latin typeface="Comic Sans MS" pitchFamily="66" charset="0"/>
              </a:rPr>
              <a:t>Orlando</a:t>
            </a:r>
            <a:r>
              <a:rPr lang="en-GB" b="1" dirty="0" smtClean="0">
                <a:latin typeface="Comic Sans MS" pitchFamily="66" charset="0"/>
              </a:rPr>
              <a:t> left the conference.</a:t>
            </a:r>
          </a:p>
          <a:p>
            <a:pPr eaLnBrk="1" hangingPunct="1">
              <a:spcBef>
                <a:spcPct val="50000"/>
              </a:spcBef>
            </a:pPr>
            <a:r>
              <a:rPr lang="en-GB" b="1" dirty="0" smtClean="0">
                <a:latin typeface="Comic Sans MS" pitchFamily="66" charset="0"/>
              </a:rPr>
              <a:t>He returned to sign the agreements.</a:t>
            </a:r>
          </a:p>
          <a:p>
            <a:pPr eaLnBrk="1" hangingPunct="1">
              <a:spcBef>
                <a:spcPct val="50000"/>
              </a:spcBef>
            </a:pPr>
            <a:r>
              <a:rPr lang="en-GB" b="1" dirty="0" smtClean="0">
                <a:latin typeface="Comic Sans MS" pitchFamily="66" charset="0"/>
              </a:rPr>
              <a:t>Italy was angry and looked for new and strong leadership. (Guess who?)</a:t>
            </a:r>
            <a:endParaRPr lang="en-GB" b="1" dirty="0">
              <a:latin typeface="Comic Sans MS" pitchFamily="66" charset="0"/>
            </a:endParaRPr>
          </a:p>
        </p:txBody>
      </p:sp>
      <p:pic>
        <p:nvPicPr>
          <p:cNvPr id="15362" name="Picture 2" descr="http://www.spartacus.schoolnet.co.uk/FWWorl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 y="615777"/>
            <a:ext cx="2865780" cy="405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75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2233">
                                            <p:txEl>
                                              <p:pRg st="0" end="0"/>
                                            </p:txEl>
                                          </p:spTgt>
                                        </p:tgtEl>
                                        <p:attrNameLst>
                                          <p:attrName>style.visibility</p:attrName>
                                        </p:attrNameLst>
                                      </p:cBhvr>
                                      <p:to>
                                        <p:strVal val="visible"/>
                                      </p:to>
                                    </p:set>
                                    <p:anim calcmode="discrete" valueType="clr">
                                      <p:cBhvr override="childStyle">
                                        <p:cTn id="12" dur="80"/>
                                        <p:tgtEl>
                                          <p:spTgt spid="522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3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223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52229">
                                            <p:txEl>
                                              <p:pRg st="0" end="0"/>
                                            </p:txEl>
                                          </p:spTgt>
                                        </p:tgtEl>
                                        <p:attrNameLst>
                                          <p:attrName>style.visibility</p:attrName>
                                        </p:attrNameLst>
                                      </p:cBhvr>
                                      <p:to>
                                        <p:strVal val="visible"/>
                                      </p:to>
                                    </p:set>
                                    <p:anim calcmode="discrete" valueType="clr">
                                      <p:cBhvr override="childStyle">
                                        <p:cTn id="19" dur="80"/>
                                        <p:tgtEl>
                                          <p:spTgt spid="522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229">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52229">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2231"/>
                                        </p:tgtEl>
                                        <p:attrNameLst>
                                          <p:attrName>style.visibility</p:attrName>
                                        </p:attrNameLst>
                                      </p:cBhvr>
                                      <p:to>
                                        <p:strVal val="visible"/>
                                      </p:to>
                                    </p:set>
                                    <p:anim calcmode="discrete" valueType="clr">
                                      <p:cBhvr override="childStyle">
                                        <p:cTn id="26" dur="80"/>
                                        <p:tgtEl>
                                          <p:spTgt spid="52231"/>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2231"/>
                                        </p:tgtEl>
                                        <p:attrNameLst>
                                          <p:attrName>fillcolor</p:attrName>
                                        </p:attrNameLst>
                                      </p:cBhvr>
                                      <p:tavLst>
                                        <p:tav tm="0">
                                          <p:val>
                                            <p:clrVal>
                                              <a:schemeClr val="accent2"/>
                                            </p:clrVal>
                                          </p:val>
                                        </p:tav>
                                        <p:tav tm="50000">
                                          <p:val>
                                            <p:clrVal>
                                              <a:schemeClr val="hlink"/>
                                            </p:clrVal>
                                          </p:val>
                                        </p:tav>
                                      </p:tavLst>
                                    </p:anim>
                                    <p:set>
                                      <p:cBhvr>
                                        <p:cTn id="28" dur="80"/>
                                        <p:tgtEl>
                                          <p:spTgt spid="52231"/>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52232">
                                            <p:txEl>
                                              <p:pRg st="0" end="0"/>
                                            </p:txEl>
                                          </p:spTgt>
                                        </p:tgtEl>
                                        <p:attrNameLst>
                                          <p:attrName>style.visibility</p:attrName>
                                        </p:attrNameLst>
                                      </p:cBhvr>
                                      <p:to>
                                        <p:strVal val="visible"/>
                                      </p:to>
                                    </p:set>
                                    <p:anim calcmode="discrete" valueType="clr">
                                      <p:cBhvr override="childStyle">
                                        <p:cTn id="33" dur="80"/>
                                        <p:tgtEl>
                                          <p:spTgt spid="522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2232">
                                            <p:txEl>
                                              <p:pRg st="0" end="0"/>
                                            </p:txEl>
                                          </p:spTgt>
                                        </p:tgtEl>
                                        <p:attrNameLst>
                                          <p:attrName>fillcolor</p:attrName>
                                        </p:attrNameLst>
                                      </p:cBhvr>
                                      <p:tavLst>
                                        <p:tav tm="0">
                                          <p:val>
                                            <p:clrVal>
                                              <a:schemeClr val="accent2"/>
                                            </p:clrVal>
                                          </p:val>
                                        </p:tav>
                                        <p:tav tm="50000">
                                          <p:val>
                                            <p:clrVal>
                                              <a:schemeClr val="hlink"/>
                                            </p:clrVal>
                                          </p:val>
                                        </p:tav>
                                      </p:tavLst>
                                    </p:anim>
                                    <p:set>
                                      <p:cBhvr>
                                        <p:cTn id="35" dur="80"/>
                                        <p:tgtEl>
                                          <p:spTgt spid="52232">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52234">
                                            <p:txEl>
                                              <p:pRg st="0" end="0"/>
                                            </p:txEl>
                                          </p:spTgt>
                                        </p:tgtEl>
                                        <p:attrNameLst>
                                          <p:attrName>style.visibility</p:attrName>
                                        </p:attrNameLst>
                                      </p:cBhvr>
                                      <p:to>
                                        <p:strVal val="visible"/>
                                      </p:to>
                                    </p:set>
                                    <p:anim calcmode="discrete" valueType="clr">
                                      <p:cBhvr override="childStyle">
                                        <p:cTn id="40" dur="80"/>
                                        <p:tgtEl>
                                          <p:spTgt spid="522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52234">
                                            <p:txEl>
                                              <p:pRg st="0" end="0"/>
                                            </p:txEl>
                                          </p:spTgt>
                                        </p:tgtEl>
                                        <p:attrNameLst>
                                          <p:attrName>fillcolor</p:attrName>
                                        </p:attrNameLst>
                                      </p:cBhvr>
                                      <p:tavLst>
                                        <p:tav tm="0">
                                          <p:val>
                                            <p:clrVal>
                                              <a:schemeClr val="accent2"/>
                                            </p:clrVal>
                                          </p:val>
                                        </p:tav>
                                        <p:tav tm="50000">
                                          <p:val>
                                            <p:clrVal>
                                              <a:schemeClr val="hlink"/>
                                            </p:clrVal>
                                          </p:val>
                                        </p:tav>
                                      </p:tavLst>
                                    </p:anim>
                                    <p:set>
                                      <p:cBhvr>
                                        <p:cTn id="42" dur="80"/>
                                        <p:tgtEl>
                                          <p:spTgt spid="52234">
                                            <p:txEl>
                                              <p:pRg st="0" end="0"/>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52234">
                                            <p:txEl>
                                              <p:pRg st="1" end="1"/>
                                            </p:txEl>
                                          </p:spTgt>
                                        </p:tgtEl>
                                        <p:attrNameLst>
                                          <p:attrName>style.visibility</p:attrName>
                                        </p:attrNameLst>
                                      </p:cBhvr>
                                      <p:to>
                                        <p:strVal val="visible"/>
                                      </p:to>
                                    </p:set>
                                    <p:anim calcmode="discrete" valueType="clr">
                                      <p:cBhvr override="childStyle">
                                        <p:cTn id="47" dur="80"/>
                                        <p:tgtEl>
                                          <p:spTgt spid="522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2234">
                                            <p:txEl>
                                              <p:pRg st="1" end="1"/>
                                            </p:txEl>
                                          </p:spTgt>
                                        </p:tgtEl>
                                        <p:attrNameLst>
                                          <p:attrName>fillcolor</p:attrName>
                                        </p:attrNameLst>
                                      </p:cBhvr>
                                      <p:tavLst>
                                        <p:tav tm="0">
                                          <p:val>
                                            <p:clrVal>
                                              <a:schemeClr val="accent2"/>
                                            </p:clrVal>
                                          </p:val>
                                        </p:tav>
                                        <p:tav tm="50000">
                                          <p:val>
                                            <p:clrVal>
                                              <a:schemeClr val="hlink"/>
                                            </p:clrVal>
                                          </p:val>
                                        </p:tav>
                                      </p:tavLst>
                                    </p:anim>
                                    <p:set>
                                      <p:cBhvr>
                                        <p:cTn id="49" dur="80"/>
                                        <p:tgtEl>
                                          <p:spTgt spid="52234">
                                            <p:txEl>
                                              <p:pRg st="1" end="1"/>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52234">
                                            <p:txEl>
                                              <p:pRg st="2" end="2"/>
                                            </p:txEl>
                                          </p:spTgt>
                                        </p:tgtEl>
                                        <p:attrNameLst>
                                          <p:attrName>style.visibility</p:attrName>
                                        </p:attrNameLst>
                                      </p:cBhvr>
                                      <p:to>
                                        <p:strVal val="visible"/>
                                      </p:to>
                                    </p:set>
                                    <p:anim calcmode="discrete" valueType="clr">
                                      <p:cBhvr override="childStyle">
                                        <p:cTn id="54" dur="80"/>
                                        <p:tgtEl>
                                          <p:spTgt spid="5223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52234">
                                            <p:txEl>
                                              <p:pRg st="2" end="2"/>
                                            </p:txEl>
                                          </p:spTgt>
                                        </p:tgtEl>
                                        <p:attrNameLst>
                                          <p:attrName>fillcolor</p:attrName>
                                        </p:attrNameLst>
                                      </p:cBhvr>
                                      <p:tavLst>
                                        <p:tav tm="0">
                                          <p:val>
                                            <p:clrVal>
                                              <a:schemeClr val="accent2"/>
                                            </p:clrVal>
                                          </p:val>
                                        </p:tav>
                                        <p:tav tm="50000">
                                          <p:val>
                                            <p:clrVal>
                                              <a:schemeClr val="hlink"/>
                                            </p:clrVal>
                                          </p:val>
                                        </p:tav>
                                      </p:tavLst>
                                    </p:anim>
                                    <p:set>
                                      <p:cBhvr>
                                        <p:cTn id="56" dur="80"/>
                                        <p:tgtEl>
                                          <p:spTgt spid="52234">
                                            <p:txEl>
                                              <p:pRg st="2" end="2"/>
                                            </p:txEl>
                                          </p:spTgt>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52234">
                                            <p:txEl>
                                              <p:pRg st="3" end="3"/>
                                            </p:txEl>
                                          </p:spTgt>
                                        </p:tgtEl>
                                        <p:attrNameLst>
                                          <p:attrName>style.visibility</p:attrName>
                                        </p:attrNameLst>
                                      </p:cBhvr>
                                      <p:to>
                                        <p:strVal val="visible"/>
                                      </p:to>
                                    </p:set>
                                    <p:anim calcmode="discrete" valueType="clr">
                                      <p:cBhvr override="childStyle">
                                        <p:cTn id="61" dur="80"/>
                                        <p:tgtEl>
                                          <p:spTgt spid="5223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52234">
                                            <p:txEl>
                                              <p:pRg st="3" end="3"/>
                                            </p:txEl>
                                          </p:spTgt>
                                        </p:tgtEl>
                                        <p:attrNameLst>
                                          <p:attrName>fillcolor</p:attrName>
                                        </p:attrNameLst>
                                      </p:cBhvr>
                                      <p:tavLst>
                                        <p:tav tm="0">
                                          <p:val>
                                            <p:clrVal>
                                              <a:schemeClr val="accent2"/>
                                            </p:clrVal>
                                          </p:val>
                                        </p:tav>
                                        <p:tav tm="50000">
                                          <p:val>
                                            <p:clrVal>
                                              <a:schemeClr val="hlink"/>
                                            </p:clrVal>
                                          </p:val>
                                        </p:tav>
                                      </p:tavLst>
                                    </p:anim>
                                    <p:set>
                                      <p:cBhvr>
                                        <p:cTn id="63" dur="80"/>
                                        <p:tgtEl>
                                          <p:spTgt spid="52234">
                                            <p:txEl>
                                              <p:pRg st="3" end="3"/>
                                            </p:txEl>
                                          </p:spTgt>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7" presetClass="entr" presetSubtype="0" fill="hold" nodeType="clickEffect">
                                  <p:stCondLst>
                                    <p:cond delay="0"/>
                                  </p:stCondLst>
                                  <p:iterate type="lt">
                                    <p:tmPct val="50000"/>
                                  </p:iterate>
                                  <p:childTnLst>
                                    <p:set>
                                      <p:cBhvr>
                                        <p:cTn id="67" dur="1" fill="hold">
                                          <p:stCondLst>
                                            <p:cond delay="0"/>
                                          </p:stCondLst>
                                        </p:cTn>
                                        <p:tgtEl>
                                          <p:spTgt spid="52234">
                                            <p:txEl>
                                              <p:pRg st="4" end="4"/>
                                            </p:txEl>
                                          </p:spTgt>
                                        </p:tgtEl>
                                        <p:attrNameLst>
                                          <p:attrName>style.visibility</p:attrName>
                                        </p:attrNameLst>
                                      </p:cBhvr>
                                      <p:to>
                                        <p:strVal val="visible"/>
                                      </p:to>
                                    </p:set>
                                    <p:anim calcmode="discrete" valueType="clr">
                                      <p:cBhvr override="childStyle">
                                        <p:cTn id="68" dur="80"/>
                                        <p:tgtEl>
                                          <p:spTgt spid="5223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52234">
                                            <p:txEl>
                                              <p:pRg st="4" end="4"/>
                                            </p:txEl>
                                          </p:spTgt>
                                        </p:tgtEl>
                                        <p:attrNameLst>
                                          <p:attrName>fillcolor</p:attrName>
                                        </p:attrNameLst>
                                      </p:cBhvr>
                                      <p:tavLst>
                                        <p:tav tm="0">
                                          <p:val>
                                            <p:clrVal>
                                              <a:schemeClr val="accent2"/>
                                            </p:clrVal>
                                          </p:val>
                                        </p:tav>
                                        <p:tav tm="50000">
                                          <p:val>
                                            <p:clrVal>
                                              <a:schemeClr val="hlink"/>
                                            </p:clrVal>
                                          </p:val>
                                        </p:tav>
                                      </p:tavLst>
                                    </p:anim>
                                    <p:set>
                                      <p:cBhvr>
                                        <p:cTn id="70" dur="80"/>
                                        <p:tgtEl>
                                          <p:spTgt spid="5223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323850" y="476250"/>
            <a:ext cx="8208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eaLnBrk="1" hangingPunct="1">
              <a:spcBef>
                <a:spcPct val="50000"/>
              </a:spcBef>
            </a:pPr>
            <a:r>
              <a:rPr lang="en-GB" sz="2400" b="1" dirty="0" smtClean="0">
                <a:latin typeface="Comic Sans MS" pitchFamily="66" charset="0"/>
              </a:rPr>
              <a:t>Terms </a:t>
            </a:r>
            <a:r>
              <a:rPr lang="en-GB" sz="2400" b="1" dirty="0">
                <a:latin typeface="Comic Sans MS" pitchFamily="66" charset="0"/>
              </a:rPr>
              <a:t>of the Treaty of </a:t>
            </a:r>
            <a:r>
              <a:rPr lang="en-GB" sz="2400" b="1" dirty="0" smtClean="0">
                <a:latin typeface="Comic Sans MS" pitchFamily="66" charset="0"/>
              </a:rPr>
              <a:t>Versailles</a:t>
            </a:r>
            <a:endParaRPr lang="en-GB" sz="2400" b="1" dirty="0">
              <a:latin typeface="Comic Sans MS" pitchFamily="66" charset="0"/>
            </a:endParaRPr>
          </a:p>
        </p:txBody>
      </p:sp>
      <p:sp>
        <p:nvSpPr>
          <p:cNvPr id="57349" name="Text Box 5"/>
          <p:cNvSpPr txBox="1">
            <a:spLocks noChangeArrowheads="1"/>
          </p:cNvSpPr>
          <p:nvPr/>
        </p:nvSpPr>
        <p:spPr bwMode="auto">
          <a:xfrm>
            <a:off x="250825" y="1341438"/>
            <a:ext cx="8497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smtClean="0">
                <a:latin typeface="Comic Sans MS" pitchFamily="66" charset="0"/>
              </a:rPr>
              <a:t>Germany’s </a:t>
            </a:r>
            <a:r>
              <a:rPr lang="en-GB" sz="2400" b="1" dirty="0">
                <a:latin typeface="Comic Sans MS" pitchFamily="66" charset="0"/>
              </a:rPr>
              <a:t>armed </a:t>
            </a:r>
            <a:r>
              <a:rPr lang="en-GB" sz="2400" b="1" dirty="0" smtClean="0">
                <a:latin typeface="Comic Sans MS" pitchFamily="66" charset="0"/>
              </a:rPr>
              <a:t>forces (French demands):</a:t>
            </a:r>
            <a:endParaRPr lang="en-GB" sz="2400" b="1" dirty="0">
              <a:latin typeface="Comic Sans MS" pitchFamily="66" charset="0"/>
            </a:endParaRPr>
          </a:p>
        </p:txBody>
      </p:sp>
      <p:sp>
        <p:nvSpPr>
          <p:cNvPr id="8196" name="Text Box 6"/>
          <p:cNvSpPr txBox="1">
            <a:spLocks noChangeArrowheads="1"/>
          </p:cNvSpPr>
          <p:nvPr/>
        </p:nvSpPr>
        <p:spPr bwMode="auto">
          <a:xfrm>
            <a:off x="323850" y="1828800"/>
            <a:ext cx="8424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latin typeface="Comic Sans MS" pitchFamily="66" charset="0"/>
              </a:rPr>
              <a:t>The German army was to be </a:t>
            </a:r>
            <a:r>
              <a:rPr lang="en-GB" sz="2400" b="1" dirty="0">
                <a:solidFill>
                  <a:srgbClr val="FF0000"/>
                </a:solidFill>
                <a:latin typeface="Comic Sans MS" pitchFamily="66" charset="0"/>
              </a:rPr>
              <a:t>reduced to 100,000 men. </a:t>
            </a:r>
            <a:r>
              <a:rPr lang="en-GB" sz="2400" b="1" dirty="0">
                <a:latin typeface="Comic Sans MS" pitchFamily="66" charset="0"/>
              </a:rPr>
              <a:t>It was not allowed to have</a:t>
            </a:r>
            <a:r>
              <a:rPr lang="en-GB" sz="2400" b="1" dirty="0">
                <a:solidFill>
                  <a:srgbClr val="FF0000"/>
                </a:solidFill>
                <a:latin typeface="Comic Sans MS" pitchFamily="66" charset="0"/>
              </a:rPr>
              <a:t> tanks</a:t>
            </a:r>
            <a:r>
              <a:rPr lang="en-GB" sz="2400" b="1" dirty="0">
                <a:latin typeface="Comic Sans MS" pitchFamily="66" charset="0"/>
              </a:rPr>
              <a:t>.</a:t>
            </a:r>
            <a:endParaRPr lang="en-GB" sz="2400" b="1" dirty="0">
              <a:solidFill>
                <a:srgbClr val="FF0000"/>
              </a:solidFill>
              <a:latin typeface="Comic Sans MS" pitchFamily="66" charset="0"/>
            </a:endParaRPr>
          </a:p>
        </p:txBody>
      </p:sp>
      <p:sp>
        <p:nvSpPr>
          <p:cNvPr id="57351" name="Text Box 7"/>
          <p:cNvSpPr txBox="1">
            <a:spLocks noChangeArrowheads="1"/>
          </p:cNvSpPr>
          <p:nvPr/>
        </p:nvSpPr>
        <p:spPr bwMode="auto">
          <a:xfrm>
            <a:off x="250825" y="2781300"/>
            <a:ext cx="7993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latin typeface="Comic Sans MS" pitchFamily="66" charset="0"/>
              </a:rPr>
              <a:t>Germany was </a:t>
            </a:r>
            <a:r>
              <a:rPr lang="en-GB" sz="2400" b="1" dirty="0">
                <a:solidFill>
                  <a:srgbClr val="FF0000"/>
                </a:solidFill>
                <a:latin typeface="Comic Sans MS" pitchFamily="66" charset="0"/>
              </a:rPr>
              <a:t>not allowed an </a:t>
            </a:r>
            <a:r>
              <a:rPr lang="en-GB" sz="2400" b="1" dirty="0" err="1">
                <a:solidFill>
                  <a:srgbClr val="FF0000"/>
                </a:solidFill>
                <a:latin typeface="Comic Sans MS" pitchFamily="66" charset="0"/>
              </a:rPr>
              <a:t>airforce</a:t>
            </a:r>
            <a:endParaRPr lang="en-GB" sz="2400" b="1" dirty="0">
              <a:solidFill>
                <a:srgbClr val="FF0000"/>
              </a:solidFill>
              <a:latin typeface="Comic Sans MS" pitchFamily="66" charset="0"/>
            </a:endParaRPr>
          </a:p>
        </p:txBody>
      </p:sp>
      <p:sp>
        <p:nvSpPr>
          <p:cNvPr id="57352" name="Text Box 8"/>
          <p:cNvSpPr txBox="1">
            <a:spLocks noChangeArrowheads="1"/>
          </p:cNvSpPr>
          <p:nvPr/>
        </p:nvSpPr>
        <p:spPr bwMode="auto">
          <a:xfrm>
            <a:off x="323850" y="4274403"/>
            <a:ext cx="8137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latin typeface="Comic Sans MS" pitchFamily="66" charset="0"/>
              </a:rPr>
              <a:t>The area known as the Rhineland was to be </a:t>
            </a:r>
            <a:r>
              <a:rPr lang="en-GB" sz="2400" b="1" dirty="0">
                <a:solidFill>
                  <a:srgbClr val="FF0000"/>
                </a:solidFill>
                <a:latin typeface="Comic Sans MS" pitchFamily="66" charset="0"/>
              </a:rPr>
              <a:t>de-militarised</a:t>
            </a:r>
          </a:p>
        </p:txBody>
      </p:sp>
      <p:sp>
        <p:nvSpPr>
          <p:cNvPr id="57353" name="Text Box 9"/>
          <p:cNvSpPr txBox="1">
            <a:spLocks noChangeArrowheads="1"/>
          </p:cNvSpPr>
          <p:nvPr/>
        </p:nvSpPr>
        <p:spPr bwMode="auto">
          <a:xfrm>
            <a:off x="250825" y="5188803"/>
            <a:ext cx="7921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r>
              <a:rPr lang="en-GB" sz="2400" b="1" dirty="0">
                <a:latin typeface="Comic Sans MS" pitchFamily="66" charset="0"/>
              </a:rPr>
              <a:t>The Allies were to </a:t>
            </a:r>
            <a:r>
              <a:rPr lang="en-GB" sz="2400" b="1" dirty="0">
                <a:solidFill>
                  <a:srgbClr val="FF0000"/>
                </a:solidFill>
                <a:latin typeface="Comic Sans MS" pitchFamily="66" charset="0"/>
              </a:rPr>
              <a:t>occupy</a:t>
            </a:r>
            <a:r>
              <a:rPr lang="en-GB" sz="2400" b="1" dirty="0">
                <a:latin typeface="Comic Sans MS" pitchFamily="66" charset="0"/>
              </a:rPr>
              <a:t> the </a:t>
            </a:r>
            <a:r>
              <a:rPr lang="en-GB" sz="2400" b="1" dirty="0">
                <a:solidFill>
                  <a:srgbClr val="FF0000"/>
                </a:solidFill>
                <a:latin typeface="Comic Sans MS" pitchFamily="66" charset="0"/>
              </a:rPr>
              <a:t>west bank of the Rhine</a:t>
            </a:r>
            <a:r>
              <a:rPr lang="en-GB" sz="2400" b="1" dirty="0">
                <a:latin typeface="Comic Sans MS" pitchFamily="66" charset="0"/>
              </a:rPr>
              <a:t> for fifteen years</a:t>
            </a:r>
          </a:p>
        </p:txBody>
      </p:sp>
      <p:sp>
        <p:nvSpPr>
          <p:cNvPr id="57354" name="Text Box 10"/>
          <p:cNvSpPr txBox="1">
            <a:spLocks noChangeArrowheads="1"/>
          </p:cNvSpPr>
          <p:nvPr/>
        </p:nvSpPr>
        <p:spPr bwMode="auto">
          <a:xfrm>
            <a:off x="323850" y="5105400"/>
            <a:ext cx="8064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spcBef>
                <a:spcPct val="50000"/>
              </a:spcBef>
            </a:pPr>
            <a:endParaRPr lang="en-GB" sz="2400" b="1" dirty="0">
              <a:solidFill>
                <a:srgbClr val="FF0000"/>
              </a:solidFill>
              <a:latin typeface="Comic Sans MS" pitchFamily="66" charset="0"/>
            </a:endParaRPr>
          </a:p>
        </p:txBody>
      </p:sp>
      <p:sp>
        <p:nvSpPr>
          <p:cNvPr id="2" name="Rectangle 1"/>
          <p:cNvSpPr/>
          <p:nvPr/>
        </p:nvSpPr>
        <p:spPr>
          <a:xfrm>
            <a:off x="323850" y="3351073"/>
            <a:ext cx="8591550" cy="830997"/>
          </a:xfrm>
          <a:prstGeom prst="rect">
            <a:avLst/>
          </a:prstGeom>
        </p:spPr>
        <p:txBody>
          <a:bodyPr wrap="square">
            <a:spAutoFit/>
          </a:bodyPr>
          <a:lstStyle/>
          <a:p>
            <a:pPr>
              <a:spcBef>
                <a:spcPct val="50000"/>
              </a:spcBef>
            </a:pPr>
            <a:r>
              <a:rPr lang="en-GB" sz="2400" b="1" dirty="0">
                <a:latin typeface="Comic Sans MS" pitchFamily="66" charset="0"/>
              </a:rPr>
              <a:t>The German navy was to have </a:t>
            </a:r>
            <a:r>
              <a:rPr lang="en-GB" sz="2400" b="1" dirty="0">
                <a:solidFill>
                  <a:srgbClr val="FF0000"/>
                </a:solidFill>
                <a:latin typeface="Comic Sans MS" pitchFamily="66" charset="0"/>
              </a:rPr>
              <a:t>no submarines</a:t>
            </a:r>
            <a:r>
              <a:rPr lang="en-GB" sz="2400" b="1" dirty="0">
                <a:latin typeface="Comic Sans MS" pitchFamily="66" charset="0"/>
              </a:rPr>
              <a:t> or large </a:t>
            </a:r>
            <a:r>
              <a:rPr lang="en-GB" sz="2400" b="1" dirty="0">
                <a:solidFill>
                  <a:srgbClr val="FF0000"/>
                </a:solidFill>
                <a:latin typeface="Comic Sans MS" pitchFamily="66" charset="0"/>
              </a:rPr>
              <a:t>battle-ships (British demand)</a:t>
            </a:r>
          </a:p>
        </p:txBody>
      </p:sp>
    </p:spTree>
    <p:extLst>
      <p:ext uri="{BB962C8B-B14F-4D97-AF65-F5344CB8AC3E}">
        <p14:creationId xmlns:p14="http://schemas.microsoft.com/office/powerpoint/2010/main" val="1761244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fade">
                                      <p:cBhvr>
                                        <p:cTn id="7" dur="770" decel="100000"/>
                                        <p:tgtEl>
                                          <p:spTgt spid="57348">
                                            <p:txEl>
                                              <p:pRg st="0" end="0"/>
                                            </p:txEl>
                                          </p:spTgt>
                                        </p:tgtEl>
                                      </p:cBhvr>
                                    </p:animEffect>
                                    <p:animScale>
                                      <p:cBhvr>
                                        <p:cTn id="8" dur="770" decel="100000"/>
                                        <p:tgtEl>
                                          <p:spTgt spid="57348">
                                            <p:txEl>
                                              <p:pRg st="0" end="0"/>
                                            </p:txEl>
                                          </p:spTgt>
                                        </p:tgtEl>
                                      </p:cBhvr>
                                      <p:from x="10000" y="10000"/>
                                      <p:to x="200000" y="450000"/>
                                    </p:animScale>
                                    <p:animScale>
                                      <p:cBhvr>
                                        <p:cTn id="9" dur="1230" accel="100000" fill="hold">
                                          <p:stCondLst>
                                            <p:cond delay="770"/>
                                          </p:stCondLst>
                                        </p:cTn>
                                        <p:tgtEl>
                                          <p:spTgt spid="57348">
                                            <p:txEl>
                                              <p:pRg st="0" end="0"/>
                                            </p:txEl>
                                          </p:spTgt>
                                        </p:tgtEl>
                                      </p:cBhvr>
                                      <p:from x="200000" y="450000"/>
                                      <p:to x="100000" y="100000"/>
                                    </p:animScale>
                                    <p:set>
                                      <p:cBhvr>
                                        <p:cTn id="10" dur="770" fill="hold"/>
                                        <p:tgtEl>
                                          <p:spTgt spid="57348">
                                            <p:txEl>
                                              <p:pRg st="0" end="0"/>
                                            </p:txEl>
                                          </p:spTgt>
                                        </p:tgtEl>
                                        <p:attrNameLst>
                                          <p:attrName>ppt_x</p:attrName>
                                        </p:attrNameLst>
                                      </p:cBhvr>
                                      <p:to>
                                        <p:strVal val="(0.5)"/>
                                      </p:to>
                                    </p:set>
                                    <p:anim from="(0.5)" to="(#ppt_x)" calcmode="lin" valueType="num">
                                      <p:cBhvr>
                                        <p:cTn id="11" dur="1230" accel="100000" fill="hold">
                                          <p:stCondLst>
                                            <p:cond delay="770"/>
                                          </p:stCondLst>
                                        </p:cTn>
                                        <p:tgtEl>
                                          <p:spTgt spid="57348">
                                            <p:txEl>
                                              <p:pRg st="0" end="0"/>
                                            </p:txEl>
                                          </p:spTgt>
                                        </p:tgtEl>
                                        <p:attrNameLst>
                                          <p:attrName>ppt_x</p:attrName>
                                        </p:attrNameLst>
                                      </p:cBhvr>
                                    </p:anim>
                                    <p:set>
                                      <p:cBhvr>
                                        <p:cTn id="12" dur="770" fill="hold"/>
                                        <p:tgtEl>
                                          <p:spTgt spid="5734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7348">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57349">
                                            <p:txEl>
                                              <p:pRg st="0" end="0"/>
                                            </p:txEl>
                                          </p:spTgt>
                                        </p:tgtEl>
                                        <p:attrNameLst>
                                          <p:attrName>style.visibility</p:attrName>
                                        </p:attrNameLst>
                                      </p:cBhvr>
                                      <p:to>
                                        <p:strVal val="visible"/>
                                      </p:to>
                                    </p:set>
                                    <p:animEffect transition="in" filter="checkerboard(across)">
                                      <p:cBhvr>
                                        <p:cTn id="18" dur="500"/>
                                        <p:tgtEl>
                                          <p:spTgt spid="5734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wipe(down)">
                                      <p:cBhvr>
                                        <p:cTn id="23" dur="500"/>
                                        <p:tgtEl>
                                          <p:spTgt spid="819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7351">
                                            <p:txEl>
                                              <p:pRg st="0" end="0"/>
                                            </p:txEl>
                                          </p:spTgt>
                                        </p:tgtEl>
                                        <p:attrNameLst>
                                          <p:attrName>style.visibility</p:attrName>
                                        </p:attrNameLst>
                                      </p:cBhvr>
                                      <p:to>
                                        <p:strVal val="visible"/>
                                      </p:to>
                                    </p:set>
                                    <p:animEffect transition="in" filter="dissolve">
                                      <p:cBhvr>
                                        <p:cTn id="28" dur="500"/>
                                        <p:tgtEl>
                                          <p:spTgt spid="5735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57352">
                                            <p:txEl>
                                              <p:pRg st="0" end="0"/>
                                            </p:txEl>
                                          </p:spTgt>
                                        </p:tgtEl>
                                        <p:attrNameLst>
                                          <p:attrName>style.visibility</p:attrName>
                                        </p:attrNameLst>
                                      </p:cBhvr>
                                      <p:to>
                                        <p:strVal val="visible"/>
                                      </p:to>
                                    </p:set>
                                    <p:anim calcmode="discrete" valueType="clr">
                                      <p:cBhvr override="childStyle">
                                        <p:cTn id="38" dur="80"/>
                                        <p:tgtEl>
                                          <p:spTgt spid="573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7352">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57352">
                                            <p:txEl>
                                              <p:pRg st="0" end="0"/>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nodeType="clickEffect">
                                  <p:stCondLst>
                                    <p:cond delay="0"/>
                                  </p:stCondLst>
                                  <p:childTnLst>
                                    <p:set>
                                      <p:cBhvr>
                                        <p:cTn id="44" dur="1" fill="hold">
                                          <p:stCondLst>
                                            <p:cond delay="0"/>
                                          </p:stCondLst>
                                        </p:cTn>
                                        <p:tgtEl>
                                          <p:spTgt spid="57353">
                                            <p:txEl>
                                              <p:pRg st="0" end="0"/>
                                            </p:txEl>
                                          </p:spTgt>
                                        </p:tgtEl>
                                        <p:attrNameLst>
                                          <p:attrName>style.visibility</p:attrName>
                                        </p:attrNameLst>
                                      </p:cBhvr>
                                      <p:to>
                                        <p:strVal val="visible"/>
                                      </p:to>
                                    </p:set>
                                    <p:animEffect transition="in" filter="fade">
                                      <p:cBhvr>
                                        <p:cTn id="45" dur="770" decel="100000"/>
                                        <p:tgtEl>
                                          <p:spTgt spid="57353">
                                            <p:txEl>
                                              <p:pRg st="0" end="0"/>
                                            </p:txEl>
                                          </p:spTgt>
                                        </p:tgtEl>
                                      </p:cBhvr>
                                    </p:animEffect>
                                    <p:animScale>
                                      <p:cBhvr>
                                        <p:cTn id="46" dur="770" decel="100000"/>
                                        <p:tgtEl>
                                          <p:spTgt spid="57353">
                                            <p:txEl>
                                              <p:pRg st="0" end="0"/>
                                            </p:txEl>
                                          </p:spTgt>
                                        </p:tgtEl>
                                      </p:cBhvr>
                                      <p:from x="10000" y="10000"/>
                                      <p:to x="200000" y="450000"/>
                                    </p:animScale>
                                    <p:animScale>
                                      <p:cBhvr>
                                        <p:cTn id="47" dur="1230" accel="100000" fill="hold">
                                          <p:stCondLst>
                                            <p:cond delay="770"/>
                                          </p:stCondLst>
                                        </p:cTn>
                                        <p:tgtEl>
                                          <p:spTgt spid="57353">
                                            <p:txEl>
                                              <p:pRg st="0" end="0"/>
                                            </p:txEl>
                                          </p:spTgt>
                                        </p:tgtEl>
                                      </p:cBhvr>
                                      <p:from x="200000" y="450000"/>
                                      <p:to x="100000" y="100000"/>
                                    </p:animScale>
                                    <p:set>
                                      <p:cBhvr>
                                        <p:cTn id="48" dur="770" fill="hold"/>
                                        <p:tgtEl>
                                          <p:spTgt spid="57353">
                                            <p:txEl>
                                              <p:pRg st="0" end="0"/>
                                            </p:txEl>
                                          </p:spTgt>
                                        </p:tgtEl>
                                        <p:attrNameLst>
                                          <p:attrName>ppt_x</p:attrName>
                                        </p:attrNameLst>
                                      </p:cBhvr>
                                      <p:to>
                                        <p:strVal val="(0.5)"/>
                                      </p:to>
                                    </p:set>
                                    <p:anim from="(0.5)" to="(#ppt_x)" calcmode="lin" valueType="num">
                                      <p:cBhvr>
                                        <p:cTn id="49" dur="1230" accel="100000" fill="hold">
                                          <p:stCondLst>
                                            <p:cond delay="770"/>
                                          </p:stCondLst>
                                        </p:cTn>
                                        <p:tgtEl>
                                          <p:spTgt spid="57353">
                                            <p:txEl>
                                              <p:pRg st="0" end="0"/>
                                            </p:txEl>
                                          </p:spTgt>
                                        </p:tgtEl>
                                        <p:attrNameLst>
                                          <p:attrName>ppt_x</p:attrName>
                                        </p:attrNameLst>
                                      </p:cBhvr>
                                    </p:anim>
                                    <p:set>
                                      <p:cBhvr>
                                        <p:cTn id="50" dur="770" fill="hold"/>
                                        <p:tgtEl>
                                          <p:spTgt spid="57353">
                                            <p:txEl>
                                              <p:pRg st="0" end="0"/>
                                            </p:txEl>
                                          </p:spTgt>
                                        </p:tgtEl>
                                        <p:attrNameLst>
                                          <p:attrName>ppt_y</p:attrName>
                                        </p:attrNameLst>
                                      </p:cBhvr>
                                      <p:to>
                                        <p:strVal val="(#ppt_y+0.4)"/>
                                      </p:to>
                                    </p:set>
                                    <p:anim from="(#ppt_y+0.4)" to="(#ppt_y)" calcmode="lin" valueType="num">
                                      <p:cBhvr>
                                        <p:cTn id="51" dur="1230" accel="100000" fill="hold">
                                          <p:stCondLst>
                                            <p:cond delay="770"/>
                                          </p:stCondLst>
                                        </p:cTn>
                                        <p:tgtEl>
                                          <p:spTgt spid="57353">
                                            <p:txEl>
                                              <p:pRg st="0" end="0"/>
                                            </p:txEl>
                                          </p:spTgt>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nodePh="1">
                                  <p:stCondLst>
                                    <p:cond delay="0"/>
                                  </p:stCondLst>
                                  <p:endCondLst>
                                    <p:cond evt="begin" delay="0">
                                      <p:tn val="54"/>
                                    </p:cond>
                                  </p:endCondLst>
                                  <p:childTnLst>
                                    <p:set>
                                      <p:cBhvr>
                                        <p:cTn id="55" dur="1" fill="hold">
                                          <p:stCondLst>
                                            <p:cond delay="0"/>
                                          </p:stCondLst>
                                        </p:cTn>
                                        <p:tgtEl>
                                          <p:spTgt spid="57354">
                                            <p:txEl>
                                              <p:pRg st="0" end="0"/>
                                            </p:txEl>
                                          </p:spTgt>
                                        </p:tgtEl>
                                        <p:attrNameLst>
                                          <p:attrName>style.visibility</p:attrName>
                                        </p:attrNameLst>
                                      </p:cBhvr>
                                      <p:to>
                                        <p:strVal val="visible"/>
                                      </p:to>
                                    </p:set>
                                    <p:animEffect transition="in" filter="dissolve">
                                      <p:cBhvr>
                                        <p:cTn id="56" dur="500"/>
                                        <p:tgtEl>
                                          <p:spTgt spid="573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1216</Words>
  <Application>Microsoft Office PowerPoint</Application>
  <PresentationFormat>On-screen Show (4:3)</PresentationFormat>
  <Paragraphs>133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Versailles Settlement</vt:lpstr>
      <vt:lpstr>Results of WW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Maynard Keynes Economist was also at the negotiations, but resigned when he realized the ridiculous financial expectations placed on Germany</vt:lpstr>
      <vt:lpstr>League Of Nations</vt:lpstr>
      <vt:lpstr>Mandate system</vt:lpstr>
      <vt:lpstr>USA</vt:lpstr>
    </vt:vector>
  </TitlesOfParts>
  <Company>BVSD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Mainland</dc:creator>
  <cp:lastModifiedBy>Keith Mainland</cp:lastModifiedBy>
  <cp:revision>26</cp:revision>
  <dcterms:created xsi:type="dcterms:W3CDTF">2012-03-13T19:25:49Z</dcterms:created>
  <dcterms:modified xsi:type="dcterms:W3CDTF">2014-03-19T22:11:41Z</dcterms:modified>
</cp:coreProperties>
</file>