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6" r:id="rId6"/>
  </p:sldMasterIdLst>
  <p:notesMasterIdLst>
    <p:notesMasterId r:id="rId1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A2E9A-BFCC-4C7A-94C3-AA54C74714B4}"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2661-731F-4548-B657-C8DECB564167}" type="slidenum">
              <a:rPr lang="en-US" smtClean="0"/>
              <a:t>‹#›</a:t>
            </a:fld>
            <a:endParaRPr lang="en-US"/>
          </a:p>
        </p:txBody>
      </p:sp>
    </p:spTree>
    <p:extLst>
      <p:ext uri="{BB962C8B-B14F-4D97-AF65-F5344CB8AC3E}">
        <p14:creationId xmlns:p14="http://schemas.microsoft.com/office/powerpoint/2010/main" val="352541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A96D43-A7C8-4212-9AA2-0A052BA26AB7}" type="slidenum">
              <a:rPr kumimoji="0" lang="en-US" sz="1200" b="0" i="0" u="none" strike="noStrike" kern="1200" cap="none" spc="0" normalizeH="0" baseline="0" noProof="0" smtClean="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8533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E0E2A-AECB-4914-B8E4-54FDBAC11D3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373828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E0E2A-AECB-4914-B8E4-54FDBAC11D3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2000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E0E2A-AECB-4914-B8E4-54FDBAC11D3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412185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38915" name="Rectangle 3"/>
          <p:cNvSpPr>
            <a:spLocks noGrp="1" noChangeArrowheads="1"/>
          </p:cNvSpPr>
          <p:nvPr>
            <p:ph type="subTitle" sz="quarter" idx="1"/>
          </p:nvPr>
        </p:nvSpPr>
        <p:spPr>
          <a:xfrm>
            <a:off x="6908801" y="4038600"/>
            <a:ext cx="5281084"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a:t>Click to edit Master subtitle style</a:t>
            </a:r>
          </a:p>
        </p:txBody>
      </p:sp>
      <p:sp>
        <p:nvSpPr>
          <p:cNvPr id="38916" name="Rectangle 4"/>
          <p:cNvSpPr>
            <a:spLocks noGrp="1" noChangeArrowheads="1"/>
          </p:cNvSpPr>
          <p:nvPr>
            <p:ph type="dt" sz="quarter" idx="2"/>
          </p:nvPr>
        </p:nvSpPr>
        <p:spPr>
          <a:xfrm>
            <a:off x="914400" y="6248400"/>
            <a:ext cx="2540000" cy="457200"/>
          </a:xfrm>
        </p:spPr>
        <p:txBody>
          <a:bodyPr/>
          <a:lstStyle>
            <a:lvl1pPr>
              <a:defRPr>
                <a:solidFill>
                  <a:srgbClr val="EAEAEA"/>
                </a:solidFill>
              </a:defRPr>
            </a:lvl1pPr>
          </a:lstStyle>
          <a:p>
            <a:endParaRPr lang="en-US" dirty="0"/>
          </a:p>
        </p:txBody>
      </p:sp>
      <p:sp>
        <p:nvSpPr>
          <p:cNvPr id="38917" name="Rectangle 5"/>
          <p:cNvSpPr>
            <a:spLocks noGrp="1" noChangeArrowheads="1"/>
          </p:cNvSpPr>
          <p:nvPr>
            <p:ph type="ftr" sz="quarter" idx="3"/>
          </p:nvPr>
        </p:nvSpPr>
        <p:spPr>
          <a:xfrm>
            <a:off x="4165600" y="6248400"/>
            <a:ext cx="3860800" cy="457200"/>
          </a:xfrm>
        </p:spPr>
        <p:txBody>
          <a:bodyPr/>
          <a:lstStyle>
            <a:lvl1pPr>
              <a:defRPr>
                <a:solidFill>
                  <a:srgbClr val="EAEAEA"/>
                </a:solidFill>
              </a:defRPr>
            </a:lvl1pPr>
          </a:lstStyle>
          <a:p>
            <a:endParaRPr lang="en-US" dirty="0"/>
          </a:p>
        </p:txBody>
      </p:sp>
      <p:sp>
        <p:nvSpPr>
          <p:cNvPr id="38918" name="Rectangle 6"/>
          <p:cNvSpPr>
            <a:spLocks noGrp="1" noChangeArrowheads="1"/>
          </p:cNvSpPr>
          <p:nvPr>
            <p:ph type="sldNum" sz="quarter" idx="4"/>
          </p:nvPr>
        </p:nvSpPr>
        <p:spPr>
          <a:xfrm>
            <a:off x="8737600" y="6248400"/>
            <a:ext cx="2540000" cy="457200"/>
          </a:xfrm>
        </p:spPr>
        <p:txBody>
          <a:bodyPr/>
          <a:lstStyle>
            <a:lvl1pPr>
              <a:defRPr>
                <a:solidFill>
                  <a:srgbClr val="EAEAEA"/>
                </a:solidFill>
              </a:defRPr>
            </a:lvl1pPr>
          </a:lstStyle>
          <a:p>
            <a:fld id="{3A95178C-82E1-49E1-BF6D-40FACBEF7D90}" type="slidenum">
              <a:rPr lang="en-US"/>
              <a:pPr/>
              <a:t>‹#›</a:t>
            </a:fld>
            <a:endParaRPr lang="en-US" dirty="0"/>
          </a:p>
        </p:txBody>
      </p:sp>
    </p:spTree>
    <p:extLst>
      <p:ext uri="{BB962C8B-B14F-4D97-AF65-F5344CB8AC3E}">
        <p14:creationId xmlns:p14="http://schemas.microsoft.com/office/powerpoint/2010/main" val="92083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0010C0E-5DFD-4B2D-8037-B590108055F2}" type="slidenum">
              <a:rPr lang="en-US"/>
              <a:pPr/>
              <a:t>‹#›</a:t>
            </a:fld>
            <a:endParaRPr lang="en-US" dirty="0"/>
          </a:p>
        </p:txBody>
      </p:sp>
    </p:spTree>
    <p:extLst>
      <p:ext uri="{BB962C8B-B14F-4D97-AF65-F5344CB8AC3E}">
        <p14:creationId xmlns:p14="http://schemas.microsoft.com/office/powerpoint/2010/main" val="57021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BC62B7-CCB0-4028-AC35-DD3B07278020}" type="slidenum">
              <a:rPr lang="en-US"/>
              <a:pPr/>
              <a:t>‹#›</a:t>
            </a:fld>
            <a:endParaRPr lang="en-US" dirty="0"/>
          </a:p>
        </p:txBody>
      </p:sp>
    </p:spTree>
    <p:extLst>
      <p:ext uri="{BB962C8B-B14F-4D97-AF65-F5344CB8AC3E}">
        <p14:creationId xmlns:p14="http://schemas.microsoft.com/office/powerpoint/2010/main" val="264291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04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17D354F-5854-4524-9146-CEA0AE72E28F}" type="slidenum">
              <a:rPr lang="en-US"/>
              <a:pPr/>
              <a:t>‹#›</a:t>
            </a:fld>
            <a:endParaRPr lang="en-US" dirty="0"/>
          </a:p>
        </p:txBody>
      </p:sp>
    </p:spTree>
    <p:extLst>
      <p:ext uri="{BB962C8B-B14F-4D97-AF65-F5344CB8AC3E}">
        <p14:creationId xmlns:p14="http://schemas.microsoft.com/office/powerpoint/2010/main" val="276727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F477501-E681-4FEB-9AE9-F0CA37409D84}" type="slidenum">
              <a:rPr lang="en-US"/>
              <a:pPr/>
              <a:t>‹#›</a:t>
            </a:fld>
            <a:endParaRPr lang="en-US" dirty="0"/>
          </a:p>
        </p:txBody>
      </p:sp>
    </p:spTree>
    <p:extLst>
      <p:ext uri="{BB962C8B-B14F-4D97-AF65-F5344CB8AC3E}">
        <p14:creationId xmlns:p14="http://schemas.microsoft.com/office/powerpoint/2010/main" val="1056767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D792FCC-DC2F-4281-896A-9110150C3B95}" type="slidenum">
              <a:rPr lang="en-US"/>
              <a:pPr/>
              <a:t>‹#›</a:t>
            </a:fld>
            <a:endParaRPr lang="en-US" dirty="0"/>
          </a:p>
        </p:txBody>
      </p:sp>
    </p:spTree>
    <p:extLst>
      <p:ext uri="{BB962C8B-B14F-4D97-AF65-F5344CB8AC3E}">
        <p14:creationId xmlns:p14="http://schemas.microsoft.com/office/powerpoint/2010/main" val="1575233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4B3CA2E-F657-493A-AC6D-060EE1DA2B8B}" type="slidenum">
              <a:rPr lang="en-US"/>
              <a:pPr/>
              <a:t>‹#›</a:t>
            </a:fld>
            <a:endParaRPr lang="en-US" dirty="0"/>
          </a:p>
        </p:txBody>
      </p:sp>
    </p:spTree>
    <p:extLst>
      <p:ext uri="{BB962C8B-B14F-4D97-AF65-F5344CB8AC3E}">
        <p14:creationId xmlns:p14="http://schemas.microsoft.com/office/powerpoint/2010/main" val="408634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5D42CB3-72CB-4277-B0E0-C7C5DABC25E8}" type="slidenum">
              <a:rPr lang="en-US"/>
              <a:pPr/>
              <a:t>‹#›</a:t>
            </a:fld>
            <a:endParaRPr lang="en-US" dirty="0"/>
          </a:p>
        </p:txBody>
      </p:sp>
    </p:spTree>
    <p:extLst>
      <p:ext uri="{BB962C8B-B14F-4D97-AF65-F5344CB8AC3E}">
        <p14:creationId xmlns:p14="http://schemas.microsoft.com/office/powerpoint/2010/main" val="377228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E0E2A-AECB-4914-B8E4-54FDBAC11D3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208634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4127488-0888-41FB-B6EE-D57E221E07F3}" type="slidenum">
              <a:rPr lang="en-US"/>
              <a:pPr/>
              <a:t>‹#›</a:t>
            </a:fld>
            <a:endParaRPr lang="en-US" dirty="0"/>
          </a:p>
        </p:txBody>
      </p:sp>
    </p:spTree>
    <p:extLst>
      <p:ext uri="{BB962C8B-B14F-4D97-AF65-F5344CB8AC3E}">
        <p14:creationId xmlns:p14="http://schemas.microsoft.com/office/powerpoint/2010/main" val="4165764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C3C5BD-4774-4DE0-A347-248CB7FA2BAE}" type="slidenum">
              <a:rPr lang="en-US"/>
              <a:pPr/>
              <a:t>‹#›</a:t>
            </a:fld>
            <a:endParaRPr lang="en-US" dirty="0"/>
          </a:p>
        </p:txBody>
      </p:sp>
    </p:spTree>
    <p:extLst>
      <p:ext uri="{BB962C8B-B14F-4D97-AF65-F5344CB8AC3E}">
        <p14:creationId xmlns:p14="http://schemas.microsoft.com/office/powerpoint/2010/main" val="211116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533400"/>
            <a:ext cx="2540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533400"/>
            <a:ext cx="7416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2C8F0B5-6D5C-42F1-9496-F179843EB4DA}" type="slidenum">
              <a:rPr lang="en-US"/>
              <a:pPr/>
              <a:t>‹#›</a:t>
            </a:fld>
            <a:endParaRPr lang="en-US" dirty="0"/>
          </a:p>
        </p:txBody>
      </p:sp>
    </p:spTree>
    <p:extLst>
      <p:ext uri="{BB962C8B-B14F-4D97-AF65-F5344CB8AC3E}">
        <p14:creationId xmlns:p14="http://schemas.microsoft.com/office/powerpoint/2010/main" val="3070252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8800" y="533400"/>
            <a:ext cx="1016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828800" y="6248400"/>
            <a:ext cx="22352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4572000" y="6248400"/>
            <a:ext cx="45720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9652000" y="6248400"/>
            <a:ext cx="2540000" cy="457200"/>
          </a:xfrm>
        </p:spPr>
        <p:txBody>
          <a:bodyPr/>
          <a:lstStyle>
            <a:lvl1pPr>
              <a:defRPr/>
            </a:lvl1pPr>
          </a:lstStyle>
          <a:p>
            <a:fld id="{6AC71C83-D916-4509-8C02-12BB8B8BF5E5}" type="slidenum">
              <a:rPr lang="en-US"/>
              <a:pPr/>
              <a:t>‹#›</a:t>
            </a:fld>
            <a:endParaRPr lang="en-US" dirty="0"/>
          </a:p>
        </p:txBody>
      </p:sp>
    </p:spTree>
    <p:extLst>
      <p:ext uri="{BB962C8B-B14F-4D97-AF65-F5344CB8AC3E}">
        <p14:creationId xmlns:p14="http://schemas.microsoft.com/office/powerpoint/2010/main" val="602244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800" y="533400"/>
            <a:ext cx="10058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8288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04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288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70104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828800" y="6248400"/>
            <a:ext cx="22352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4572000" y="6248400"/>
            <a:ext cx="4572000" cy="457200"/>
          </a:xfrm>
        </p:spPr>
        <p:txBody>
          <a:bodyPr/>
          <a:lstStyle>
            <a:lvl1pPr>
              <a:defRPr/>
            </a:lvl1pPr>
          </a:lstStyle>
          <a:p>
            <a:endParaRPr lang="en-US" dirty="0"/>
          </a:p>
        </p:txBody>
      </p:sp>
      <p:sp>
        <p:nvSpPr>
          <p:cNvPr id="9" name="Slide Number Placeholder 8"/>
          <p:cNvSpPr>
            <a:spLocks noGrp="1"/>
          </p:cNvSpPr>
          <p:nvPr>
            <p:ph type="sldNum" sz="quarter" idx="12"/>
          </p:nvPr>
        </p:nvSpPr>
        <p:spPr>
          <a:xfrm>
            <a:off x="9652000" y="6248400"/>
            <a:ext cx="2540000" cy="457200"/>
          </a:xfrm>
        </p:spPr>
        <p:txBody>
          <a:bodyPr/>
          <a:lstStyle>
            <a:lvl1pPr>
              <a:defRPr/>
            </a:lvl1pPr>
          </a:lstStyle>
          <a:p>
            <a:fld id="{01C170B4-0E27-4CFC-AEA4-7573F0E64101}" type="slidenum">
              <a:rPr lang="en-US"/>
              <a:pPr/>
              <a:t>‹#›</a:t>
            </a:fld>
            <a:endParaRPr lang="en-US" dirty="0"/>
          </a:p>
        </p:txBody>
      </p:sp>
    </p:spTree>
    <p:extLst>
      <p:ext uri="{BB962C8B-B14F-4D97-AF65-F5344CB8AC3E}">
        <p14:creationId xmlns:p14="http://schemas.microsoft.com/office/powerpoint/2010/main" val="2819493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10058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812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04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04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828800" y="6248400"/>
            <a:ext cx="22352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4572000" y="6248400"/>
            <a:ext cx="45720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9652000" y="6248400"/>
            <a:ext cx="2540000" cy="457200"/>
          </a:xfrm>
        </p:spPr>
        <p:txBody>
          <a:bodyPr/>
          <a:lstStyle>
            <a:lvl1pPr>
              <a:defRPr/>
            </a:lvl1pPr>
          </a:lstStyle>
          <a:p>
            <a:fld id="{5A841EAD-EB3F-403F-8FA8-4676BA96DEE7}" type="slidenum">
              <a:rPr lang="en-US"/>
              <a:pPr/>
              <a:t>‹#›</a:t>
            </a:fld>
            <a:endParaRPr lang="en-US" dirty="0"/>
          </a:p>
        </p:txBody>
      </p:sp>
    </p:spTree>
    <p:extLst>
      <p:ext uri="{BB962C8B-B14F-4D97-AF65-F5344CB8AC3E}">
        <p14:creationId xmlns:p14="http://schemas.microsoft.com/office/powerpoint/2010/main" val="2230292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557572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38915" name="Rectangle 3"/>
          <p:cNvSpPr>
            <a:spLocks noGrp="1" noChangeArrowheads="1"/>
          </p:cNvSpPr>
          <p:nvPr>
            <p:ph type="subTitle" sz="quarter" idx="1"/>
          </p:nvPr>
        </p:nvSpPr>
        <p:spPr>
          <a:xfrm>
            <a:off x="6908801" y="4038600"/>
            <a:ext cx="5281084"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a:t>Click to edit Master subtitle style</a:t>
            </a:r>
          </a:p>
        </p:txBody>
      </p:sp>
      <p:sp>
        <p:nvSpPr>
          <p:cNvPr id="38916" name="Rectangle 4"/>
          <p:cNvSpPr>
            <a:spLocks noGrp="1" noChangeArrowheads="1"/>
          </p:cNvSpPr>
          <p:nvPr>
            <p:ph type="dt" sz="quarter" idx="2"/>
          </p:nvPr>
        </p:nvSpPr>
        <p:spPr>
          <a:xfrm>
            <a:off x="914400" y="6248400"/>
            <a:ext cx="2540000" cy="457200"/>
          </a:xfrm>
        </p:spPr>
        <p:txBody>
          <a:bodyPr/>
          <a:lstStyle>
            <a:lvl1pPr>
              <a:defRPr>
                <a:solidFill>
                  <a:srgbClr val="EAEAEA"/>
                </a:solidFill>
              </a:defRPr>
            </a:lvl1pPr>
          </a:lstStyle>
          <a:p>
            <a:endParaRPr lang="en-US" dirty="0"/>
          </a:p>
        </p:txBody>
      </p:sp>
      <p:sp>
        <p:nvSpPr>
          <p:cNvPr id="38917" name="Rectangle 5"/>
          <p:cNvSpPr>
            <a:spLocks noGrp="1" noChangeArrowheads="1"/>
          </p:cNvSpPr>
          <p:nvPr>
            <p:ph type="ftr" sz="quarter" idx="3"/>
          </p:nvPr>
        </p:nvSpPr>
        <p:spPr>
          <a:xfrm>
            <a:off x="4165600" y="6248400"/>
            <a:ext cx="3860800" cy="457200"/>
          </a:xfrm>
        </p:spPr>
        <p:txBody>
          <a:bodyPr/>
          <a:lstStyle>
            <a:lvl1pPr>
              <a:defRPr>
                <a:solidFill>
                  <a:srgbClr val="EAEAEA"/>
                </a:solidFill>
              </a:defRPr>
            </a:lvl1pPr>
          </a:lstStyle>
          <a:p>
            <a:endParaRPr lang="en-US" dirty="0"/>
          </a:p>
        </p:txBody>
      </p:sp>
      <p:sp>
        <p:nvSpPr>
          <p:cNvPr id="38918" name="Rectangle 6"/>
          <p:cNvSpPr>
            <a:spLocks noGrp="1" noChangeArrowheads="1"/>
          </p:cNvSpPr>
          <p:nvPr>
            <p:ph type="sldNum" sz="quarter" idx="4"/>
          </p:nvPr>
        </p:nvSpPr>
        <p:spPr>
          <a:xfrm>
            <a:off x="8737600" y="6248400"/>
            <a:ext cx="2540000" cy="457200"/>
          </a:xfrm>
        </p:spPr>
        <p:txBody>
          <a:bodyPr/>
          <a:lstStyle>
            <a:lvl1pPr>
              <a:defRPr>
                <a:solidFill>
                  <a:srgbClr val="EAEAEA"/>
                </a:solidFill>
              </a:defRPr>
            </a:lvl1pPr>
          </a:lstStyle>
          <a:p>
            <a:fld id="{6100CC7E-7A05-4364-85CD-35521AF4D7A7}" type="slidenum">
              <a:rPr lang="en-US"/>
              <a:pPr/>
              <a:t>‹#›</a:t>
            </a:fld>
            <a:endParaRPr lang="en-US" dirty="0"/>
          </a:p>
        </p:txBody>
      </p:sp>
    </p:spTree>
    <p:extLst>
      <p:ext uri="{BB962C8B-B14F-4D97-AF65-F5344CB8AC3E}">
        <p14:creationId xmlns:p14="http://schemas.microsoft.com/office/powerpoint/2010/main" val="2998071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8F1041-E993-4756-A9B4-EF4695B231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4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C2E9CD-3074-40C7-ACB7-663C55D1ED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737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3E0E2A-AECB-4914-B8E4-54FDBAC11D30}"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2150417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04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EC92302-6CDE-4B40-866B-4F748D42D57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9234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45B403F-452E-43FD-A4E0-4610ECECD5A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10090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681578-1EC0-4DB0-A393-992BAE29518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9812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FF3D610-2702-4398-92F8-4FB6B791A70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7761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F895D5-F89F-4BDC-98EA-9C57777FC2F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40414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4C7F1D-D2E8-42EF-9CD2-466A1AF09E5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36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5610F3-4F76-4CA8-A569-01EDFCC41A7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52072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533400"/>
            <a:ext cx="2540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533400"/>
            <a:ext cx="7416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C3884E-47CA-4C3A-8A31-6C5CE7051F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4652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8800" y="533400"/>
            <a:ext cx="1016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828800" y="6248400"/>
            <a:ext cx="2235200" cy="457200"/>
          </a:xfrm>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a:xfrm>
            <a:off x="4572000" y="6248400"/>
            <a:ext cx="4572000" cy="457200"/>
          </a:xfr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9652000" y="6248400"/>
            <a:ext cx="2540000" cy="457200"/>
          </a:xfrm>
        </p:spPr>
        <p:txBody>
          <a:bodyPr/>
          <a:lstStyle>
            <a:lvl1pPr>
              <a:defRPr/>
            </a:lvl1pPr>
          </a:lstStyle>
          <a:p>
            <a:fld id="{A1D82C30-621F-45F2-A46A-C6E837606BF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63141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800" y="533400"/>
            <a:ext cx="10058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8288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04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288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70104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828800" y="6248400"/>
            <a:ext cx="2235200" cy="457200"/>
          </a:xfrm>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a:xfrm>
            <a:off x="4572000" y="6248400"/>
            <a:ext cx="4572000" cy="457200"/>
          </a:xfrm>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a:xfrm>
            <a:off x="9652000" y="6248400"/>
            <a:ext cx="2540000" cy="457200"/>
          </a:xfrm>
        </p:spPr>
        <p:txBody>
          <a:bodyPr/>
          <a:lstStyle>
            <a:lvl1pPr>
              <a:defRPr/>
            </a:lvl1pPr>
          </a:lstStyle>
          <a:p>
            <a:fld id="{FA0EEEFD-5100-4D05-87A3-A9EBDFE0507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313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E0E2A-AECB-4914-B8E4-54FDBAC11D3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430129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10058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812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0400" y="19812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0400" y="4114800"/>
            <a:ext cx="4978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828800" y="6248400"/>
            <a:ext cx="2235200" cy="457200"/>
          </a:xfrm>
        </p:spPr>
        <p:txBody>
          <a:bodyPr/>
          <a:lstStyle>
            <a:lvl1pPr>
              <a:defRPr/>
            </a:lvl1pPr>
          </a:lstStyle>
          <a:p>
            <a:endParaRPr lang="en-US" dirty="0">
              <a:solidFill>
                <a:srgbClr val="000000"/>
              </a:solidFill>
            </a:endParaRPr>
          </a:p>
        </p:txBody>
      </p:sp>
      <p:sp>
        <p:nvSpPr>
          <p:cNvPr id="7" name="Footer Placeholder 6"/>
          <p:cNvSpPr>
            <a:spLocks noGrp="1"/>
          </p:cNvSpPr>
          <p:nvPr>
            <p:ph type="ftr" sz="quarter" idx="11"/>
          </p:nvPr>
        </p:nvSpPr>
        <p:spPr>
          <a:xfrm>
            <a:off x="4572000" y="6248400"/>
            <a:ext cx="4572000" cy="457200"/>
          </a:xfrm>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2"/>
          </p:nvPr>
        </p:nvSpPr>
        <p:spPr>
          <a:xfrm>
            <a:off x="9652000" y="6248400"/>
            <a:ext cx="2540000" cy="457200"/>
          </a:xfrm>
        </p:spPr>
        <p:txBody>
          <a:bodyPr/>
          <a:lstStyle>
            <a:lvl1pPr>
              <a:defRPr/>
            </a:lvl1pPr>
          </a:lstStyle>
          <a:p>
            <a:fld id="{6E9DA2A0-3E60-459E-B9B2-5263FE3391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2690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E0E2A-AECB-4914-B8E4-54FDBAC11D30}"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88761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E0E2A-AECB-4914-B8E4-54FDBAC11D30}"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157631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E0E2A-AECB-4914-B8E4-54FDBAC11D30}"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26727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3E0E2A-AECB-4914-B8E4-54FDBAC11D3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377724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3E0E2A-AECB-4914-B8E4-54FDBAC11D30}"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E713-DC76-4A7C-8765-207F78FD4A04}" type="slidenum">
              <a:rPr lang="en-US" smtClean="0"/>
              <a:t>‹#›</a:t>
            </a:fld>
            <a:endParaRPr lang="en-US"/>
          </a:p>
        </p:txBody>
      </p:sp>
    </p:spTree>
    <p:extLst>
      <p:ext uri="{BB962C8B-B14F-4D97-AF65-F5344CB8AC3E}">
        <p14:creationId xmlns:p14="http://schemas.microsoft.com/office/powerpoint/2010/main" val="26875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image" Target="../media/image3.jp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E0E2A-AECB-4914-B8E4-54FDBAC11D30}" type="datetimeFigureOut">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7E713-DC76-4A7C-8765-207F78FD4A04}" type="slidenum">
              <a:rPr lang="en-US" smtClean="0"/>
              <a:t>‹#›</a:t>
            </a:fld>
            <a:endParaRPr lang="en-US"/>
          </a:p>
        </p:txBody>
      </p:sp>
    </p:spTree>
    <p:extLst>
      <p:ext uri="{BB962C8B-B14F-4D97-AF65-F5344CB8AC3E}">
        <p14:creationId xmlns:p14="http://schemas.microsoft.com/office/powerpoint/2010/main" val="175627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828800" y="533400"/>
            <a:ext cx="10058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891" name="Rectangle 1027"/>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dirty="0"/>
          </a:p>
        </p:txBody>
      </p:sp>
      <p:sp>
        <p:nvSpPr>
          <p:cNvPr id="37892" name="Rectangle 1028"/>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dirty="0"/>
          </a:p>
        </p:txBody>
      </p:sp>
      <p:sp>
        <p:nvSpPr>
          <p:cNvPr id="37893" name="Rectangle 1029"/>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7BA4911C-FF89-4849-BD7A-356B646259CE}" type="slidenum">
              <a:rPr lang="en-US"/>
              <a:pPr/>
              <a:t>‹#›</a:t>
            </a:fld>
            <a:endParaRPr lang="en-US" dirty="0"/>
          </a:p>
        </p:txBody>
      </p:sp>
      <p:pic>
        <p:nvPicPr>
          <p:cNvPr id="37894" name="Picture 1030" descr="strtegic1"/>
          <p:cNvPicPr>
            <a:picLocks noChangeAspect="1" noChangeArrowheads="1"/>
          </p:cNvPicPr>
          <p:nvPr/>
        </p:nvPicPr>
        <p:blipFill>
          <a:blip r:embed="rId17" cstate="print"/>
          <a:srcRect/>
          <a:stretch>
            <a:fillRect/>
          </a:stretch>
        </p:blipFill>
        <p:spPr bwMode="auto">
          <a:xfrm>
            <a:off x="0" y="0"/>
            <a:ext cx="1625600" cy="6858000"/>
          </a:xfrm>
          <a:prstGeom prst="rect">
            <a:avLst/>
          </a:prstGeom>
          <a:noFill/>
        </p:spPr>
      </p:pic>
      <p:sp>
        <p:nvSpPr>
          <p:cNvPr id="37895" name="Rectangle 1031"/>
          <p:cNvSpPr>
            <a:spLocks noGrp="1" noChangeArrowheads="1"/>
          </p:cNvSpPr>
          <p:nvPr>
            <p:ph type="body" idx="1"/>
          </p:nvPr>
        </p:nvSpPr>
        <p:spPr bwMode="auto">
          <a:xfrm>
            <a:off x="1828800" y="1981200"/>
            <a:ext cx="101600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9012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alphaModFix amt="31000"/>
            <a:lum/>
          </a:blip>
          <a:srcRect/>
          <a:stretch>
            <a:fillRect l="-10000" r="-10000"/>
          </a:stretch>
        </a:blip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1828800" y="533400"/>
            <a:ext cx="10058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891" name="Rectangle 1027"/>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dirty="0">
              <a:solidFill>
                <a:srgbClr val="000000"/>
              </a:solidFill>
            </a:endParaRPr>
          </a:p>
        </p:txBody>
      </p:sp>
      <p:sp>
        <p:nvSpPr>
          <p:cNvPr id="37892" name="Rectangle 1028"/>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dirty="0">
              <a:solidFill>
                <a:srgbClr val="000000"/>
              </a:solidFill>
            </a:endParaRPr>
          </a:p>
        </p:txBody>
      </p:sp>
      <p:sp>
        <p:nvSpPr>
          <p:cNvPr id="37893" name="Rectangle 1029"/>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35CB91A4-E39A-481F-847D-E1AF708B5833}" type="slidenum">
              <a:rPr lang="en-US">
                <a:solidFill>
                  <a:srgbClr val="000000"/>
                </a:solidFill>
              </a:rPr>
              <a:pPr/>
              <a:t>‹#›</a:t>
            </a:fld>
            <a:endParaRPr lang="en-US" dirty="0">
              <a:solidFill>
                <a:srgbClr val="000000"/>
              </a:solidFill>
            </a:endParaRPr>
          </a:p>
        </p:txBody>
      </p:sp>
      <p:pic>
        <p:nvPicPr>
          <p:cNvPr id="37894" name="Picture 1030" descr="strtegic1"/>
          <p:cNvPicPr>
            <a:picLocks noChangeAspect="1" noChangeArrowheads="1"/>
          </p:cNvPicPr>
          <p:nvPr/>
        </p:nvPicPr>
        <p:blipFill>
          <a:blip r:embed="rId17" cstate="print"/>
          <a:srcRect/>
          <a:stretch>
            <a:fillRect/>
          </a:stretch>
        </p:blipFill>
        <p:spPr bwMode="auto">
          <a:xfrm>
            <a:off x="0" y="0"/>
            <a:ext cx="1625600" cy="6858000"/>
          </a:xfrm>
          <a:prstGeom prst="rect">
            <a:avLst/>
          </a:prstGeom>
          <a:noFill/>
        </p:spPr>
      </p:pic>
      <p:sp>
        <p:nvSpPr>
          <p:cNvPr id="37895" name="Rectangle 1031"/>
          <p:cNvSpPr>
            <a:spLocks noGrp="1" noChangeArrowheads="1"/>
          </p:cNvSpPr>
          <p:nvPr>
            <p:ph type="body" idx="1"/>
          </p:nvPr>
        </p:nvSpPr>
        <p:spPr bwMode="auto">
          <a:xfrm>
            <a:off x="1828800" y="1981200"/>
            <a:ext cx="101600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898672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SzPct val="9500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Versailles (only)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3112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1000"/>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228600"/>
            <a:ext cx="8839200" cy="5562600"/>
          </a:xfrm>
        </p:spPr>
        <p:txBody>
          <a:bodyPr/>
          <a:lstStyle/>
          <a:p>
            <a:r>
              <a:rPr lang="en-US" sz="2400" dirty="0">
                <a:solidFill>
                  <a:srgbClr val="3B3B3B"/>
                </a:solidFill>
                <a:effectLst>
                  <a:outerShdw blurRad="38100" dist="38100" dir="2700000" algn="tl">
                    <a:srgbClr val="000000">
                      <a:alpha val="43137"/>
                    </a:srgbClr>
                  </a:outerShdw>
                </a:effectLst>
                <a:latin typeface="Verdana"/>
              </a:rPr>
              <a:t>Austria inquires as to whose army will assist Russia in doing so.</a:t>
            </a:r>
          </a:p>
          <a:p>
            <a:r>
              <a:rPr lang="en-US" sz="2400" dirty="0">
                <a:solidFill>
                  <a:srgbClr val="3B3B3B"/>
                </a:solidFill>
                <a:effectLst>
                  <a:outerShdw blurRad="38100" dist="38100" dir="2700000" algn="tl">
                    <a:srgbClr val="000000">
                      <a:alpha val="43137"/>
                    </a:srgbClr>
                  </a:outerShdw>
                </a:effectLst>
                <a:latin typeface="Verdana"/>
              </a:rPr>
              <a:t>Germany appeals to Britain that France has been looking at it, and that its sufficiently out of order that Britain not intervene.</a:t>
            </a:r>
          </a:p>
          <a:p>
            <a:r>
              <a:rPr lang="en-US" sz="2400" dirty="0">
                <a:solidFill>
                  <a:srgbClr val="3B3B3B"/>
                </a:solidFill>
                <a:effectLst>
                  <a:outerShdw blurRad="38100" dist="38100" dir="2700000" algn="tl">
                    <a:srgbClr val="000000">
                      <a:alpha val="43137"/>
                    </a:srgbClr>
                  </a:outerShdw>
                </a:effectLst>
                <a:latin typeface="Verdana"/>
              </a:rPr>
              <a:t>Britain replies that France can look at who it wants to, that Britain is looking at Germany too, and what is Germany going to do about it?</a:t>
            </a:r>
          </a:p>
          <a:p>
            <a:r>
              <a:rPr lang="en-US" sz="2400" dirty="0">
                <a:solidFill>
                  <a:srgbClr val="3B3B3B"/>
                </a:solidFill>
                <a:effectLst>
                  <a:outerShdw blurRad="38100" dist="38100" dir="2700000" algn="tl">
                    <a:srgbClr val="000000">
                      <a:alpha val="43137"/>
                    </a:srgbClr>
                  </a:outerShdw>
                </a:effectLst>
                <a:latin typeface="Verdana"/>
              </a:rPr>
              <a:t>Germany tells Russia to stop looking at Austria, or Germany will render Russia incapable of such action anymore.</a:t>
            </a:r>
          </a:p>
          <a:p>
            <a:r>
              <a:rPr lang="en-US" sz="2400" dirty="0">
                <a:solidFill>
                  <a:srgbClr val="3B3B3B"/>
                </a:solidFill>
                <a:effectLst>
                  <a:outerShdw blurRad="38100" dist="38100" dir="2700000" algn="tl">
                    <a:srgbClr val="000000">
                      <a:alpha val="43137"/>
                    </a:srgbClr>
                  </a:outerShdw>
                </a:effectLst>
                <a:latin typeface="Verdana"/>
              </a:rPr>
              <a:t>Britain and France ask Germany whether it’s looking at Belgium.</a:t>
            </a:r>
          </a:p>
          <a:p>
            <a:r>
              <a:rPr lang="en-US" sz="2400" dirty="0">
                <a:solidFill>
                  <a:srgbClr val="3B3B3B"/>
                </a:solidFill>
                <a:effectLst>
                  <a:outerShdw blurRad="38100" dist="38100" dir="2700000" algn="tl">
                    <a:srgbClr val="000000">
                      <a:alpha val="43137"/>
                    </a:srgbClr>
                  </a:outerShdw>
                </a:effectLst>
                <a:latin typeface="Verdana"/>
              </a:rPr>
              <a:t>Turkey and Germany go off into a corner and whisper. When they come back, Turkey makes a show of not looking at anyone</a:t>
            </a:r>
            <a:r>
              <a:rPr lang="en-US" sz="2400" dirty="0">
                <a:solidFill>
                  <a:srgbClr val="3B3B3B"/>
                </a:solidFill>
                <a:effectLst>
                  <a:outerShdw blurRad="38100" dist="38100" dir="2700000" algn="tl">
                    <a:srgbClr val="000000">
                      <a:alpha val="43137"/>
                    </a:srgbClr>
                  </a:outerShdw>
                </a:effectLst>
                <a:latin typeface="Verdana"/>
              </a:rPr>
              <a:t>.</a:t>
            </a:r>
            <a:endParaRPr lang="en-US" sz="2400" dirty="0">
              <a:solidFill>
                <a:srgbClr val="3B3B3B"/>
              </a:solidFill>
              <a:effectLst>
                <a:outerShdw blurRad="38100" dist="38100" dir="2700000" algn="tl">
                  <a:srgbClr val="000000">
                    <a:alpha val="43137"/>
                  </a:srgbClr>
                </a:outerShdw>
              </a:effectLst>
              <a:latin typeface="Verdana"/>
            </a:endParaRPr>
          </a:p>
        </p:txBody>
      </p:sp>
    </p:spTree>
    <p:extLst>
      <p:ext uri="{BB962C8B-B14F-4D97-AF65-F5344CB8AC3E}">
        <p14:creationId xmlns:p14="http://schemas.microsoft.com/office/powerpoint/2010/main" val="22011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1000"/>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228600"/>
            <a:ext cx="8991600" cy="6324600"/>
          </a:xfrm>
        </p:spPr>
        <p:txBody>
          <a:bodyPr/>
          <a:lstStyle/>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Germany rolls up its sleeves, looks at France, and punches Belgium.</a:t>
            </a:r>
          </a:p>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France and Britain punch Germany. Austria punches Russia. Germany punches Britain and France with one hand and Russia with the other.</a:t>
            </a:r>
          </a:p>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Russia throws a punch at Germany, but misses and nearly falls over. Japan calls over from the other side of the room that it’s on Britain’s side, but stays there. Italy surprises everyone by punching Austria.</a:t>
            </a:r>
          </a:p>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Australia punches Turkey, and gets punched back. There are no hard feelings because Britain made Australia do it.</a:t>
            </a:r>
          </a:p>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France gets thrown through a plate glass window, but gets back up and carries on fighting. Russia gets thrown through another one, gets knocked out, suffers brain damage, and wakes up with a complete personality change.</a:t>
            </a:r>
          </a:p>
          <a:p>
            <a:pPr lvl="0">
              <a:buClr>
                <a:srgbClr val="996600"/>
              </a:buClr>
            </a:pPr>
            <a:endParaRPr lang="en-US" sz="2400" dirty="0">
              <a:solidFill>
                <a:srgbClr val="000000"/>
              </a:solidFill>
            </a:endParaRPr>
          </a:p>
          <a:p>
            <a:endParaRPr lang="en-US" dirty="0"/>
          </a:p>
        </p:txBody>
      </p:sp>
    </p:spTree>
    <p:extLst>
      <p:ext uri="{BB962C8B-B14F-4D97-AF65-F5344CB8AC3E}">
        <p14:creationId xmlns:p14="http://schemas.microsoft.com/office/powerpoint/2010/main" val="28664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1000"/>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533400"/>
            <a:ext cx="8839200" cy="5562600"/>
          </a:xfrm>
        </p:spPr>
        <p:txBody>
          <a:bodyPr/>
          <a:lstStyle/>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Italy throws a punch at Austria and misses, but Austria falls over anyway. Italy raises both fists in the air and runs round the room chanting.</a:t>
            </a:r>
          </a:p>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America waits till Germany is about to fall over from sustained punching from Britain and France, then walks over and smashes it with a barstool, then pretends it won the fight all by itself.</a:t>
            </a:r>
          </a:p>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By now all the chairs are broken and the big mirror over the bar is shattered. Britain, France and America agree that Germany threw the first punch, so the whole thing is Germany’s fault . While Germany is still unconscious, they go through its pockets, steal its wallet, and buy drinks for all their friends</a:t>
            </a:r>
            <a:r>
              <a:rPr lang="en-US" sz="2400" dirty="0">
                <a:solidFill>
                  <a:srgbClr val="3B3B3B"/>
                </a:solidFill>
                <a:effectLst>
                  <a:outerShdw blurRad="38100" dist="38100" dir="2700000" algn="tl">
                    <a:srgbClr val="000000">
                      <a:alpha val="43137"/>
                    </a:srgbClr>
                  </a:outerShdw>
                </a:effectLst>
                <a:latin typeface="Verdana"/>
              </a:rPr>
              <a:t>.</a:t>
            </a:r>
          </a:p>
          <a:p>
            <a:pPr lvl="0">
              <a:buClr>
                <a:srgbClr val="996600"/>
              </a:buClr>
            </a:pPr>
            <a:endParaRPr lang="en-US" sz="2400" dirty="0">
              <a:solidFill>
                <a:srgbClr val="3B3B3B"/>
              </a:solidFill>
              <a:effectLst>
                <a:outerShdw blurRad="38100" dist="38100" dir="2700000" algn="tl">
                  <a:srgbClr val="000000">
                    <a:alpha val="43137"/>
                  </a:srgbClr>
                </a:outerShdw>
              </a:effectLst>
              <a:latin typeface="Verdana"/>
            </a:endParaRPr>
          </a:p>
          <a:p>
            <a:pPr lvl="0">
              <a:buClr>
                <a:srgbClr val="996600"/>
              </a:buClr>
            </a:pPr>
            <a:r>
              <a:rPr lang="en-US" sz="2400" dirty="0">
                <a:solidFill>
                  <a:srgbClr val="3B3B3B"/>
                </a:solidFill>
                <a:effectLst>
                  <a:outerShdw blurRad="38100" dist="38100" dir="2700000" algn="tl">
                    <a:srgbClr val="000000">
                      <a:alpha val="43137"/>
                    </a:srgbClr>
                  </a:outerShdw>
                </a:effectLst>
                <a:latin typeface="Verdana"/>
              </a:rPr>
              <a:t>Be sure you understand </a:t>
            </a:r>
            <a:r>
              <a:rPr lang="en-US" sz="2400">
                <a:solidFill>
                  <a:srgbClr val="3B3B3B"/>
                </a:solidFill>
                <a:effectLst>
                  <a:outerShdw blurRad="38100" dist="38100" dir="2700000" algn="tl">
                    <a:srgbClr val="000000">
                      <a:alpha val="43137"/>
                    </a:srgbClr>
                  </a:outerShdw>
                </a:effectLst>
                <a:latin typeface="Verdana"/>
              </a:rPr>
              <a:t>the analogy!</a:t>
            </a:r>
            <a:endParaRPr lang="en-US" sz="2400" dirty="0">
              <a:solidFill>
                <a:srgbClr val="3B3B3B"/>
              </a:solidFill>
              <a:effectLst>
                <a:outerShdw blurRad="38100" dist="38100" dir="2700000" algn="tl">
                  <a:srgbClr val="000000">
                    <a:alpha val="43137"/>
                  </a:srgbClr>
                </a:outerShdw>
              </a:effectLst>
              <a:latin typeface="Verdana"/>
            </a:endParaRPr>
          </a:p>
          <a:p>
            <a:endParaRPr lang="en-US" dirty="0"/>
          </a:p>
        </p:txBody>
      </p:sp>
    </p:spTree>
    <p:extLst>
      <p:ext uri="{BB962C8B-B14F-4D97-AF65-F5344CB8AC3E}">
        <p14:creationId xmlns:p14="http://schemas.microsoft.com/office/powerpoint/2010/main" val="30944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8378"/>
            <a:ext cx="7543800" cy="762000"/>
          </a:xfrm>
        </p:spPr>
        <p:txBody>
          <a:bodyPr/>
          <a:lstStyle/>
          <a:p>
            <a:r>
              <a:rPr lang="en-US" b="1" dirty="0" smtClean="0">
                <a:latin typeface="Comic Sans MS" pitchFamily="66" charset="0"/>
              </a:rPr>
              <a:t>Peace?</a:t>
            </a:r>
            <a:endParaRPr lang="en-US" b="1" dirty="0">
              <a:latin typeface="Comic Sans MS" pitchFamily="66" charset="0"/>
            </a:endParaRPr>
          </a:p>
        </p:txBody>
      </p:sp>
      <p:sp>
        <p:nvSpPr>
          <p:cNvPr id="3" name="Content Placeholder 2"/>
          <p:cNvSpPr>
            <a:spLocks noGrp="1"/>
          </p:cNvSpPr>
          <p:nvPr>
            <p:ph sz="half" idx="1"/>
          </p:nvPr>
        </p:nvSpPr>
        <p:spPr>
          <a:xfrm>
            <a:off x="2743200" y="762000"/>
            <a:ext cx="4191000" cy="5715000"/>
          </a:xfrm>
        </p:spPr>
        <p:txBody>
          <a:bodyPr/>
          <a:lstStyle/>
          <a:p>
            <a:r>
              <a:rPr lang="en-US" b="1" dirty="0" smtClean="0">
                <a:latin typeface="Comic Sans MS" pitchFamily="66" charset="0"/>
              </a:rPr>
              <a:t>Major countries met to figure out a peace agreement</a:t>
            </a:r>
          </a:p>
          <a:p>
            <a:r>
              <a:rPr lang="en-US" b="1" dirty="0" smtClean="0">
                <a:latin typeface="Comic Sans MS" pitchFamily="66" charset="0"/>
              </a:rPr>
              <a:t>USA – Wilson </a:t>
            </a:r>
          </a:p>
          <a:p>
            <a:pPr lvl="1"/>
            <a:r>
              <a:rPr lang="en-US" b="1" dirty="0" smtClean="0">
                <a:latin typeface="Comic Sans MS" pitchFamily="66" charset="0"/>
              </a:rPr>
              <a:t>14 points </a:t>
            </a:r>
          </a:p>
          <a:p>
            <a:pPr lvl="1"/>
            <a:r>
              <a:rPr lang="en-US" b="1" dirty="0" smtClean="0">
                <a:latin typeface="Comic Sans MS" pitchFamily="66" charset="0"/>
              </a:rPr>
              <a:t>New world leader</a:t>
            </a:r>
          </a:p>
          <a:p>
            <a:r>
              <a:rPr lang="en-US" b="1" dirty="0" smtClean="0">
                <a:latin typeface="Comic Sans MS" pitchFamily="66" charset="0"/>
              </a:rPr>
              <a:t>France – Clemenceau</a:t>
            </a:r>
          </a:p>
          <a:p>
            <a:pPr lvl="1"/>
            <a:r>
              <a:rPr lang="en-US" b="1" dirty="0" smtClean="0">
                <a:latin typeface="Comic Sans MS" pitchFamily="66" charset="0"/>
              </a:rPr>
              <a:t>Neuter Germany!</a:t>
            </a:r>
          </a:p>
          <a:p>
            <a:pPr lvl="1"/>
            <a:r>
              <a:rPr lang="en-US" b="1" dirty="0" smtClean="0">
                <a:latin typeface="Comic Sans MS" pitchFamily="66" charset="0"/>
              </a:rPr>
              <a:t>Revenge!</a:t>
            </a:r>
          </a:p>
          <a:p>
            <a:r>
              <a:rPr lang="en-US" b="1" dirty="0" smtClean="0">
                <a:latin typeface="Comic Sans MS" pitchFamily="66" charset="0"/>
              </a:rPr>
              <a:t>GB - Lloyd George</a:t>
            </a:r>
          </a:p>
          <a:p>
            <a:pPr lvl="1"/>
            <a:r>
              <a:rPr lang="en-US" b="1" dirty="0" smtClean="0">
                <a:latin typeface="Comic Sans MS" pitchFamily="66" charset="0"/>
              </a:rPr>
              <a:t>Hurt Germany</a:t>
            </a:r>
          </a:p>
          <a:p>
            <a:pPr lvl="1"/>
            <a:r>
              <a:rPr lang="en-US" b="1" dirty="0" smtClean="0">
                <a:latin typeface="Comic Sans MS" pitchFamily="66" charset="0"/>
              </a:rPr>
              <a:t>Get things back to the way they were</a:t>
            </a:r>
            <a:endParaRPr lang="en-US" b="1" dirty="0">
              <a:latin typeface="Comic Sans MS" pitchFamily="66" charset="0"/>
            </a:endParaRPr>
          </a:p>
        </p:txBody>
      </p:sp>
      <p:pic>
        <p:nvPicPr>
          <p:cNvPr id="260098" name="Picture 2"/>
          <p:cNvPicPr>
            <a:picLocks noChangeAspect="1" noChangeArrowheads="1"/>
          </p:cNvPicPr>
          <p:nvPr/>
        </p:nvPicPr>
        <p:blipFill>
          <a:blip r:embed="rId3" cstate="print"/>
          <a:srcRect/>
          <a:stretch>
            <a:fillRect/>
          </a:stretch>
        </p:blipFill>
        <p:spPr bwMode="auto">
          <a:xfrm>
            <a:off x="6832600" y="838200"/>
            <a:ext cx="3683000" cy="2209800"/>
          </a:xfrm>
          <a:prstGeom prst="rect">
            <a:avLst/>
          </a:prstGeom>
          <a:noFill/>
          <a:ln w="12700" cap="sq" cmpd="sng">
            <a:noFill/>
            <a:prstDash val="solid"/>
            <a:miter lim="800000"/>
            <a:headEnd type="none" w="sm" len="sm"/>
            <a:tailEnd type="none" w="sm" len="sm"/>
          </a:ln>
        </p:spPr>
      </p:pic>
      <p:sp>
        <p:nvSpPr>
          <p:cNvPr id="6" name="Right Arrow 5"/>
          <p:cNvSpPr/>
          <p:nvPr/>
        </p:nvSpPr>
        <p:spPr bwMode="auto">
          <a:xfrm rot="20492109">
            <a:off x="5658487" y="1609386"/>
            <a:ext cx="3352800" cy="405134"/>
          </a:xfrm>
          <a:prstGeom prst="rightArrow">
            <a:avLst/>
          </a:prstGeom>
          <a:solidFill>
            <a:srgbClr val="DACE84"/>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Narrow" pitchFamily="34" charset="0"/>
            </a:endParaRPr>
          </a:p>
        </p:txBody>
      </p:sp>
      <p:sp>
        <p:nvSpPr>
          <p:cNvPr id="7" name="Right Arrow 6"/>
          <p:cNvSpPr/>
          <p:nvPr/>
        </p:nvSpPr>
        <p:spPr bwMode="auto">
          <a:xfrm rot="18538648">
            <a:off x="5894397" y="2418210"/>
            <a:ext cx="2613007" cy="336225"/>
          </a:xfrm>
          <a:prstGeom prst="rightArrow">
            <a:avLst/>
          </a:prstGeom>
          <a:solidFill>
            <a:srgbClr val="DACE84"/>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Narrow" pitchFamily="34" charset="0"/>
            </a:endParaRPr>
          </a:p>
        </p:txBody>
      </p:sp>
      <p:sp>
        <p:nvSpPr>
          <p:cNvPr id="8" name="Right Arrow 7"/>
          <p:cNvSpPr/>
          <p:nvPr/>
        </p:nvSpPr>
        <p:spPr bwMode="auto">
          <a:xfrm rot="19212932">
            <a:off x="5242362" y="2977783"/>
            <a:ext cx="5075747" cy="441075"/>
          </a:xfrm>
          <a:prstGeom prst="rightArrow">
            <a:avLst>
              <a:gd name="adj1" fmla="val 50000"/>
              <a:gd name="adj2" fmla="val 46919"/>
            </a:avLst>
          </a:prstGeom>
          <a:solidFill>
            <a:srgbClr val="DACE84"/>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Narrow" pitchFamily="34" charset="0"/>
            </a:endParaRPr>
          </a:p>
        </p:txBody>
      </p:sp>
      <p:sp>
        <p:nvSpPr>
          <p:cNvPr id="9" name="TextBox 8"/>
          <p:cNvSpPr txBox="1"/>
          <p:nvPr/>
        </p:nvSpPr>
        <p:spPr>
          <a:xfrm>
            <a:off x="6858000" y="3272244"/>
            <a:ext cx="3810000" cy="3416320"/>
          </a:xfrm>
          <a:prstGeom prst="rect">
            <a:avLst/>
          </a:prstGeom>
          <a:noFill/>
        </p:spPr>
        <p:txBody>
          <a:bodyPr wrap="square" rtlCol="0">
            <a:spAutoFit/>
          </a:bodyPr>
          <a:lstStyle/>
          <a:p>
            <a:pPr fontAlgn="base">
              <a:spcBef>
                <a:spcPct val="0"/>
              </a:spcBef>
              <a:spcAft>
                <a:spcPct val="0"/>
              </a:spcAft>
            </a:pPr>
            <a:r>
              <a:rPr lang="en-US" sz="2400" b="1" dirty="0">
                <a:solidFill>
                  <a:srgbClr val="1B1B53"/>
                </a:solidFill>
                <a:latin typeface="Comic Sans MS" pitchFamily="66" charset="0"/>
              </a:rPr>
              <a:t>14 Points how to solve Europe’s problems.</a:t>
            </a:r>
          </a:p>
          <a:p>
            <a:pPr fontAlgn="base">
              <a:spcBef>
                <a:spcPct val="0"/>
              </a:spcBef>
              <a:spcAft>
                <a:spcPct val="0"/>
              </a:spcAft>
            </a:pPr>
            <a:r>
              <a:rPr lang="en-US" sz="2400" b="1" dirty="0">
                <a:solidFill>
                  <a:srgbClr val="1B1B53"/>
                </a:solidFill>
                <a:latin typeface="Comic Sans MS" pitchFamily="66" charset="0"/>
              </a:rPr>
              <a:t>Rearrange borders based on </a:t>
            </a:r>
          </a:p>
          <a:p>
            <a:pPr fontAlgn="base">
              <a:spcBef>
                <a:spcPct val="0"/>
              </a:spcBef>
              <a:spcAft>
                <a:spcPct val="0"/>
              </a:spcAft>
            </a:pPr>
            <a:r>
              <a:rPr lang="en-US" sz="2400" i="1" u="sng" dirty="0">
                <a:solidFill>
                  <a:srgbClr val="1B1B53"/>
                </a:solidFill>
                <a:latin typeface="Comic Sans MS" pitchFamily="66" charset="0"/>
              </a:rPr>
              <a:t>self determination</a:t>
            </a:r>
          </a:p>
          <a:p>
            <a:pPr fontAlgn="base">
              <a:spcBef>
                <a:spcPct val="0"/>
              </a:spcBef>
              <a:spcAft>
                <a:spcPct val="0"/>
              </a:spcAft>
            </a:pPr>
            <a:r>
              <a:rPr lang="en-US" sz="2400" b="1" dirty="0">
                <a:solidFill>
                  <a:srgbClr val="1B1B53"/>
                </a:solidFill>
                <a:latin typeface="Comic Sans MS" pitchFamily="66" charset="0"/>
              </a:rPr>
              <a:t>The right of people to decide who should rule them.  (Except the losers!!)</a:t>
            </a:r>
          </a:p>
        </p:txBody>
      </p:sp>
    </p:spTree>
    <p:custDataLst>
      <p:tags r:id="rId1"/>
    </p:custDataLst>
    <p:extLst>
      <p:ext uri="{BB962C8B-B14F-4D97-AF65-F5344CB8AC3E}">
        <p14:creationId xmlns:p14="http://schemas.microsoft.com/office/powerpoint/2010/main" val="1569798146"/>
      </p:ext>
    </p:extLst>
  </p:cSld>
  <p:clrMapOvr>
    <a:masterClrMapping/>
  </p:clrMapOvr>
  <mc:AlternateContent xmlns:mc="http://schemas.openxmlformats.org/markup-compatibility/2006" xmlns:p14="http://schemas.microsoft.com/office/powerpoint/2010/main">
    <mc:Choice Requires="p14">
      <p:transition spd="slow" p14:dur="2000" advTm="64452"/>
    </mc:Choice>
    <mc:Fallback xmlns="">
      <p:transition spd="slow" advTm="64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0098"/>
                                        </p:tgtEl>
                                        <p:attrNameLst>
                                          <p:attrName>style.visibility</p:attrName>
                                        </p:attrNameLst>
                                      </p:cBhvr>
                                      <p:to>
                                        <p:strVal val="visible"/>
                                      </p:to>
                                    </p:set>
                                    <p:animEffect transition="in" filter="dissolve">
                                      <p:cBhvr>
                                        <p:cTn id="7" dur="500"/>
                                        <p:tgtEl>
                                          <p:spTgt spid="26009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2000"/>
                                        <p:tgtEl>
                                          <p:spTgt spid="9">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fade">
                                      <p:cBhvr>
                                        <p:cTn id="46" dur="2000"/>
                                        <p:tgtEl>
                                          <p:spTgt spid="9">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1800"/>
                                        <p:tgtEl>
                                          <p:spTgt spid="9">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20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 calcmode="lin" valueType="num">
                                      <p:cBhvr>
                                        <p:cTn id="7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3">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3">
                                            <p:txEl>
                                              <p:pRg st="7" end="7"/>
                                            </p:txEl>
                                          </p:spTgt>
                                        </p:tgtEl>
                                        <p:attrNameLst>
                                          <p:attrName>style.visibility</p:attrName>
                                        </p:attrNameLst>
                                      </p:cBhvr>
                                      <p:to>
                                        <p:strVal val="visible"/>
                                      </p:to>
                                    </p:set>
                                    <p:anim calcmode="lin" valueType="num">
                                      <p:cBhvr>
                                        <p:cTn id="90"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91"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92" dur="1000"/>
                                        <p:tgtEl>
                                          <p:spTgt spid="3">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anim calcmode="lin" valueType="num">
                                      <p:cBhvr>
                                        <p:cTn id="10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102"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3">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3">
                                            <p:txEl>
                                              <p:pRg st="9" end="9"/>
                                            </p:txEl>
                                          </p:spTgt>
                                        </p:tgtEl>
                                        <p:attrNameLst>
                                          <p:attrName>style.visibility</p:attrName>
                                        </p:attrNameLst>
                                      </p:cBhvr>
                                      <p:to>
                                        <p:strVal val="visible"/>
                                      </p:to>
                                    </p:set>
                                    <p:anim calcmode="lin" valueType="num">
                                      <p:cBhvr>
                                        <p:cTn id="108"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109"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3">
                                            <p:txEl>
                                              <p:pRg st="9" end="9"/>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animBg="1"/>
      <p:bldP spid="6" grpId="1" uiExpand="1" animBg="1"/>
      <p:bldP spid="7" grpId="0" uiExpand="1" animBg="1"/>
      <p:bldP spid="7" grpId="1" uiExpand="1" animBg="1"/>
      <p:bldP spid="8" grpId="0" uiExpand="1" animBg="1"/>
      <p:bldP spid="8" grpId="1" animBg="1"/>
      <p:bldP spid="9"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895600" y="76200"/>
            <a:ext cx="7543800" cy="1143000"/>
          </a:xfrm>
        </p:spPr>
        <p:txBody>
          <a:bodyPr/>
          <a:lstStyle/>
          <a:p>
            <a:pPr eaLnBrk="1" hangingPunct="1"/>
            <a:r>
              <a:rPr lang="en-US" b="1" dirty="0" smtClean="0">
                <a:effectLst>
                  <a:outerShdw blurRad="38100" dist="38100" dir="2700000" algn="tl">
                    <a:srgbClr val="000000">
                      <a:alpha val="43137"/>
                    </a:srgbClr>
                  </a:outerShdw>
                </a:effectLst>
                <a:latin typeface="Comic Sans MS" pitchFamily="66" charset="0"/>
              </a:rPr>
              <a:t>Results of WW I</a:t>
            </a:r>
          </a:p>
        </p:txBody>
      </p:sp>
      <p:sp>
        <p:nvSpPr>
          <p:cNvPr id="4099" name="Content Placeholder 2"/>
          <p:cNvSpPr>
            <a:spLocks noGrp="1"/>
          </p:cNvSpPr>
          <p:nvPr>
            <p:ph idx="1"/>
          </p:nvPr>
        </p:nvSpPr>
        <p:spPr>
          <a:xfrm>
            <a:off x="2743200" y="1066800"/>
            <a:ext cx="7924800" cy="4114800"/>
          </a:xfrm>
        </p:spPr>
        <p:txBody>
          <a:bodyPr/>
          <a:lstStyle/>
          <a:p>
            <a:pPr eaLnBrk="1" hangingPunct="1"/>
            <a:r>
              <a:rPr lang="en-US" b="1" dirty="0" smtClean="0">
                <a:latin typeface="Comic Sans MS" pitchFamily="66" charset="0"/>
              </a:rPr>
              <a:t>Entire continent crippled </a:t>
            </a:r>
          </a:p>
          <a:p>
            <a:pPr lvl="1"/>
            <a:r>
              <a:rPr lang="en-US" b="1" dirty="0" smtClean="0">
                <a:latin typeface="Comic Sans MS" pitchFamily="66" charset="0"/>
              </a:rPr>
              <a:t>fiscally (there was no money!)</a:t>
            </a:r>
          </a:p>
          <a:p>
            <a:pPr lvl="1"/>
            <a:r>
              <a:rPr lang="en-US" b="1" dirty="0" smtClean="0">
                <a:latin typeface="Comic Sans MS" pitchFamily="66" charset="0"/>
              </a:rPr>
              <a:t>socially (huge numbers of dead and maimed)</a:t>
            </a:r>
          </a:p>
          <a:p>
            <a:pPr lvl="1"/>
            <a:r>
              <a:rPr lang="en-US" b="1" dirty="0" smtClean="0">
                <a:latin typeface="Comic Sans MS" pitchFamily="66" charset="0"/>
              </a:rPr>
              <a:t>productively (economies had been dedicated to war (TOTAL WAR), land and infrastructure destroyed or drastically altered)</a:t>
            </a:r>
          </a:p>
          <a:p>
            <a:pPr eaLnBrk="1" hangingPunct="1"/>
            <a:r>
              <a:rPr lang="en-US" b="1" dirty="0" smtClean="0">
                <a:latin typeface="Comic Sans MS" pitchFamily="66" charset="0"/>
              </a:rPr>
              <a:t>Who was to pay for all this?</a:t>
            </a:r>
          </a:p>
          <a:p>
            <a:pPr eaLnBrk="1" hangingPunct="1"/>
            <a:r>
              <a:rPr lang="en-US" b="1" dirty="0" smtClean="0">
                <a:latin typeface="Comic Sans MS" pitchFamily="66" charset="0"/>
              </a:rPr>
              <a:t>THE LOSERS!!!</a:t>
            </a:r>
          </a:p>
        </p:txBody>
      </p:sp>
    </p:spTree>
    <p:extLst>
      <p:ext uri="{BB962C8B-B14F-4D97-AF65-F5344CB8AC3E}">
        <p14:creationId xmlns:p14="http://schemas.microsoft.com/office/powerpoint/2010/main" val="24232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9">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calcmode="lin" valueType="num">
                                      <p:cBhvr>
                                        <p:cTn id="12" dur="1000" fill="hold"/>
                                        <p:tgtEl>
                                          <p:spTgt spid="409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40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99">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p:cTn id="17" dur="1000" fill="hold"/>
                                        <p:tgtEl>
                                          <p:spTgt spid="4099">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409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99">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 calcmode="lin" valueType="num">
                                      <p:cBhvr>
                                        <p:cTn id="22" dur="1000" fill="hold"/>
                                        <p:tgtEl>
                                          <p:spTgt spid="4099">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40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09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p:cTn id="29" dur="1000" fill="hold"/>
                                        <p:tgtEl>
                                          <p:spTgt spid="4099">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409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09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4099">
                                            <p:txEl>
                                              <p:pRg st="5" end="5"/>
                                            </p:txEl>
                                          </p:spTgt>
                                        </p:tgtEl>
                                        <p:attrNameLst>
                                          <p:attrName>style.visibility</p:attrName>
                                        </p:attrNameLst>
                                      </p:cBhvr>
                                      <p:to>
                                        <p:strVal val="visible"/>
                                      </p:to>
                                    </p:set>
                                    <p:anim calcmode="lin" valueType="num">
                                      <p:cBhvr>
                                        <p:cTn id="36" dur="1000" fill="hold"/>
                                        <p:tgtEl>
                                          <p:spTgt spid="4099">
                                            <p:txEl>
                                              <p:pRg st="5" end="5"/>
                                            </p:txEl>
                                          </p:spTgt>
                                        </p:tgtEl>
                                        <p:attrNameLst>
                                          <p:attrName>ppt_x</p:attrName>
                                        </p:attrNameLst>
                                      </p:cBhvr>
                                      <p:tavLst>
                                        <p:tav tm="0">
                                          <p:val>
                                            <p:strVal val="#ppt_x-.2"/>
                                          </p:val>
                                        </p:tav>
                                        <p:tav tm="100000">
                                          <p:val>
                                            <p:strVal val="#ppt_x"/>
                                          </p:val>
                                        </p:tav>
                                      </p:tavLst>
                                    </p:anim>
                                    <p:anim calcmode="lin" valueType="num">
                                      <p:cBhvr>
                                        <p:cTn id="37" dur="1000" fill="hold"/>
                                        <p:tgtEl>
                                          <p:spTgt spid="409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51038" y="762000"/>
            <a:ext cx="3429000" cy="1143000"/>
          </a:xfrm>
        </p:spPr>
        <p:txBody>
          <a:bodyPr/>
          <a:lstStyle/>
          <a:p>
            <a:pPr eaLnBrk="1" hangingPunct="1"/>
            <a:r>
              <a:rPr lang="en-US" b="1" dirty="0" smtClean="0">
                <a:effectLst>
                  <a:outerShdw blurRad="38100" dist="38100" dir="2700000" algn="tl">
                    <a:srgbClr val="000000">
                      <a:alpha val="43137"/>
                    </a:srgbClr>
                  </a:outerShdw>
                </a:effectLst>
                <a:latin typeface="Comic Sans MS" pitchFamily="66" charset="0"/>
              </a:rPr>
              <a:t>Treaty of Versailles</a:t>
            </a:r>
          </a:p>
        </p:txBody>
      </p:sp>
      <p:sp>
        <p:nvSpPr>
          <p:cNvPr id="5123" name="Rectangle 5"/>
          <p:cNvSpPr>
            <a:spLocks noGrp="1" noChangeArrowheads="1"/>
          </p:cNvSpPr>
          <p:nvPr>
            <p:ph type="body" idx="1"/>
          </p:nvPr>
        </p:nvSpPr>
        <p:spPr>
          <a:xfrm>
            <a:off x="5580017" y="526868"/>
            <a:ext cx="5257800" cy="5029200"/>
          </a:xfrm>
        </p:spPr>
        <p:txBody>
          <a:bodyPr/>
          <a:lstStyle/>
          <a:p>
            <a:pPr eaLnBrk="1" hangingPunct="1"/>
            <a:r>
              <a:rPr lang="en-US" sz="2400" b="1" dirty="0">
                <a:latin typeface="Comic Sans MS" pitchFamily="66" charset="0"/>
              </a:rPr>
              <a:t>Italy wanted land but got none and left in a huff…FASCISM!</a:t>
            </a:r>
          </a:p>
          <a:p>
            <a:pPr eaLnBrk="1" hangingPunct="1"/>
            <a:r>
              <a:rPr lang="en-US" sz="2400" b="1" dirty="0">
                <a:latin typeface="Comic Sans MS" pitchFamily="66" charset="0"/>
              </a:rPr>
              <a:t>Brutal terms for Germans</a:t>
            </a:r>
          </a:p>
          <a:p>
            <a:pPr eaLnBrk="1" hangingPunct="1"/>
            <a:r>
              <a:rPr lang="en-US" sz="2400" b="1" u="sng" dirty="0">
                <a:latin typeface="Comic Sans MS" pitchFamily="66" charset="0"/>
              </a:rPr>
              <a:t>Article 231 (“war guilt” clause)</a:t>
            </a:r>
          </a:p>
          <a:p>
            <a:r>
              <a:rPr lang="en-US" sz="2400" b="1" dirty="0">
                <a:latin typeface="Comic Sans MS" pitchFamily="66" charset="0"/>
              </a:rPr>
              <a:t>$33 billion in reparations over 30 years </a:t>
            </a:r>
          </a:p>
          <a:p>
            <a:pPr eaLnBrk="1" hangingPunct="1"/>
            <a:r>
              <a:rPr lang="en-US" sz="2400" b="1" dirty="0">
                <a:latin typeface="Comic Sans MS" pitchFamily="66" charset="0"/>
              </a:rPr>
              <a:t>Germany loses land to France, Poland, Czechoslovakia and all its colonies.</a:t>
            </a:r>
          </a:p>
          <a:p>
            <a:pPr eaLnBrk="1" hangingPunct="1"/>
            <a:r>
              <a:rPr lang="en-US" sz="2400" b="1" dirty="0">
                <a:latin typeface="Comic Sans MS" pitchFamily="66" charset="0"/>
              </a:rPr>
              <a:t>Prohibited to have offensive military </a:t>
            </a:r>
            <a:r>
              <a:rPr lang="en-US" sz="1800" b="1" dirty="0">
                <a:latin typeface="Comic Sans MS" pitchFamily="66" charset="0"/>
              </a:rPr>
              <a:t>(worked for a short while, then they started making weapons 1930s)</a:t>
            </a:r>
          </a:p>
          <a:p>
            <a:pPr eaLnBrk="1" hangingPunct="1"/>
            <a:r>
              <a:rPr lang="en-US" sz="2400" b="1" dirty="0">
                <a:latin typeface="Comic Sans MS" pitchFamily="66" charset="0"/>
              </a:rPr>
              <a:t>“Stab in the Back Theory” – Military</a:t>
            </a:r>
          </a:p>
          <a:p>
            <a:pPr eaLnBrk="1" hangingPunct="1"/>
            <a:r>
              <a:rPr lang="en-US" sz="2400" b="1" dirty="0">
                <a:latin typeface="Comic Sans MS" pitchFamily="66" charset="0"/>
              </a:rPr>
              <a:t>Left Germany really angry!!!</a:t>
            </a:r>
          </a:p>
        </p:txBody>
      </p:sp>
      <p:pic>
        <p:nvPicPr>
          <p:cNvPr id="5124" name="Picture 6"/>
          <p:cNvPicPr>
            <a:picLocks noChangeAspect="1" noChangeArrowheads="1"/>
          </p:cNvPicPr>
          <p:nvPr/>
        </p:nvPicPr>
        <p:blipFill>
          <a:blip r:embed="rId3" cstate="print"/>
          <a:srcRect/>
          <a:stretch>
            <a:fillRect/>
          </a:stretch>
        </p:blipFill>
        <p:spPr bwMode="auto">
          <a:xfrm>
            <a:off x="1524001" y="2362200"/>
            <a:ext cx="3856037" cy="2667000"/>
          </a:xfrm>
          <a:prstGeom prst="rect">
            <a:avLst/>
          </a:prstGeom>
          <a:noFill/>
          <a:ln w="9525">
            <a:noFill/>
            <a:miter lim="800000"/>
            <a:headEnd/>
            <a:tailEnd/>
          </a:ln>
        </p:spPr>
      </p:pic>
    </p:spTree>
    <p:extLst>
      <p:ext uri="{BB962C8B-B14F-4D97-AF65-F5344CB8AC3E}">
        <p14:creationId xmlns:p14="http://schemas.microsoft.com/office/powerpoint/2010/main" val="5348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down)">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wipe(down)">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wipe(down)">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wipe(down)">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cstate="print"/>
          <a:srcRect/>
          <a:stretch>
            <a:fillRect/>
          </a:stretch>
        </p:blipFill>
        <p:spPr bwMode="auto">
          <a:xfrm>
            <a:off x="3128555" y="360862"/>
            <a:ext cx="7498896" cy="5238750"/>
          </a:xfrm>
          <a:prstGeom prst="rect">
            <a:avLst/>
          </a:prstGeom>
          <a:noFill/>
          <a:ln w="12700" cap="sq" cmpd="sng">
            <a:noFill/>
            <a:prstDash val="solid"/>
            <a:miter lim="800000"/>
            <a:headEnd type="none" w="sm" len="sm"/>
            <a:tailEnd type="none" w="sm" len="sm"/>
          </a:ln>
        </p:spPr>
      </p:pic>
      <p:sp>
        <p:nvSpPr>
          <p:cNvPr id="2" name="TextBox 1"/>
          <p:cNvSpPr txBox="1"/>
          <p:nvPr/>
        </p:nvSpPr>
        <p:spPr>
          <a:xfrm>
            <a:off x="3352799" y="5547360"/>
            <a:ext cx="8338457" cy="1200329"/>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Comic Sans MS" panose="030F0702030302020204" pitchFamily="66" charset="0"/>
              </a:rPr>
              <a:t>Self Determination was not applied in the areas in black! WHY?  </a:t>
            </a:r>
          </a:p>
          <a:p>
            <a:pPr fontAlgn="base">
              <a:spcBef>
                <a:spcPct val="0"/>
              </a:spcBef>
              <a:spcAft>
                <a:spcPct val="0"/>
              </a:spcAft>
            </a:pPr>
            <a:r>
              <a:rPr lang="en-US" sz="2400" dirty="0">
                <a:solidFill>
                  <a:srgbClr val="000000"/>
                </a:solidFill>
                <a:latin typeface="Comic Sans MS" panose="030F0702030302020204" pitchFamily="66" charset="0"/>
              </a:rPr>
              <a:t>Why is this important…</a:t>
            </a:r>
          </a:p>
        </p:txBody>
      </p:sp>
    </p:spTree>
    <p:extLst>
      <p:ext uri="{BB962C8B-B14F-4D97-AF65-F5344CB8AC3E}">
        <p14:creationId xmlns:p14="http://schemas.microsoft.com/office/powerpoint/2010/main" val="1558987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05200" y="224249"/>
            <a:ext cx="6537960" cy="1143000"/>
          </a:xfrm>
        </p:spPr>
        <p:txBody>
          <a:bodyPr/>
          <a:lstStyle/>
          <a:p>
            <a:r>
              <a:rPr lang="en-US" b="1" dirty="0" smtClean="0">
                <a:latin typeface="Comic Sans MS" pitchFamily="66" charset="0"/>
              </a:rPr>
              <a:t>League Of Nations</a:t>
            </a:r>
          </a:p>
        </p:txBody>
      </p:sp>
      <p:sp>
        <p:nvSpPr>
          <p:cNvPr id="8195" name="Content Placeholder 2"/>
          <p:cNvSpPr>
            <a:spLocks noGrp="1"/>
          </p:cNvSpPr>
          <p:nvPr>
            <p:ph idx="1"/>
          </p:nvPr>
        </p:nvSpPr>
        <p:spPr>
          <a:xfrm>
            <a:off x="1894115" y="1356363"/>
            <a:ext cx="10123714" cy="3894909"/>
          </a:xfrm>
        </p:spPr>
        <p:txBody>
          <a:bodyPr/>
          <a:lstStyle/>
          <a:p>
            <a:r>
              <a:rPr lang="en-US" b="1" dirty="0" smtClean="0">
                <a:latin typeface="Comic Sans MS" pitchFamily="66" charset="0"/>
              </a:rPr>
              <a:t>It wasn’t!  Several countries left out or opt out </a:t>
            </a:r>
          </a:p>
          <a:p>
            <a:pPr lvl="1"/>
            <a:r>
              <a:rPr lang="en-US" b="1" dirty="0" smtClean="0">
                <a:latin typeface="Comic Sans MS" pitchFamily="66" charset="0"/>
              </a:rPr>
              <a:t>US, USSR, Germany, Austria, Italy</a:t>
            </a:r>
          </a:p>
          <a:p>
            <a:pPr lvl="1">
              <a:buFontTx/>
              <a:buNone/>
            </a:pPr>
            <a:r>
              <a:rPr lang="en-US" b="1" dirty="0" smtClean="0">
                <a:latin typeface="Comic Sans MS" pitchFamily="66" charset="0"/>
              </a:rPr>
              <a:t>	(some are admitted in 1920s, others leave in 20s and 30s)</a:t>
            </a:r>
          </a:p>
          <a:p>
            <a:pPr>
              <a:buFontTx/>
              <a:buNone/>
            </a:pPr>
            <a:r>
              <a:rPr lang="en-US" b="1" dirty="0" smtClean="0">
                <a:latin typeface="Comic Sans MS" pitchFamily="66" charset="0"/>
              </a:rPr>
              <a:t>	(it was the League of Some Nations)</a:t>
            </a:r>
          </a:p>
          <a:p>
            <a:r>
              <a:rPr lang="en-US" b="1" dirty="0" smtClean="0">
                <a:latin typeface="Comic Sans MS" pitchFamily="66" charset="0"/>
              </a:rPr>
              <a:t>There were other issues too</a:t>
            </a:r>
          </a:p>
          <a:p>
            <a:pPr lvl="1"/>
            <a:r>
              <a:rPr lang="en-US" b="1" dirty="0" smtClean="0">
                <a:latin typeface="Comic Sans MS" pitchFamily="66" charset="0"/>
              </a:rPr>
              <a:t>No way to enforce decisions.  What could they do?</a:t>
            </a:r>
          </a:p>
          <a:p>
            <a:pPr lvl="1"/>
            <a:r>
              <a:rPr lang="en-US" b="1" dirty="0" smtClean="0">
                <a:latin typeface="Comic Sans MS" pitchFamily="66" charset="0"/>
              </a:rPr>
              <a:t>Sanctions were weak</a:t>
            </a:r>
          </a:p>
          <a:p>
            <a:pPr lvl="1"/>
            <a:r>
              <a:rPr lang="en-US" b="1" dirty="0" smtClean="0">
                <a:latin typeface="Comic Sans MS" pitchFamily="66" charset="0"/>
              </a:rPr>
              <a:t>No unity of purpose</a:t>
            </a:r>
          </a:p>
        </p:txBody>
      </p:sp>
    </p:spTree>
    <p:extLst>
      <p:ext uri="{BB962C8B-B14F-4D97-AF65-F5344CB8AC3E}">
        <p14:creationId xmlns:p14="http://schemas.microsoft.com/office/powerpoint/2010/main" val="420522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heel(1)">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heel(1)">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heel(1)">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heel(1)">
                                      <p:cBhvr>
                                        <p:cTn id="22" dur="20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heel(1)">
                                      <p:cBhvr>
                                        <p:cTn id="27" dur="20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heel(1)">
                                      <p:cBhvr>
                                        <p:cTn id="32" dur="20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heel(1)">
                                      <p:cBhvr>
                                        <p:cTn id="37" dur="20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wheel(1)">
                                      <p:cBhvr>
                                        <p:cTn id="42" dur="20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6756"/>
            <a:ext cx="7543800" cy="685800"/>
          </a:xfrm>
        </p:spPr>
        <p:txBody>
          <a:bodyPr/>
          <a:lstStyle/>
          <a:p>
            <a:r>
              <a:rPr lang="en-US" b="1" dirty="0" smtClean="0">
                <a:effectLst>
                  <a:outerShdw blurRad="38100" dist="38100" dir="2700000" algn="tl">
                    <a:srgbClr val="000000">
                      <a:alpha val="43137"/>
                    </a:srgbClr>
                  </a:outerShdw>
                </a:effectLst>
                <a:latin typeface="Comic Sans MS" pitchFamily="66" charset="0"/>
              </a:rPr>
              <a:t>Mandate system</a:t>
            </a:r>
            <a:endParaRPr lang="en-US" b="1"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1698171" y="855619"/>
            <a:ext cx="10110652" cy="4114800"/>
          </a:xfrm>
        </p:spPr>
        <p:txBody>
          <a:bodyPr/>
          <a:lstStyle/>
          <a:p>
            <a:r>
              <a:rPr lang="en-US" b="1" dirty="0" smtClean="0">
                <a:latin typeface="Comic Sans MS" pitchFamily="66" charset="0"/>
              </a:rPr>
              <a:t>Colonies had fought and hoped this would give them respect of colonial rulers and their independence</a:t>
            </a:r>
          </a:p>
          <a:p>
            <a:r>
              <a:rPr lang="en-US" b="1" dirty="0" smtClean="0">
                <a:latin typeface="Comic Sans MS" pitchFamily="66" charset="0"/>
              </a:rPr>
              <a:t>Instead Mandate System created territories to be administered by the Western powers until they were ready for independence</a:t>
            </a:r>
          </a:p>
          <a:p>
            <a:pPr marL="971550" lvl="1" indent="-514350">
              <a:buFont typeface="+mj-lt"/>
              <a:buAutoNum type="arabicPeriod"/>
            </a:pPr>
            <a:r>
              <a:rPr lang="en-US" b="1" dirty="0" smtClean="0">
                <a:solidFill>
                  <a:srgbClr val="1B1B53"/>
                </a:solidFill>
                <a:latin typeface="Comic Sans MS" pitchFamily="66" charset="0"/>
              </a:rPr>
              <a:t>Middle East and North Africa</a:t>
            </a:r>
          </a:p>
          <a:p>
            <a:pPr marL="971550" lvl="1" indent="-514350">
              <a:buFont typeface="+mj-lt"/>
              <a:buAutoNum type="arabicPeriod"/>
            </a:pPr>
            <a:r>
              <a:rPr lang="en-US" b="1" dirty="0" smtClean="0">
                <a:solidFill>
                  <a:srgbClr val="1B1B53"/>
                </a:solidFill>
                <a:latin typeface="Comic Sans MS" pitchFamily="66" charset="0"/>
              </a:rPr>
              <a:t>Asia</a:t>
            </a:r>
          </a:p>
          <a:p>
            <a:pPr marL="971550" lvl="1" indent="-514350">
              <a:buFont typeface="+mj-lt"/>
              <a:buAutoNum type="arabicPeriod"/>
            </a:pPr>
            <a:r>
              <a:rPr lang="en-US" b="1" dirty="0" smtClean="0">
                <a:solidFill>
                  <a:srgbClr val="1B1B53"/>
                </a:solidFill>
                <a:latin typeface="Comic Sans MS" pitchFamily="66" charset="0"/>
              </a:rPr>
              <a:t>Sub Saharan Africa and Island nations</a:t>
            </a:r>
          </a:p>
          <a:p>
            <a:pPr marL="571500" indent="-514350"/>
            <a:r>
              <a:rPr lang="en-US" b="1" dirty="0" smtClean="0">
                <a:solidFill>
                  <a:srgbClr val="1B1B53"/>
                </a:solidFill>
                <a:latin typeface="Comic Sans MS" pitchFamily="66" charset="0"/>
              </a:rPr>
              <a:t>The number represented how close to independence they were!</a:t>
            </a:r>
          </a:p>
          <a:p>
            <a:pPr marL="571500" indent="-514350"/>
            <a:endParaRPr lang="en-US" b="1" dirty="0" smtClean="0">
              <a:latin typeface="Comic Sans MS" pitchFamily="66" charset="0"/>
            </a:endParaRPr>
          </a:p>
          <a:p>
            <a:pPr lvl="1"/>
            <a:endParaRPr lang="en-US" b="1" dirty="0">
              <a:latin typeface="Comic Sans MS" pitchFamily="66" charset="0"/>
            </a:endParaRPr>
          </a:p>
        </p:txBody>
      </p:sp>
    </p:spTree>
    <p:extLst>
      <p:ext uri="{BB962C8B-B14F-4D97-AF65-F5344CB8AC3E}">
        <p14:creationId xmlns:p14="http://schemas.microsoft.com/office/powerpoint/2010/main" val="178338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Right)">
                                      <p:cBhvr>
                                        <p:cTn id="18" dur="500"/>
                                        <p:tgtEl>
                                          <p:spTgt spid="3">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trips(downRigh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trips(downRigh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181350" y="609600"/>
            <a:ext cx="6800850" cy="685800"/>
          </a:xfrm>
        </p:spPr>
        <p:txBody>
          <a:bodyPr/>
          <a:lstStyle/>
          <a:p>
            <a:r>
              <a:rPr lang="en-US" b="1" dirty="0" smtClean="0">
                <a:latin typeface="Comic Sans MS" pitchFamily="66" charset="0"/>
              </a:rPr>
              <a:t>USA</a:t>
            </a:r>
          </a:p>
        </p:txBody>
      </p:sp>
      <p:sp>
        <p:nvSpPr>
          <p:cNvPr id="7171" name="Content Placeholder 2"/>
          <p:cNvSpPr>
            <a:spLocks noGrp="1"/>
          </p:cNvSpPr>
          <p:nvPr>
            <p:ph idx="1"/>
          </p:nvPr>
        </p:nvSpPr>
        <p:spPr>
          <a:xfrm>
            <a:off x="1645920" y="1371600"/>
            <a:ext cx="10546080" cy="4114800"/>
          </a:xfrm>
        </p:spPr>
        <p:txBody>
          <a:bodyPr/>
          <a:lstStyle/>
          <a:p>
            <a:r>
              <a:rPr lang="en-US" b="1" dirty="0" smtClean="0">
                <a:latin typeface="Comic Sans MS" pitchFamily="66" charset="0"/>
              </a:rPr>
              <a:t>US one of two countries better off after WW I (Japan).  It was #1 </a:t>
            </a:r>
          </a:p>
          <a:p>
            <a:pPr>
              <a:buFontTx/>
              <a:buNone/>
            </a:pPr>
            <a:r>
              <a:rPr lang="en-US" b="1" dirty="0" smtClean="0">
                <a:latin typeface="Comic Sans MS" pitchFamily="66" charset="0"/>
              </a:rPr>
              <a:t>	(that hurt to put in the slide!)</a:t>
            </a:r>
          </a:p>
          <a:p>
            <a:r>
              <a:rPr lang="en-US" b="1" dirty="0" smtClean="0">
                <a:latin typeface="Comic Sans MS" pitchFamily="66" charset="0"/>
              </a:rPr>
              <a:t>American people object to treaty as does Congress. (Wilson out of office)</a:t>
            </a:r>
          </a:p>
          <a:p>
            <a:pPr lvl="1"/>
            <a:r>
              <a:rPr lang="en-US" b="1" dirty="0" smtClean="0">
                <a:latin typeface="Comic Sans MS" pitchFamily="66" charset="0"/>
              </a:rPr>
              <a:t>US isolationist – stay out of world affairs</a:t>
            </a:r>
          </a:p>
          <a:p>
            <a:r>
              <a:rPr lang="en-US" b="1" dirty="0" smtClean="0">
                <a:latin typeface="Comic Sans MS" pitchFamily="66" charset="0"/>
              </a:rPr>
              <a:t>US focuses on itself (roaring 20s)</a:t>
            </a:r>
          </a:p>
          <a:p>
            <a:pPr>
              <a:buFontTx/>
              <a:buNone/>
            </a:pPr>
            <a:r>
              <a:rPr lang="en-US" b="1" dirty="0" smtClean="0">
                <a:latin typeface="Comic Sans MS" pitchFamily="66" charset="0"/>
              </a:rPr>
              <a:t>	(more later)</a:t>
            </a:r>
          </a:p>
          <a:p>
            <a:pPr>
              <a:buFontTx/>
              <a:buNone/>
            </a:pPr>
            <a:r>
              <a:rPr lang="en-US" b="1" dirty="0">
                <a:latin typeface="Comic Sans MS" pitchFamily="66" charset="0"/>
              </a:rPr>
              <a:t>	</a:t>
            </a:r>
            <a:r>
              <a:rPr lang="en-US" b="1" dirty="0" smtClean="0">
                <a:latin typeface="Comic Sans MS" pitchFamily="66" charset="0"/>
              </a:rPr>
              <a:t>How does this affect Versailles?</a:t>
            </a:r>
          </a:p>
        </p:txBody>
      </p:sp>
    </p:spTree>
    <p:extLst>
      <p:ext uri="{BB962C8B-B14F-4D97-AF65-F5344CB8AC3E}">
        <p14:creationId xmlns:p14="http://schemas.microsoft.com/office/powerpoint/2010/main" val="5123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p:cTn id="21" dur="1000" fill="hold"/>
                                        <p:tgtEl>
                                          <p:spTgt spid="7171">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 calcmode="lin" valueType="num">
                                      <p:cBhvr>
                                        <p:cTn id="28" dur="1000" fill="hold"/>
                                        <p:tgtEl>
                                          <p:spTgt spid="7171">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p:cTn id="35" dur="1000" fill="hold"/>
                                        <p:tgtEl>
                                          <p:spTgt spid="7171">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717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17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p:cTn id="42" dur="1000" fill="hold"/>
                                        <p:tgtEl>
                                          <p:spTgt spid="7171">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717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17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 calcmode="lin" valueType="num">
                                      <p:cBhvr>
                                        <p:cTn id="49" dur="1000" fill="hold"/>
                                        <p:tgtEl>
                                          <p:spTgt spid="7171">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717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1000"/>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685800"/>
            <a:ext cx="8991600" cy="5562600"/>
          </a:xfrm>
        </p:spPr>
        <p:txBody>
          <a:bodyPr/>
          <a:lstStyle/>
          <a:p>
            <a:r>
              <a:rPr lang="en-US" sz="2400" dirty="0">
                <a:solidFill>
                  <a:srgbClr val="3B3B3B"/>
                </a:solidFill>
                <a:effectLst>
                  <a:outerShdw blurRad="38100" dist="38100" dir="2700000" algn="tl">
                    <a:srgbClr val="000000">
                      <a:alpha val="43137"/>
                    </a:srgbClr>
                  </a:outerShdw>
                </a:effectLst>
                <a:latin typeface="Verdana"/>
              </a:rPr>
              <a:t>Germany, Austria and Italy are standing together in the middle of a pub when Serbia bumps into Austria and spills Austria’s pint.</a:t>
            </a:r>
          </a:p>
          <a:p>
            <a:r>
              <a:rPr lang="en-US" sz="2400" dirty="0">
                <a:solidFill>
                  <a:srgbClr val="3B3B3B"/>
                </a:solidFill>
                <a:effectLst>
                  <a:outerShdw blurRad="38100" dist="38100" dir="2700000" algn="tl">
                    <a:srgbClr val="000000">
                      <a:alpha val="43137"/>
                    </a:srgbClr>
                  </a:outerShdw>
                </a:effectLst>
                <a:latin typeface="Verdana"/>
              </a:rPr>
              <a:t>Austria demands Serbia buy it a whole new suit because of the new beer stains on its trouser leg.</a:t>
            </a:r>
          </a:p>
          <a:p>
            <a:r>
              <a:rPr lang="en-US" sz="2400" dirty="0">
                <a:solidFill>
                  <a:srgbClr val="3B3B3B"/>
                </a:solidFill>
                <a:effectLst>
                  <a:outerShdw blurRad="38100" dist="38100" dir="2700000" algn="tl">
                    <a:srgbClr val="000000">
                      <a:alpha val="43137"/>
                    </a:srgbClr>
                  </a:outerShdw>
                </a:effectLst>
                <a:latin typeface="Verdana"/>
              </a:rPr>
              <a:t>Germany expresses its support for Austria’s point of view.</a:t>
            </a:r>
          </a:p>
          <a:p>
            <a:r>
              <a:rPr lang="en-US" sz="2400" dirty="0">
                <a:solidFill>
                  <a:srgbClr val="3B3B3B"/>
                </a:solidFill>
                <a:effectLst>
                  <a:outerShdw blurRad="38100" dist="38100" dir="2700000" algn="tl">
                    <a:srgbClr val="000000">
                      <a:alpha val="43137"/>
                    </a:srgbClr>
                  </a:outerShdw>
                </a:effectLst>
                <a:latin typeface="Verdana"/>
              </a:rPr>
              <a:t>Britain recommends that everyone calm down a bit.</a:t>
            </a:r>
          </a:p>
          <a:p>
            <a:r>
              <a:rPr lang="en-US" sz="2400" dirty="0">
                <a:solidFill>
                  <a:srgbClr val="3B3B3B"/>
                </a:solidFill>
                <a:effectLst>
                  <a:outerShdw blurRad="38100" dist="38100" dir="2700000" algn="tl">
                    <a:srgbClr val="000000">
                      <a:alpha val="43137"/>
                    </a:srgbClr>
                  </a:outerShdw>
                </a:effectLst>
                <a:latin typeface="Verdana"/>
              </a:rPr>
              <a:t>Serbia points out that it can’t afford a whole suit, but offers to pay for the cleaning of Austria’s trousers.</a:t>
            </a:r>
          </a:p>
          <a:p>
            <a:r>
              <a:rPr lang="en-US" sz="2400" dirty="0">
                <a:solidFill>
                  <a:srgbClr val="3B3B3B"/>
                </a:solidFill>
                <a:effectLst>
                  <a:outerShdw blurRad="38100" dist="38100" dir="2700000" algn="tl">
                    <a:srgbClr val="000000">
                      <a:alpha val="43137"/>
                    </a:srgbClr>
                  </a:outerShdw>
                </a:effectLst>
                <a:latin typeface="Verdana"/>
              </a:rPr>
              <a:t>Russia and Serbia look at Austria.</a:t>
            </a:r>
          </a:p>
          <a:p>
            <a:r>
              <a:rPr lang="en-US" sz="2400" dirty="0">
                <a:solidFill>
                  <a:srgbClr val="3B3B3B"/>
                </a:solidFill>
                <a:effectLst>
                  <a:outerShdw blurRad="38100" dist="38100" dir="2700000" algn="tl">
                    <a:srgbClr val="000000">
                      <a:alpha val="43137"/>
                    </a:srgbClr>
                  </a:outerShdw>
                </a:effectLst>
                <a:latin typeface="Verdana"/>
              </a:rPr>
              <a:t>Austria asks Serbia who it’s looking at.</a:t>
            </a:r>
          </a:p>
          <a:p>
            <a:r>
              <a:rPr lang="en-US" sz="2400" dirty="0">
                <a:solidFill>
                  <a:srgbClr val="3B3B3B"/>
                </a:solidFill>
                <a:effectLst>
                  <a:outerShdw blurRad="38100" dist="38100" dir="2700000" algn="tl">
                    <a:srgbClr val="000000">
                      <a:alpha val="43137"/>
                    </a:srgbClr>
                  </a:outerShdw>
                </a:effectLst>
                <a:latin typeface="Verdana"/>
              </a:rPr>
              <a:t>Russia suggests that Austria should leave its little brother alone.</a:t>
            </a:r>
          </a:p>
          <a:p>
            <a:pPr marL="0" indent="0">
              <a:buNone/>
            </a:pPr>
            <a:endParaRPr lang="en-US" sz="2400" dirty="0">
              <a:effectLst>
                <a:outerShdw blurRad="38100" dist="38100" dir="2700000" algn="tl">
                  <a:srgbClr val="000000">
                    <a:alpha val="43137"/>
                  </a:srgbClr>
                </a:outerShdw>
              </a:effectLst>
            </a:endParaRPr>
          </a:p>
        </p:txBody>
      </p:sp>
      <p:sp>
        <p:nvSpPr>
          <p:cNvPr id="3" name="TextBox 2"/>
          <p:cNvSpPr txBox="1"/>
          <p:nvPr/>
        </p:nvSpPr>
        <p:spPr>
          <a:xfrm>
            <a:off x="1524000" y="76200"/>
            <a:ext cx="9144000" cy="707886"/>
          </a:xfrm>
          <a:prstGeom prst="rect">
            <a:avLst/>
          </a:prstGeom>
          <a:noFill/>
        </p:spPr>
        <p:txBody>
          <a:bodyPr wrap="square" rtlCol="0">
            <a:spAutoFit/>
          </a:bodyPr>
          <a:lstStyle/>
          <a:p>
            <a:pPr algn="ctr" fontAlgn="base">
              <a:spcBef>
                <a:spcPct val="0"/>
              </a:spcBef>
              <a:spcAft>
                <a:spcPct val="0"/>
              </a:spcAft>
            </a:pPr>
            <a:r>
              <a:rPr lang="en-US" sz="4000" b="1" dirty="0">
                <a:solidFill>
                  <a:srgbClr val="FF0000"/>
                </a:solidFill>
                <a:effectLst>
                  <a:outerShdw blurRad="38100" dist="38100" dir="2700000" algn="tl">
                    <a:srgbClr val="000000">
                      <a:alpha val="43137"/>
                    </a:srgbClr>
                  </a:outerShdw>
                </a:effectLst>
                <a:latin typeface="Comic Sans MS" panose="030F0702030302020204" pitchFamily="66" charset="0"/>
              </a:rPr>
              <a:t>IF WW I WAS A BAR FIGHT…</a:t>
            </a:r>
            <a:endParaRPr lang="en-US" sz="4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4774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ABB3FFCFBE047AFD1877F4258CE2C" ma:contentTypeVersion="13" ma:contentTypeDescription="Create a new document." ma:contentTypeScope="" ma:versionID="4d1a7ed6d1b0bcb4049e531d63f5ff41">
  <xsd:schema xmlns:xsd="http://www.w3.org/2001/XMLSchema" xmlns:xs="http://www.w3.org/2001/XMLSchema" xmlns:p="http://schemas.microsoft.com/office/2006/metadata/properties" xmlns:ns3="65672ecc-9cfe-4296-aad5-4b68ccb05528" xmlns:ns4="2ddfb7b5-4644-4c7d-903b-1098ee3470b5" targetNamespace="http://schemas.microsoft.com/office/2006/metadata/properties" ma:root="true" ma:fieldsID="9b92bee36f53110afaf50f02a37b8516" ns3:_="" ns4:_="">
    <xsd:import namespace="65672ecc-9cfe-4296-aad5-4b68ccb05528"/>
    <xsd:import namespace="2ddfb7b5-4644-4c7d-903b-1098ee3470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72ecc-9cfe-4296-aad5-4b68ccb05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b7b5-4644-4c7d-903b-1098ee3470b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73612-5CCA-492C-8D58-59AED4D4C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672ecc-9cfe-4296-aad5-4b68ccb05528"/>
    <ds:schemaRef ds:uri="2ddfb7b5-4644-4c7d-903b-1098ee3470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B5D359-2A0E-48A3-A7FC-619E993166D5}">
  <ds:schemaRefs>
    <ds:schemaRef ds:uri="http://purl.org/dc/elements/1.1/"/>
    <ds:schemaRef ds:uri="2ddfb7b5-4644-4c7d-903b-1098ee3470b5"/>
    <ds:schemaRef ds:uri="65672ecc-9cfe-4296-aad5-4b68ccb05528"/>
    <ds:schemaRef ds:uri="http://schemas.microsoft.com/office/2006/documentManagement/type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26F509F3-AF83-4089-A6EE-FB5D5FCE9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949</Words>
  <Application>Microsoft Office PowerPoint</Application>
  <PresentationFormat>Widescreen</PresentationFormat>
  <Paragraphs>84</Paragraphs>
  <Slides>12</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Arial Narrow</vt:lpstr>
      <vt:lpstr>Calibri</vt:lpstr>
      <vt:lpstr>Calibri Light</vt:lpstr>
      <vt:lpstr>Comic Sans MS</vt:lpstr>
      <vt:lpstr>Times New Roman</vt:lpstr>
      <vt:lpstr>Verdana</vt:lpstr>
      <vt:lpstr>Wingdings</vt:lpstr>
      <vt:lpstr>Office Theme</vt:lpstr>
      <vt:lpstr>Strategic</vt:lpstr>
      <vt:lpstr>2_Strategic</vt:lpstr>
      <vt:lpstr>Versailles (only)</vt:lpstr>
      <vt:lpstr>Peace?</vt:lpstr>
      <vt:lpstr>Results of WW I</vt:lpstr>
      <vt:lpstr>Treaty of Versailles</vt:lpstr>
      <vt:lpstr>PowerPoint Presentation</vt:lpstr>
      <vt:lpstr>League Of Nations</vt:lpstr>
      <vt:lpstr>Mandate system</vt:lpstr>
      <vt:lpstr>USA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Versailles (only)</dc:title>
  <dc:creator>Keith Mainland</dc:creator>
  <cp:lastModifiedBy>Keith Mainland</cp:lastModifiedBy>
  <cp:revision>3</cp:revision>
  <dcterms:created xsi:type="dcterms:W3CDTF">2020-03-30T14:31:00Z</dcterms:created>
  <dcterms:modified xsi:type="dcterms:W3CDTF">2020-03-30T14:47:14Z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0x010100228ABB3FFCFBE047AFD1877F4258CE2C</vt:lpwstr>
  </property>
</Properties>
</file>