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sldIdLst>
    <p:sldId id="256" r:id="rId2"/>
    <p:sldId id="257" r:id="rId3"/>
    <p:sldId id="258" r:id="rId4"/>
    <p:sldId id="261" r:id="rId5"/>
    <p:sldId id="265" r:id="rId6"/>
    <p:sldId id="262" r:id="rId7"/>
    <p:sldId id="263" r:id="rId8"/>
    <p:sldId id="266" r:id="rId9"/>
    <p:sldId id="267" r:id="rId10"/>
    <p:sldId id="268" r:id="rId11"/>
    <p:sldId id="287" r:id="rId12"/>
    <p:sldId id="284" r:id="rId13"/>
    <p:sldId id="283" r:id="rId14"/>
    <p:sldId id="275" r:id="rId15"/>
    <p:sldId id="276" r:id="rId16"/>
    <p:sldId id="281" r:id="rId17"/>
    <p:sldId id="285" r:id="rId18"/>
    <p:sldId id="286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3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Arial" charset="0"/>
              </a:defRPr>
            </a:lvl1pPr>
          </a:lstStyle>
          <a:p>
            <a:fld id="{1C367B21-4383-4DAE-A6C1-7BED8D53A1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72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D8152-24C1-4721-A3F5-BFC52E5AC701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060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3770D-30DA-4604-9C76-ADCCF2C840AB}" type="slidenum">
              <a:rPr lang="en-US"/>
              <a:pPr/>
              <a:t>10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61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4ADAA2-1405-47A6-9E72-755A0AE9D53E}" type="slidenum">
              <a:rPr lang="en-US"/>
              <a:pPr/>
              <a:t>13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90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6ED598-06A1-407F-82B6-D3DAA7983957}" type="slidenum">
              <a:rPr lang="en-US"/>
              <a:pPr/>
              <a:t>14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7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DB2596-8B67-42C1-A0E3-B630E7C83B32}" type="slidenum">
              <a:rPr lang="en-US"/>
              <a:pPr/>
              <a:t>15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097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F68B80-0D18-4F35-AF0F-5F463850E8BD}" type="slidenum">
              <a:rPr lang="en-US"/>
              <a:pPr/>
              <a:t>16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75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80C0BF-DB7B-476B-8A00-40803C60FEA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275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3F77A-5108-4E55-AFA2-607490B3558C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511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F0BAC9-87E7-4176-8EB1-D8D883CEF2A6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695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63F049-7536-468B-99BF-6C7A133A1673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325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58582A-6AD4-4375-9B16-073FE3DA6606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777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A2F540-AD04-4337-8CE4-784655616CB4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835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A9D386-04FC-428E-97B1-4FE244E1DD8C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272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7BD1F0-ACB1-49A6-89F9-10AE39C1C05A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846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87F538A-8769-4C4D-9721-FFE8B8CCB7E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29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D6292-5B6C-4A70-83C2-D30F4379B7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D0C72-DA84-4CC2-A5C7-8F58E219D9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CD38DA4-FC63-401F-A3B7-1349DB44E4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CECFBCD-5B47-4D70-AD69-4C11754634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53DD54C-F840-4EFE-A934-95CBF309AD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A74AF-3D0C-44D1-9B7B-F688B79C26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1712E-1E04-430F-BDB4-C0946D1821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7D3AF-D41C-4CCC-97E2-AD1556B936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FB82E-E948-4389-A319-62FF5B75C0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B6C53-89CD-47CF-95D4-ABBACCF6B8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160C2-2A19-4C97-B3F6-9E6594DF38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A4686-5031-42EB-AE7F-CBB31AA9BC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1419B-C850-40C1-9EA8-00CB0DB1A4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A928A94-13AF-4D5E-9F00-70BD125B90A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2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0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0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0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0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0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/>
              <a:t>The Russian Revolution</a:t>
            </a:r>
          </a:p>
        </p:txBody>
      </p:sp>
      <p:pic>
        <p:nvPicPr>
          <p:cNvPr id="2052" name="Picture 4" descr="russian_empi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7000"/>
            <a:ext cx="4648200" cy="3098800"/>
          </a:xfrm>
          <a:prstGeom prst="rect">
            <a:avLst/>
          </a:prstGeom>
          <a:noFill/>
        </p:spPr>
      </p:pic>
      <p:pic>
        <p:nvPicPr>
          <p:cNvPr id="2053" name="Picture 5" descr="uss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708275"/>
            <a:ext cx="4038600" cy="3084513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 bwMode="auto">
          <a:xfrm>
            <a:off x="4724400" y="4038600"/>
            <a:ext cx="304800" cy="4572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419600" cy="990600"/>
          </a:xfrm>
        </p:spPr>
        <p:txBody>
          <a:bodyPr/>
          <a:lstStyle/>
          <a:p>
            <a:r>
              <a:rPr lang="en-US" sz="3200" b="1" dirty="0"/>
              <a:t>The March Revolution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0"/>
            <a:ext cx="5257800" cy="6858000"/>
          </a:xfrm>
        </p:spPr>
        <p:txBody>
          <a:bodyPr/>
          <a:lstStyle/>
          <a:p>
            <a:r>
              <a:rPr lang="en-US" sz="2800" b="1" dirty="0"/>
              <a:t>Origins: Food riots/strikes</a:t>
            </a:r>
          </a:p>
          <a:p>
            <a:r>
              <a:rPr lang="en-US" sz="2800" b="1" dirty="0" smtClean="0"/>
              <a:t>Tsar  </a:t>
            </a:r>
            <a:r>
              <a:rPr lang="en-US" sz="2800" b="1" dirty="0"/>
              <a:t>ordered soldiers to intervene; instead they joined the rebellion…the Tsar </a:t>
            </a:r>
            <a:r>
              <a:rPr lang="en-US" sz="2800" b="1" dirty="0" smtClean="0"/>
              <a:t> </a:t>
            </a:r>
            <a:r>
              <a:rPr lang="en-US" sz="2800" b="1" dirty="0">
                <a:solidFill>
                  <a:srgbClr val="99FF66"/>
                </a:solidFill>
              </a:rPr>
              <a:t>abdicated </a:t>
            </a:r>
            <a:endParaRPr lang="en-US" sz="2800" b="1" dirty="0" smtClean="0">
              <a:solidFill>
                <a:srgbClr val="99FF66"/>
              </a:solidFill>
            </a:endParaRPr>
          </a:p>
          <a:p>
            <a:r>
              <a:rPr lang="en-US" sz="2800" b="1" dirty="0" smtClean="0"/>
              <a:t>New </a:t>
            </a:r>
            <a:r>
              <a:rPr lang="en-US" sz="2800" b="1" dirty="0">
                <a:solidFill>
                  <a:srgbClr val="99FF66"/>
                </a:solidFill>
              </a:rPr>
              <a:t>Provisional Government</a:t>
            </a:r>
            <a:r>
              <a:rPr lang="en-US" sz="2800" b="1" dirty="0"/>
              <a:t> </a:t>
            </a:r>
            <a:r>
              <a:rPr lang="en-US" sz="2800" b="1" dirty="0" smtClean="0"/>
              <a:t> led by a </a:t>
            </a:r>
            <a:r>
              <a:rPr lang="en-US" sz="2800" b="1" dirty="0" smtClean="0">
                <a:solidFill>
                  <a:srgbClr val="99FF66"/>
                </a:solidFill>
              </a:rPr>
              <a:t>Menshevik, </a:t>
            </a:r>
            <a:r>
              <a:rPr lang="en-US" sz="2800" b="1" dirty="0">
                <a:solidFill>
                  <a:srgbClr val="99FF66"/>
                </a:solidFill>
              </a:rPr>
              <a:t>Alexander </a:t>
            </a:r>
            <a:r>
              <a:rPr lang="en-US" sz="2800" b="1" dirty="0" smtClean="0">
                <a:solidFill>
                  <a:srgbClr val="99FF66"/>
                </a:solidFill>
              </a:rPr>
              <a:t>Kerensky</a:t>
            </a:r>
            <a:endParaRPr lang="en-US" sz="2800" b="1" dirty="0">
              <a:solidFill>
                <a:srgbClr val="99FF66"/>
              </a:solidFill>
            </a:endParaRPr>
          </a:p>
          <a:p>
            <a:pPr lvl="1"/>
            <a:r>
              <a:rPr lang="en-US" b="1" dirty="0"/>
              <a:t>Very Popular </a:t>
            </a:r>
            <a:endParaRPr lang="en-US" b="1" dirty="0" smtClean="0"/>
          </a:p>
          <a:p>
            <a:pPr lvl="1"/>
            <a:r>
              <a:rPr lang="en-US" b="1" dirty="0" smtClean="0"/>
              <a:t>Kerensky favored </a:t>
            </a:r>
            <a:r>
              <a:rPr lang="en-US" b="1" dirty="0"/>
              <a:t>gradual socialist </a:t>
            </a:r>
            <a:r>
              <a:rPr lang="en-US" b="1" dirty="0" smtClean="0"/>
              <a:t>reform</a:t>
            </a:r>
          </a:p>
          <a:p>
            <a:pPr lvl="1"/>
            <a:r>
              <a:rPr lang="en-US" b="1" u="sng" dirty="0" smtClean="0">
                <a:solidFill>
                  <a:srgbClr val="99FF66"/>
                </a:solidFill>
              </a:rPr>
              <a:t>However, </a:t>
            </a:r>
            <a:r>
              <a:rPr lang="en-US" b="1" u="sng" dirty="0">
                <a:solidFill>
                  <a:srgbClr val="99FF66"/>
                </a:solidFill>
              </a:rPr>
              <a:t>saw the war effort as #1 </a:t>
            </a:r>
            <a:r>
              <a:rPr lang="en-US" b="1" u="sng" dirty="0" smtClean="0">
                <a:solidFill>
                  <a:srgbClr val="99FF66"/>
                </a:solidFill>
              </a:rPr>
              <a:t>priority</a:t>
            </a:r>
            <a:endParaRPr lang="en-US" b="1" u="sng" dirty="0">
              <a:solidFill>
                <a:srgbClr val="99FF66"/>
              </a:solidFill>
            </a:endParaRPr>
          </a:p>
        </p:txBody>
      </p:sp>
      <p:pic>
        <p:nvPicPr>
          <p:cNvPr id="28681" name="Picture 9" descr="thumb?id=101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76319"/>
            <a:ext cx="3505200" cy="46959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Lenin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600200"/>
            <a:ext cx="4648200" cy="4495800"/>
          </a:xfrm>
        </p:spPr>
        <p:txBody>
          <a:bodyPr/>
          <a:lstStyle/>
          <a:p>
            <a:r>
              <a:rPr lang="en-US" sz="2800" b="1" dirty="0" smtClean="0"/>
              <a:t>Revolutionary from early on</a:t>
            </a:r>
          </a:p>
          <a:p>
            <a:r>
              <a:rPr lang="en-US" sz="2800" b="1" dirty="0" smtClean="0"/>
              <a:t>Arrested and sent to Siberia</a:t>
            </a:r>
          </a:p>
          <a:p>
            <a:r>
              <a:rPr lang="en-US" sz="2800" b="1" dirty="0" smtClean="0"/>
              <a:t>Fled to Switzerland</a:t>
            </a:r>
          </a:p>
          <a:p>
            <a:r>
              <a:rPr lang="en-US" sz="2800" b="1" dirty="0" smtClean="0"/>
              <a:t>Adapted Marx</a:t>
            </a:r>
          </a:p>
          <a:p>
            <a:pPr lvl="1"/>
            <a:r>
              <a:rPr lang="en-US" sz="2400" b="1" dirty="0" smtClean="0"/>
              <a:t>Not a revolution of the people, needed professional leadership.</a:t>
            </a:r>
          </a:p>
          <a:p>
            <a:pPr lvl="1"/>
            <a:r>
              <a:rPr lang="en-US" sz="2400" b="1" dirty="0" smtClean="0"/>
              <a:t>A dictatorship of the proletariat</a:t>
            </a:r>
            <a:endParaRPr lang="en-US" sz="24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" y="2081212"/>
            <a:ext cx="33147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/>
          <a:lstStyle/>
          <a:p>
            <a:r>
              <a:rPr lang="en-US" b="1" dirty="0" smtClean="0"/>
              <a:t>Lenin Returns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762000"/>
            <a:ext cx="8686800" cy="4495800"/>
          </a:xfrm>
        </p:spPr>
        <p:txBody>
          <a:bodyPr/>
          <a:lstStyle/>
          <a:p>
            <a:r>
              <a:rPr lang="en-US" sz="2800" b="1" dirty="0" smtClean="0"/>
              <a:t>With Russia in a state of chaos and Germany struggling on the Western Front, Germany helps transport Lenin from exile into Russia to help lead a revolt.  The idea was that Russia would make peace, and Germany could </a:t>
            </a:r>
            <a:r>
              <a:rPr lang="en-US" sz="2800" b="1" dirty="0" smtClean="0"/>
              <a:t>redeploy their </a:t>
            </a:r>
            <a:r>
              <a:rPr lang="en-US" sz="2800" b="1" dirty="0" smtClean="0"/>
              <a:t>army to </a:t>
            </a:r>
            <a:r>
              <a:rPr lang="en-US" sz="2800" b="1" dirty="0" smtClean="0"/>
              <a:t>the </a:t>
            </a:r>
            <a:r>
              <a:rPr lang="en-US" sz="2800" b="1" dirty="0" smtClean="0"/>
              <a:t>West.</a:t>
            </a:r>
          </a:p>
          <a:p>
            <a:pPr>
              <a:buNone/>
            </a:pPr>
            <a:r>
              <a:rPr lang="en-US" sz="2800" b="1" dirty="0" smtClean="0"/>
              <a:t>	(US had just </a:t>
            </a:r>
          </a:p>
          <a:p>
            <a:pPr>
              <a:buNone/>
            </a:pPr>
            <a:r>
              <a:rPr lang="en-US" sz="2800" b="1" dirty="0" smtClean="0"/>
              <a:t>	joined WW I )</a:t>
            </a:r>
            <a:endParaRPr lang="en-US" sz="2800" b="1" dirty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5417" y="3390900"/>
            <a:ext cx="5826183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/>
          <a:lstStyle/>
          <a:p>
            <a:r>
              <a:rPr lang="en-US" b="1" u="sng" dirty="0" smtClean="0"/>
              <a:t>The End</a:t>
            </a:r>
            <a:endParaRPr lang="en-US" b="1" u="sng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8200"/>
            <a:ext cx="57912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 err="1" smtClean="0"/>
              <a:t>Karensky</a:t>
            </a:r>
            <a:r>
              <a:rPr lang="en-US" sz="2800" b="1" dirty="0" smtClean="0"/>
              <a:t> announces new summer offensive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Unpopular – mass desertion</a:t>
            </a:r>
          </a:p>
          <a:p>
            <a:pPr>
              <a:lnSpc>
                <a:spcPct val="90000"/>
              </a:lnSpc>
            </a:pPr>
            <a:r>
              <a:rPr lang="en-US" sz="2800" b="1" dirty="0" smtClean="0"/>
              <a:t>Lenin pushes for reform 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New slogan </a:t>
            </a:r>
          </a:p>
          <a:p>
            <a:pPr lvl="2">
              <a:lnSpc>
                <a:spcPct val="90000"/>
              </a:lnSpc>
            </a:pPr>
            <a:r>
              <a:rPr lang="en-US" b="1" dirty="0" smtClean="0">
                <a:solidFill>
                  <a:srgbClr val="99FF66"/>
                </a:solidFill>
              </a:rPr>
              <a:t>“Peace, Land, Bread”</a:t>
            </a:r>
          </a:p>
          <a:p>
            <a:pPr>
              <a:lnSpc>
                <a:spcPct val="90000"/>
              </a:lnSpc>
            </a:pPr>
            <a:r>
              <a:rPr lang="en-US" sz="2800" b="1" dirty="0" smtClean="0"/>
              <a:t>Takeover the Kremlin and </a:t>
            </a:r>
            <a:r>
              <a:rPr lang="en-US" sz="2800" b="1" dirty="0" smtClean="0">
                <a:solidFill>
                  <a:srgbClr val="99FF66"/>
                </a:solidFill>
              </a:rPr>
              <a:t>“storm the Winter Palace” </a:t>
            </a:r>
            <a:r>
              <a:rPr lang="en-US" sz="2800" b="1" dirty="0" smtClean="0"/>
              <a:t>(Bastille / Boston Tea Party)</a:t>
            </a:r>
          </a:p>
          <a:p>
            <a:pPr>
              <a:lnSpc>
                <a:spcPct val="90000"/>
              </a:lnSpc>
            </a:pPr>
            <a:r>
              <a:rPr lang="en-US" sz="2800" b="1" dirty="0" smtClean="0"/>
              <a:t>Bolsheviks in charge</a:t>
            </a:r>
          </a:p>
          <a:p>
            <a:pPr>
              <a:lnSpc>
                <a:spcPct val="90000"/>
              </a:lnSpc>
            </a:pPr>
            <a:endParaRPr lang="en-US" sz="2600" b="1" dirty="0" smtClean="0"/>
          </a:p>
          <a:p>
            <a:pPr lvl="1">
              <a:lnSpc>
                <a:spcPct val="90000"/>
              </a:lnSpc>
            </a:pPr>
            <a:endParaRPr lang="en-US" sz="2600" b="1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2362" y="1371600"/>
            <a:ext cx="31830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5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/>
              <a:t>November Revolution (cont)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914400"/>
            <a:ext cx="4876800" cy="5943600"/>
          </a:xfrm>
        </p:spPr>
        <p:txBody>
          <a:bodyPr/>
          <a:lstStyle/>
          <a:p>
            <a:r>
              <a:rPr lang="en-US" sz="2800" b="1" dirty="0" smtClean="0"/>
              <a:t>Revolutionary </a:t>
            </a:r>
            <a:r>
              <a:rPr lang="en-US" sz="2800" b="1" dirty="0"/>
              <a:t>army created with Trotsky in charge = “Red Army</a:t>
            </a:r>
            <a:r>
              <a:rPr lang="en-US" sz="2800" b="1" dirty="0" smtClean="0"/>
              <a:t>”</a:t>
            </a:r>
            <a:endParaRPr lang="en-US" sz="2800" b="1" dirty="0"/>
          </a:p>
        </p:txBody>
      </p:sp>
      <p:pic>
        <p:nvPicPr>
          <p:cNvPr id="43014" name="Picture 6" descr="red Arm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690" y="1762125"/>
            <a:ext cx="4114800" cy="3028950"/>
          </a:xfrm>
          <a:prstGeom prst="rect">
            <a:avLst/>
          </a:prstGeom>
          <a:noFill/>
        </p:spPr>
      </p:pic>
      <p:pic>
        <p:nvPicPr>
          <p:cNvPr id="43017" name="Picture 9" descr="Felix_Dzerzhinsky_19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743200"/>
            <a:ext cx="2819400" cy="386210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6858000" cy="685800"/>
          </a:xfrm>
        </p:spPr>
        <p:txBody>
          <a:bodyPr/>
          <a:lstStyle/>
          <a:p>
            <a:r>
              <a:rPr lang="en-US" sz="4000" dirty="0"/>
              <a:t>November Revolution (cont)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762000"/>
            <a:ext cx="4648200" cy="6096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sz="2400" b="1" dirty="0"/>
              <a:t>Lenin’s 1st task was to get Russia out of the war so he could concentrate on internal reform…</a:t>
            </a: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The </a:t>
            </a:r>
            <a:r>
              <a:rPr lang="en-US" sz="2400" b="1" dirty="0">
                <a:solidFill>
                  <a:srgbClr val="99FF66"/>
                </a:solidFill>
              </a:rPr>
              <a:t>Treaty of </a:t>
            </a:r>
            <a:r>
              <a:rPr lang="en-US" sz="2400" b="1" dirty="0" smtClean="0">
                <a:solidFill>
                  <a:srgbClr val="99FF66"/>
                </a:solidFill>
              </a:rPr>
              <a:t>Brest-Litovsk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  <a:t>Mensheviks wanted to regain their power.</a:t>
            </a:r>
            <a:endParaRPr lang="en-CA" sz="24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/>
              <a:t>Civil </a:t>
            </a:r>
            <a:r>
              <a:rPr lang="en-US" sz="2400" b="1" dirty="0"/>
              <a:t>War followed, </a:t>
            </a:r>
            <a:r>
              <a:rPr lang="en-US" sz="2400" b="1" dirty="0" smtClean="0"/>
              <a:t>1918-1922</a:t>
            </a:r>
            <a:endParaRPr lang="en-US" sz="2400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/>
              <a:t>	</a:t>
            </a:r>
            <a:r>
              <a:rPr lang="en-US" sz="2400" b="1" dirty="0">
                <a:sym typeface="Wingdings" pitchFamily="2" charset="2"/>
              </a:rPr>
              <a:t></a:t>
            </a:r>
            <a:r>
              <a:rPr lang="en-US" sz="2400" b="1" dirty="0"/>
              <a:t>“Reds” versus “Whites”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Complete breakdown of Russian economy and society</a:t>
            </a:r>
          </a:p>
        </p:txBody>
      </p:sp>
      <p:pic>
        <p:nvPicPr>
          <p:cNvPr id="45062" name="Picture 6" descr="brest-litovs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86200"/>
            <a:ext cx="3962400" cy="29718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09600"/>
            <a:ext cx="4114800" cy="340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0901" name="Picture 5" descr="uss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304800"/>
            <a:ext cx="9677400" cy="7391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7200" b="1" baseline="30000" dirty="0" smtClean="0"/>
              <a:t>USSR / CCCP</a:t>
            </a:r>
            <a:endParaRPr lang="en-US" sz="7200" b="1" baseline="30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0600" y="1371600"/>
            <a:ext cx="29845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1066800"/>
            <a:ext cx="6553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C66"/>
              </a:buClr>
              <a:buSzPct val="100000"/>
              <a:buFont typeface="Wingdings" pitchFamily="2" charset="2"/>
              <a:buChar char="§"/>
            </a:pPr>
            <a:r>
              <a:rPr lang="en-US" sz="2800" b="1" dirty="0" smtClean="0">
                <a:latin typeface="+mn-lt"/>
              </a:rPr>
              <a:t>Civil war REDS V WHITES</a:t>
            </a:r>
          </a:p>
          <a:p>
            <a:pPr lvl="1">
              <a:buClr>
                <a:srgbClr val="FFCC66"/>
              </a:buClr>
              <a:buSzPct val="100000"/>
              <a:buFont typeface="Wingdings" pitchFamily="2" charset="2"/>
              <a:buChar char="§"/>
            </a:pPr>
            <a:r>
              <a:rPr lang="en-US" sz="2800" b="1" dirty="0" smtClean="0">
                <a:latin typeface="+mn-lt"/>
              </a:rPr>
              <a:t>Estimated 9 million die as a result</a:t>
            </a:r>
          </a:p>
          <a:p>
            <a:pPr>
              <a:buClr>
                <a:srgbClr val="FFCC66"/>
              </a:buClr>
              <a:buSzPct val="100000"/>
              <a:buFont typeface="Wingdings" pitchFamily="2" charset="2"/>
              <a:buChar char="§"/>
            </a:pPr>
            <a:r>
              <a:rPr lang="en-US" sz="2800" b="1" dirty="0" smtClean="0">
                <a:latin typeface="+mn-lt"/>
              </a:rPr>
              <a:t>West supported WHITES.  Why?</a:t>
            </a:r>
          </a:p>
          <a:p>
            <a:pPr>
              <a:buClr>
                <a:srgbClr val="FFCC66"/>
              </a:buClr>
              <a:buFont typeface="Wingdings" pitchFamily="2" charset="2"/>
              <a:buChar char="§"/>
            </a:pPr>
            <a:r>
              <a:rPr lang="en-US" sz="2800" b="1" dirty="0" smtClean="0">
                <a:latin typeface="+mn-lt"/>
              </a:rPr>
              <a:t>War communism allowed Bolsheviks to do whatever they deemed necessary to win.  After war Lenin introduces </a:t>
            </a:r>
          </a:p>
          <a:p>
            <a:pPr>
              <a:buClr>
                <a:srgbClr val="FFCC66"/>
              </a:buClr>
              <a:buFont typeface="Wingdings" pitchFamily="2" charset="2"/>
              <a:buChar char="§"/>
            </a:pPr>
            <a:r>
              <a:rPr lang="en-US" sz="2800" b="1" dirty="0" smtClean="0">
                <a:latin typeface="+mn-lt"/>
              </a:rPr>
              <a:t>NEP  -  Limited capitalism</a:t>
            </a:r>
          </a:p>
          <a:p>
            <a:pPr>
              <a:buClr>
                <a:srgbClr val="FFCC66"/>
              </a:buClr>
              <a:buFont typeface="Wingdings" pitchFamily="2" charset="2"/>
              <a:buChar char="§"/>
            </a:pPr>
            <a:r>
              <a:rPr lang="en-US" sz="2800" b="1" dirty="0" smtClean="0">
                <a:latin typeface="+mn-lt"/>
              </a:rPr>
              <a:t>Opposed by pure Marxists – assassination attempt 1922</a:t>
            </a:r>
          </a:p>
          <a:p>
            <a:pPr>
              <a:buClr>
                <a:srgbClr val="FFCC66"/>
              </a:buClr>
              <a:buFont typeface="Wingdings" pitchFamily="2" charset="2"/>
              <a:buChar char="§"/>
            </a:pPr>
            <a:r>
              <a:rPr lang="en-US" sz="2800" b="1" dirty="0" smtClean="0">
                <a:latin typeface="+mn-lt"/>
              </a:rPr>
              <a:t>Lenin dies as a result 1924.  </a:t>
            </a:r>
          </a:p>
          <a:p>
            <a:pPr>
              <a:buClr>
                <a:srgbClr val="FFCC66"/>
              </a:buClr>
              <a:buFont typeface="Wingdings" pitchFamily="2" charset="2"/>
              <a:buChar char="§"/>
            </a:pPr>
            <a:r>
              <a:rPr lang="en-US" sz="2800" b="1" dirty="0" smtClean="0">
                <a:latin typeface="+mn-lt"/>
              </a:rPr>
              <a:t>Who will succeed?</a:t>
            </a:r>
            <a:endParaRPr lang="en-US" sz="2800" b="1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76200"/>
            <a:ext cx="549452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62000" y="4114800"/>
            <a:ext cx="403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n-lt"/>
              </a:rPr>
              <a:t>Leon Trotsky</a:t>
            </a:r>
          </a:p>
          <a:p>
            <a:r>
              <a:rPr lang="en-US" sz="2800" b="1" dirty="0" smtClean="0">
                <a:latin typeface="+mn-lt"/>
              </a:rPr>
              <a:t>Flamboyant leader of revolution, theorist and military hero </a:t>
            </a:r>
            <a:endParaRPr lang="en-US" sz="28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4419600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n-lt"/>
              </a:rPr>
              <a:t>Josef Stalin quiet bureaucrat.</a:t>
            </a:r>
            <a:endParaRPr lang="en-US" sz="2800" b="1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Pre-Revolutionary Russia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95400"/>
            <a:ext cx="4495800" cy="5562600"/>
          </a:xfrm>
        </p:spPr>
        <p:txBody>
          <a:bodyPr/>
          <a:lstStyle/>
          <a:p>
            <a:r>
              <a:rPr lang="en-US" sz="2400" b="1" dirty="0"/>
              <a:t>Only true </a:t>
            </a:r>
            <a:r>
              <a:rPr lang="en-US" sz="2400" b="1" dirty="0" smtClean="0"/>
              <a:t>absolute monarchy </a:t>
            </a:r>
            <a:r>
              <a:rPr lang="en-US" sz="2400" b="1" dirty="0"/>
              <a:t>left in Europe</a:t>
            </a:r>
          </a:p>
          <a:p>
            <a:r>
              <a:rPr lang="en-US" sz="2400" b="1" dirty="0"/>
              <a:t>No type of representative political institutions</a:t>
            </a:r>
          </a:p>
          <a:p>
            <a:r>
              <a:rPr lang="en-US" sz="2400" b="1" dirty="0"/>
              <a:t>Nicholas II became tsar in 1884</a:t>
            </a:r>
          </a:p>
          <a:p>
            <a:r>
              <a:rPr lang="en-US" sz="2400" b="1" dirty="0"/>
              <a:t>Believed he was the absolute </a:t>
            </a:r>
            <a:r>
              <a:rPr lang="en-US" sz="2400" b="1" dirty="0" smtClean="0"/>
              <a:t>ruler</a:t>
            </a:r>
          </a:p>
          <a:p>
            <a:r>
              <a:rPr lang="en-US" sz="2400" b="1" dirty="0" smtClean="0"/>
              <a:t>Married to Alexandra</a:t>
            </a:r>
            <a:endParaRPr lang="en-US" sz="2400" b="1" dirty="0"/>
          </a:p>
          <a:p>
            <a:r>
              <a:rPr lang="en-US" sz="2400" b="1" dirty="0"/>
              <a:t>Russo-Japanese War (1904) – defeat led to </a:t>
            </a:r>
            <a:r>
              <a:rPr lang="en-US" sz="2400" b="1" dirty="0" smtClean="0"/>
              <a:t>political instability</a:t>
            </a:r>
          </a:p>
        </p:txBody>
      </p:sp>
      <p:pic>
        <p:nvPicPr>
          <p:cNvPr id="6151" name="Picture 7" descr="nicholas 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313" y="1371600"/>
            <a:ext cx="4167187" cy="5105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/>
              <a:t>The Revolution of 1905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581400" y="1219200"/>
            <a:ext cx="5562600" cy="4038600"/>
          </a:xfrm>
        </p:spPr>
        <p:txBody>
          <a:bodyPr/>
          <a:lstStyle/>
          <a:p>
            <a:r>
              <a:rPr lang="en-US" sz="2800" b="1" dirty="0" smtClean="0"/>
              <a:t>Russia is BAC. </a:t>
            </a:r>
          </a:p>
          <a:p>
            <a:r>
              <a:rPr lang="en-US" sz="2800" b="1" dirty="0" smtClean="0"/>
              <a:t>Economy was agricultural. </a:t>
            </a:r>
          </a:p>
          <a:p>
            <a:r>
              <a:rPr lang="en-US" sz="2800" b="1" dirty="0" smtClean="0"/>
              <a:t>Has to try and catch up with the rest of Europe – industrialize!</a:t>
            </a:r>
          </a:p>
          <a:p>
            <a:r>
              <a:rPr lang="en-US" sz="2800" b="1" dirty="0" smtClean="0"/>
              <a:t>Rapid </a:t>
            </a:r>
            <a:r>
              <a:rPr lang="en-US" sz="2800" b="1" dirty="0"/>
              <a:t>growth of </a:t>
            </a:r>
            <a:r>
              <a:rPr lang="en-US" sz="2800" b="1" dirty="0" smtClean="0"/>
              <a:t>working class is result </a:t>
            </a:r>
          </a:p>
          <a:p>
            <a:r>
              <a:rPr lang="en-US" sz="2800" b="1" dirty="0" smtClean="0"/>
              <a:t>Two major industrial centers </a:t>
            </a:r>
            <a:r>
              <a:rPr lang="en-US" sz="2800" b="1" dirty="0"/>
              <a:t>St. Petersburg and </a:t>
            </a:r>
            <a:r>
              <a:rPr lang="en-US" sz="2800" b="1" dirty="0" smtClean="0"/>
              <a:t>Moscow</a:t>
            </a:r>
            <a:endParaRPr lang="en-US" sz="2800" b="1" dirty="0"/>
          </a:p>
        </p:txBody>
      </p:sp>
      <p:pic>
        <p:nvPicPr>
          <p:cNvPr id="8199" name="Picture 7" descr="petersbur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195" y="811776"/>
            <a:ext cx="2922024" cy="2922024"/>
          </a:xfrm>
          <a:prstGeom prst="rect">
            <a:avLst/>
          </a:prstGeom>
          <a:noFill/>
        </p:spPr>
      </p:pic>
      <p:pic>
        <p:nvPicPr>
          <p:cNvPr id="8200" name="Picture 8" descr="civil w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28" y="3429000"/>
            <a:ext cx="3505200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3600" dirty="0" smtClean="0"/>
              <a:t>Alexandra</a:t>
            </a:r>
            <a:r>
              <a:rPr lang="en-US" sz="3600" dirty="0"/>
              <a:t> </a:t>
            </a:r>
            <a:r>
              <a:rPr lang="en-US" sz="3600" dirty="0" smtClean="0"/>
              <a:t>Had Issues</a:t>
            </a:r>
            <a:endParaRPr lang="en-US" sz="3600" dirty="0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314950" y="838200"/>
            <a:ext cx="3829050" cy="601980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400" b="1" dirty="0" smtClean="0"/>
              <a:t>She was a German Princess!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400" b="1" dirty="0" smtClean="0"/>
              <a:t>And Germany was a rival.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400" b="1" dirty="0"/>
              <a:t>She was under the influence of Rasputin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2000" b="1" dirty="0" smtClean="0"/>
              <a:t>Origins </a:t>
            </a:r>
            <a:r>
              <a:rPr lang="en-US" sz="2000" b="1" dirty="0"/>
              <a:t>of Rasputin’s power - </a:t>
            </a:r>
            <a:r>
              <a:rPr lang="en-US" sz="2000" b="1" dirty="0" smtClean="0"/>
              <a:t>?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2000" b="1" dirty="0" smtClean="0"/>
              <a:t>She had married into her own family…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2000" b="1" dirty="0" smtClean="0"/>
              <a:t>Hemophilia</a:t>
            </a:r>
            <a:endParaRPr lang="en-US" sz="2400" b="1" dirty="0"/>
          </a:p>
        </p:txBody>
      </p:sp>
      <p:pic>
        <p:nvPicPr>
          <p:cNvPr id="14344" name="Picture 8" descr="Alexand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2841625" cy="4267200"/>
          </a:xfrm>
          <a:prstGeom prst="rect">
            <a:avLst/>
          </a:prstGeom>
          <a:noFill/>
        </p:spPr>
      </p:pic>
      <p:pic>
        <p:nvPicPr>
          <p:cNvPr id="6" name="Picture 7" descr="carto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683654"/>
            <a:ext cx="3028950" cy="409814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Alexis: Alexandra’s Son with Hemophilia</a:t>
            </a:r>
          </a:p>
        </p:txBody>
      </p:sp>
      <p:pic>
        <p:nvPicPr>
          <p:cNvPr id="22533" name="Picture 5" descr="alex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828800"/>
            <a:ext cx="3554413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sz="4000" dirty="0"/>
              <a:t>World War I: “The Last Straw”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762000"/>
            <a:ext cx="8839200" cy="6096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War revealed the </a:t>
            </a:r>
            <a:r>
              <a:rPr lang="en-US" sz="2800" b="1" dirty="0" smtClean="0"/>
              <a:t>weakness of Russia again</a:t>
            </a:r>
            <a:endParaRPr lang="en-US" sz="2800" b="1" dirty="0"/>
          </a:p>
          <a:p>
            <a:pPr>
              <a:lnSpc>
                <a:spcPct val="90000"/>
              </a:lnSpc>
            </a:pPr>
            <a:r>
              <a:rPr lang="en-US" sz="2800" b="1" dirty="0"/>
              <a:t>Corrupt military leadership had contempt for ordinary Russian </a:t>
            </a:r>
            <a:r>
              <a:rPr lang="en-US" sz="2800" b="1" dirty="0" smtClean="0"/>
              <a:t>people – cannon fodder!</a:t>
            </a:r>
            <a:endParaRPr lang="en-US" sz="2800" b="1" dirty="0"/>
          </a:p>
          <a:p>
            <a:pPr>
              <a:lnSpc>
                <a:spcPct val="90000"/>
              </a:lnSpc>
            </a:pPr>
            <a:r>
              <a:rPr lang="en-US" sz="2800" b="1" dirty="0"/>
              <a:t>Average peasants had very little invested in the </a:t>
            </a:r>
            <a:r>
              <a:rPr lang="en-US" sz="2800" b="1" dirty="0" smtClean="0"/>
              <a:t>War</a:t>
            </a:r>
          </a:p>
          <a:p>
            <a:pPr>
              <a:lnSpc>
                <a:spcPct val="90000"/>
              </a:lnSpc>
              <a:buNone/>
            </a:pPr>
            <a:endParaRPr lang="en-US" sz="2800" b="1" dirty="0"/>
          </a:p>
        </p:txBody>
      </p:sp>
      <p:pic>
        <p:nvPicPr>
          <p:cNvPr id="16392" name="Picture 8" descr="russian arm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819400"/>
            <a:ext cx="5486400" cy="364966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en-US" dirty="0"/>
              <a:t>World War I (cont)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457200"/>
            <a:ext cx="5105400" cy="5638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CA" sz="2800" b="1" dirty="0" smtClean="0"/>
              <a:t>Russia </a:t>
            </a:r>
            <a:r>
              <a:rPr lang="en-CA" sz="2800" b="1" dirty="0"/>
              <a:t>was not ready for </a:t>
            </a:r>
            <a:r>
              <a:rPr lang="en-CA" sz="2800" b="1" dirty="0" smtClean="0"/>
              <a:t>industrial war</a:t>
            </a:r>
          </a:p>
          <a:p>
            <a:pPr>
              <a:lnSpc>
                <a:spcPct val="90000"/>
              </a:lnSpc>
            </a:pPr>
            <a:r>
              <a:rPr lang="en-CA" sz="2800" b="1" dirty="0" smtClean="0"/>
              <a:t>Used up all their shells in the first 9 months of the war!</a:t>
            </a:r>
          </a:p>
          <a:p>
            <a:pPr>
              <a:lnSpc>
                <a:spcPct val="90000"/>
              </a:lnSpc>
            </a:pPr>
            <a:r>
              <a:rPr lang="en-CA" sz="2800" b="1" dirty="0" smtClean="0"/>
              <a:t>the result: </a:t>
            </a:r>
          </a:p>
          <a:p>
            <a:pPr lvl="1">
              <a:lnSpc>
                <a:spcPct val="90000"/>
              </a:lnSpc>
            </a:pPr>
            <a:r>
              <a:rPr lang="en-CA" b="1" dirty="0" smtClean="0"/>
              <a:t>mass </a:t>
            </a:r>
            <a:r>
              <a:rPr lang="en-CA" b="1" dirty="0"/>
              <a:t>desertions </a:t>
            </a:r>
            <a:r>
              <a:rPr lang="en-CA" b="1" dirty="0" smtClean="0"/>
              <a:t>	</a:t>
            </a:r>
          </a:p>
          <a:p>
            <a:pPr lvl="1">
              <a:lnSpc>
                <a:spcPct val="90000"/>
              </a:lnSpc>
            </a:pPr>
            <a:r>
              <a:rPr lang="en-CA" b="1" dirty="0" smtClean="0"/>
              <a:t>2 </a:t>
            </a:r>
            <a:r>
              <a:rPr lang="en-CA" b="1" dirty="0"/>
              <a:t>million casualties </a:t>
            </a:r>
            <a:r>
              <a:rPr lang="en-CA" b="1" dirty="0" smtClean="0"/>
              <a:t>by 1915</a:t>
            </a: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sz="2800" b="1" dirty="0" smtClean="0"/>
              <a:t>Chaos and disintegration of the Russian Army</a:t>
            </a:r>
          </a:p>
          <a:p>
            <a:pPr>
              <a:lnSpc>
                <a:spcPct val="90000"/>
              </a:lnSpc>
              <a:buNone/>
            </a:pPr>
            <a:endParaRPr lang="en-US" sz="2800" dirty="0"/>
          </a:p>
        </p:txBody>
      </p:sp>
      <p:pic>
        <p:nvPicPr>
          <p:cNvPr id="18439" name="Picture 7" descr="surren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 flipV="1">
            <a:off x="76201" y="772886"/>
            <a:ext cx="4038600" cy="2919413"/>
          </a:xfrm>
          <a:prstGeom prst="rect">
            <a:avLst/>
          </a:prstGeom>
          <a:noFill/>
        </p:spPr>
      </p:pic>
      <p:pic>
        <p:nvPicPr>
          <p:cNvPr id="18441" name="Picture 9" descr="30676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3840163"/>
            <a:ext cx="3962400" cy="280227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9144000" cy="792162"/>
          </a:xfrm>
        </p:spPr>
        <p:txBody>
          <a:bodyPr/>
          <a:lstStyle/>
          <a:p>
            <a:pPr algn="l"/>
            <a:r>
              <a:rPr lang="en-US" sz="3400" b="1" dirty="0"/>
              <a:t>The Collapse of the </a:t>
            </a:r>
            <a:r>
              <a:rPr lang="en-US" sz="3400" b="1" dirty="0" smtClean="0"/>
              <a:t>Imperial Government</a:t>
            </a:r>
            <a:endParaRPr lang="en-US" sz="3400" b="1" dirty="0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609748" y="1219200"/>
            <a:ext cx="5534251" cy="5562600"/>
          </a:xfrm>
        </p:spPr>
        <p:txBody>
          <a:bodyPr/>
          <a:lstStyle/>
          <a:p>
            <a:r>
              <a:rPr lang="en-US" sz="2800" b="1" dirty="0"/>
              <a:t>Nicholas left for the Front (King leads his military into battle?)</a:t>
            </a:r>
          </a:p>
          <a:p>
            <a:r>
              <a:rPr lang="en-US" sz="2800" b="1" dirty="0"/>
              <a:t>Alexandra and </a:t>
            </a:r>
            <a:r>
              <a:rPr lang="en-US" sz="2800" b="1" dirty="0" smtClean="0"/>
              <a:t>Rasputin accused </a:t>
            </a:r>
            <a:r>
              <a:rPr lang="en-US" sz="2800" b="1" dirty="0"/>
              <a:t>of </a:t>
            </a:r>
            <a:r>
              <a:rPr lang="en-US" sz="2800" b="1" dirty="0" smtClean="0"/>
              <a:t>treason (and “other” things.</a:t>
            </a:r>
          </a:p>
          <a:p>
            <a:pPr>
              <a:lnSpc>
                <a:spcPct val="80000"/>
              </a:lnSpc>
            </a:pPr>
            <a:r>
              <a:rPr lang="en-US" sz="2800" b="1" dirty="0" smtClean="0"/>
              <a:t>Rasputin </a:t>
            </a:r>
            <a:r>
              <a:rPr lang="en-US" sz="2800" b="1" dirty="0"/>
              <a:t>assassinated in December of </a:t>
            </a:r>
            <a:r>
              <a:rPr lang="en-US" sz="2800" b="1" dirty="0" smtClean="0"/>
              <a:t>1916 </a:t>
            </a:r>
          </a:p>
          <a:p>
            <a:pPr lvl="1">
              <a:lnSpc>
                <a:spcPct val="80000"/>
              </a:lnSpc>
            </a:pPr>
            <a:r>
              <a:rPr lang="en-US" sz="2400" b="1" dirty="0" smtClean="0"/>
              <a:t>Took several attempts</a:t>
            </a:r>
            <a:endParaRPr lang="en-CA" sz="2800" b="1" dirty="0" smtClean="0"/>
          </a:p>
        </p:txBody>
      </p:sp>
      <p:pic>
        <p:nvPicPr>
          <p:cNvPr id="6" name="Picture 7" descr="rasput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66800"/>
            <a:ext cx="3200400" cy="490194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>
                <a:solidFill>
                  <a:srgbClr val="99FF66"/>
                </a:solidFill>
              </a:rPr>
              <a:t>Two</a:t>
            </a:r>
            <a:r>
              <a:rPr lang="en-US" dirty="0"/>
              <a:t> Revolutions of 1917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562600" y="1600200"/>
            <a:ext cx="3581400" cy="5257800"/>
          </a:xfrm>
        </p:spPr>
        <p:txBody>
          <a:bodyPr/>
          <a:lstStyle/>
          <a:p>
            <a:r>
              <a:rPr lang="en-US" sz="2800" b="1" dirty="0"/>
              <a:t>The March Revolution (March 12</a:t>
            </a:r>
            <a:r>
              <a:rPr lang="en-US" sz="2800" b="1" dirty="0" smtClean="0"/>
              <a:t>) </a:t>
            </a:r>
            <a:r>
              <a:rPr lang="en-US" sz="2800" b="1" dirty="0" smtClean="0">
                <a:solidFill>
                  <a:srgbClr val="99FF66"/>
                </a:solidFill>
              </a:rPr>
              <a:t>Menshevik (Less ‘revolutionary’)</a:t>
            </a:r>
            <a:endParaRPr lang="en-US" sz="2800" b="1" dirty="0">
              <a:solidFill>
                <a:srgbClr val="99FF66"/>
              </a:solidFill>
            </a:endParaRPr>
          </a:p>
          <a:p>
            <a:r>
              <a:rPr lang="en-US" sz="2800" b="1" dirty="0"/>
              <a:t>The November Revolution (November </a:t>
            </a:r>
            <a:r>
              <a:rPr lang="en-US" sz="2800" b="1" dirty="0" smtClean="0"/>
              <a:t>6) </a:t>
            </a:r>
            <a:r>
              <a:rPr lang="en-US" sz="2800" b="1" dirty="0" smtClean="0">
                <a:solidFill>
                  <a:srgbClr val="99FF66"/>
                </a:solidFill>
              </a:rPr>
              <a:t>Bolshevik (more ‘revolutionary’)</a:t>
            </a:r>
            <a:endParaRPr lang="en-US" sz="2800" b="1" dirty="0">
              <a:solidFill>
                <a:srgbClr val="99FF66"/>
              </a:solidFill>
            </a:endParaRPr>
          </a:p>
        </p:txBody>
      </p:sp>
      <p:pic>
        <p:nvPicPr>
          <p:cNvPr id="26631" name="Picture 7" descr="Lenin_tro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0"/>
            <a:ext cx="5181600" cy="4089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597</TotalTime>
  <Words>591</Words>
  <Application>Microsoft Office PowerPoint</Application>
  <PresentationFormat>On-screen Show (4:3)</PresentationFormat>
  <Paragraphs>104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Tahoma</vt:lpstr>
      <vt:lpstr>Wingdings</vt:lpstr>
      <vt:lpstr>Slit</vt:lpstr>
      <vt:lpstr>The Russian Revolution</vt:lpstr>
      <vt:lpstr>Pre-Revolutionary Russia</vt:lpstr>
      <vt:lpstr>The Revolution of 1905</vt:lpstr>
      <vt:lpstr>Alexandra Had Issues</vt:lpstr>
      <vt:lpstr>Alexis: Alexandra’s Son with Hemophilia</vt:lpstr>
      <vt:lpstr>World War I: “The Last Straw”</vt:lpstr>
      <vt:lpstr>World War I (cont)</vt:lpstr>
      <vt:lpstr>The Collapse of the Imperial Government</vt:lpstr>
      <vt:lpstr>The Two Revolutions of 1917</vt:lpstr>
      <vt:lpstr>The March Revolution</vt:lpstr>
      <vt:lpstr>Lenin</vt:lpstr>
      <vt:lpstr>Lenin Returns</vt:lpstr>
      <vt:lpstr>The End</vt:lpstr>
      <vt:lpstr>November Revolution (cont)</vt:lpstr>
      <vt:lpstr>November Revolution (cont)</vt:lpstr>
      <vt:lpstr>PowerPoint Presentation</vt:lpstr>
      <vt:lpstr>USSR / CCCP</vt:lpstr>
      <vt:lpstr>PowerPoint Presentation</vt:lpstr>
    </vt:vector>
  </TitlesOfParts>
  <Company>IPFW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Russian Revolution</dc:title>
  <dc:creator>Keith Mainland</dc:creator>
  <cp:lastModifiedBy>Keith Mainland</cp:lastModifiedBy>
  <cp:revision>37</cp:revision>
  <dcterms:created xsi:type="dcterms:W3CDTF">2006-03-31T03:09:27Z</dcterms:created>
  <dcterms:modified xsi:type="dcterms:W3CDTF">2016-04-06T15:23:56Z</dcterms:modified>
</cp:coreProperties>
</file>