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3" r:id="rId6"/>
    <p:sldId id="261" r:id="rId7"/>
    <p:sldId id="265" r:id="rId8"/>
    <p:sldId id="264" r:id="rId9"/>
    <p:sldId id="266" r:id="rId10"/>
    <p:sldId id="267" r:id="rId11"/>
    <p:sldId id="268" r:id="rId12"/>
    <p:sldId id="283" r:id="rId13"/>
    <p:sldId id="284" r:id="rId14"/>
    <p:sldId id="279" r:id="rId15"/>
    <p:sldId id="273" r:id="rId16"/>
    <p:sldId id="274" r:id="rId17"/>
    <p:sldId id="275" r:id="rId18"/>
    <p:sldId id="276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fld id="{1C367B21-4383-4DAE-A6C1-7BED8D53A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D8152-24C1-4721-A3F5-BFC52E5AC70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BD1F0-ACB1-49A6-89F9-10AE39C1C05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3770D-30DA-4604-9C76-ADCCF2C840AB}" type="slidenum">
              <a:rPr lang="en-US"/>
              <a:pPr/>
              <a:t>11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ADAA2-1405-47A6-9E72-755A0AE9D53E}" type="slidenum">
              <a:rPr lang="en-US"/>
              <a:pPr/>
              <a:t>12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1881F-EAD3-4B5D-84A4-F10883D11C7F}" type="slidenum">
              <a:rPr lang="en-US"/>
              <a:pPr/>
              <a:t>14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1851C-C26D-44CE-A958-0C4E0508E128}" type="slidenum">
              <a:rPr lang="en-US"/>
              <a:pPr/>
              <a:t>15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05204-B767-495C-8B79-2045523A2A41}" type="slidenum">
              <a:rPr lang="en-US"/>
              <a:pPr/>
              <a:t>16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ED598-06A1-407F-82B6-D3DAA7983957}" type="slidenum">
              <a:rPr lang="en-US"/>
              <a:pPr/>
              <a:t>17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B2596-8B67-42C1-A0E3-B630E7C83B32}" type="slidenum">
              <a:rPr lang="en-US"/>
              <a:pPr/>
              <a:t>18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68B80-0D18-4F35-AF0F-5F463850E8BD}" type="slidenum">
              <a:rPr lang="en-US"/>
              <a:pPr/>
              <a:t>19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0C0BF-DB7B-476B-8A00-40803C60FEA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3F77A-5108-4E55-AFA2-607490B3558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8582A-6AD4-4375-9B16-073FE3DA660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2F540-AD04-4337-8CE4-784655616CB4}" type="slidenum">
              <a:rPr lang="en-US"/>
              <a:pPr/>
              <a:t>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0BAC9-87E7-4176-8EB1-D8D883CEF2A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3F049-7536-468B-99BF-6C7A133A167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EA738-8BF9-4C2C-AFF6-4242D85D3F2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9D386-04FC-428E-97B1-4FE244E1DD8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7F538A-8769-4C4D-9721-FFE8B8CCB7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6292-5B6C-4A70-83C2-D30F4379B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D0C72-DA84-4CC2-A5C7-8F58E219D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D38DA4-FC63-401F-A3B7-1349DB44E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ECFBCD-5B47-4D70-AD69-4C11754634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3DD54C-F840-4EFE-A934-95CBF309A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A74AF-3D0C-44D1-9B7B-F688B79C2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712E-1E04-430F-BDB4-C0946D182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7D3AF-D41C-4CCC-97E2-AD1556B93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FB82E-E948-4389-A319-62FF5B75C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C53-89CD-47CF-95D4-ABBACCF6B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160C2-2A19-4C97-B3F6-9E6594DF3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A4686-5031-42EB-AE7F-CBB31AA9B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1419B-C850-40C1-9EA8-00CB0DB1A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A928A94-13AF-4D5E-9F00-70BD125B90A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The Russian Revolution</a:t>
            </a:r>
          </a:p>
        </p:txBody>
      </p:sp>
      <p:pic>
        <p:nvPicPr>
          <p:cNvPr id="2052" name="Picture 4" descr="russian_emp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648200" cy="3098800"/>
          </a:xfrm>
          <a:prstGeom prst="rect">
            <a:avLst/>
          </a:prstGeom>
          <a:noFill/>
        </p:spPr>
      </p:pic>
      <p:pic>
        <p:nvPicPr>
          <p:cNvPr id="2053" name="Picture 5" descr="u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708275"/>
            <a:ext cx="4038600" cy="3084513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 bwMode="auto">
          <a:xfrm>
            <a:off x="4724400" y="4038600"/>
            <a:ext cx="304800" cy="4572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u="sng" dirty="0">
                <a:solidFill>
                  <a:srgbClr val="99FF66"/>
                </a:solidFill>
              </a:rPr>
              <a:t>Two</a:t>
            </a:r>
            <a:r>
              <a:rPr lang="en-US" dirty="0"/>
              <a:t> Revolutions of 1917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828800"/>
            <a:ext cx="3810000" cy="3429000"/>
          </a:xfrm>
        </p:spPr>
        <p:txBody>
          <a:bodyPr/>
          <a:lstStyle/>
          <a:p>
            <a:r>
              <a:rPr lang="en-US" sz="2800" b="1" dirty="0"/>
              <a:t>The March Revolution (March 12)</a:t>
            </a:r>
          </a:p>
          <a:p>
            <a:r>
              <a:rPr lang="en-US" sz="2800" b="1" dirty="0"/>
              <a:t>The November Revolution (November 6)</a:t>
            </a:r>
          </a:p>
        </p:txBody>
      </p:sp>
      <p:pic>
        <p:nvPicPr>
          <p:cNvPr id="26631" name="Picture 7" descr="Lenin_tr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5181600" cy="408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19600" cy="990600"/>
          </a:xfrm>
        </p:spPr>
        <p:txBody>
          <a:bodyPr/>
          <a:lstStyle/>
          <a:p>
            <a:r>
              <a:rPr lang="en-US" sz="3200" b="1" dirty="0"/>
              <a:t>The March Revolution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0"/>
            <a:ext cx="4724400" cy="6858000"/>
          </a:xfrm>
        </p:spPr>
        <p:txBody>
          <a:bodyPr/>
          <a:lstStyle/>
          <a:p>
            <a:r>
              <a:rPr lang="en-US" sz="2400" b="1" dirty="0"/>
              <a:t>Origins: Food </a:t>
            </a:r>
            <a:r>
              <a:rPr lang="en-US" sz="2400" b="1" dirty="0" smtClean="0"/>
              <a:t>riots/strikes</a:t>
            </a:r>
          </a:p>
          <a:p>
            <a:pPr lvl="1"/>
            <a:r>
              <a:rPr lang="en-US" sz="1800" b="1" dirty="0" smtClean="0"/>
              <a:t>Remember France?  Not just lending money apparently!</a:t>
            </a:r>
            <a:endParaRPr lang="en-US" sz="1800" b="1" dirty="0"/>
          </a:p>
          <a:p>
            <a:r>
              <a:rPr lang="en-US" sz="2400" b="1" dirty="0"/>
              <a:t>Duma declared itself a </a:t>
            </a:r>
            <a:r>
              <a:rPr lang="en-US" sz="2400" b="1" dirty="0">
                <a:solidFill>
                  <a:srgbClr val="99FF66"/>
                </a:solidFill>
              </a:rPr>
              <a:t>Provisional Government</a:t>
            </a:r>
            <a:r>
              <a:rPr lang="en-US" sz="2400" b="1" dirty="0"/>
              <a:t> on March12</a:t>
            </a:r>
          </a:p>
          <a:p>
            <a:r>
              <a:rPr lang="en-US" sz="2400" b="1" dirty="0"/>
              <a:t>Tsar </a:t>
            </a:r>
            <a:r>
              <a:rPr lang="en-US" sz="2400" b="1" dirty="0" smtClean="0"/>
              <a:t>ordered </a:t>
            </a:r>
            <a:r>
              <a:rPr lang="en-US" sz="2400" b="1" dirty="0"/>
              <a:t>soldiers to intervene; instead they joined the rebellion…the Tsar </a:t>
            </a:r>
            <a:r>
              <a:rPr lang="en-US" sz="2400" b="1" dirty="0" smtClean="0">
                <a:solidFill>
                  <a:srgbClr val="99FF66"/>
                </a:solidFill>
              </a:rPr>
              <a:t>abdicated </a:t>
            </a:r>
            <a:r>
              <a:rPr lang="en-US" sz="2400" b="1" dirty="0"/>
              <a:t>on March 17 </a:t>
            </a:r>
          </a:p>
          <a:p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99FF66"/>
                </a:solidFill>
              </a:rPr>
              <a:t>Menshevik, </a:t>
            </a:r>
            <a:r>
              <a:rPr lang="en-US" sz="2400" b="1" dirty="0">
                <a:solidFill>
                  <a:srgbClr val="99FF66"/>
                </a:solidFill>
              </a:rPr>
              <a:t>Alexander Kerensky</a:t>
            </a:r>
            <a:r>
              <a:rPr lang="en-US" sz="2400" b="1" dirty="0"/>
              <a:t> headed the Provisional Government, </a:t>
            </a:r>
            <a:endParaRPr lang="en-US" sz="2400" b="1" dirty="0">
              <a:solidFill>
                <a:srgbClr val="99FF66"/>
              </a:solidFill>
            </a:endParaRPr>
          </a:p>
          <a:p>
            <a:pPr lvl="1"/>
            <a:r>
              <a:rPr lang="en-US" sz="1800" b="1" dirty="0"/>
              <a:t>Very Popular Revolution</a:t>
            </a:r>
          </a:p>
          <a:p>
            <a:pPr lvl="1"/>
            <a:r>
              <a:rPr lang="en-US" sz="1800" b="1" dirty="0"/>
              <a:t>Kerensky </a:t>
            </a:r>
            <a:r>
              <a:rPr lang="en-US" sz="1800" b="1" dirty="0" smtClean="0"/>
              <a:t>favored </a:t>
            </a:r>
            <a:r>
              <a:rPr lang="en-US" sz="1800" b="1" dirty="0"/>
              <a:t>gradual socialist </a:t>
            </a:r>
            <a:r>
              <a:rPr lang="en-US" sz="1800" b="1" dirty="0" smtClean="0"/>
              <a:t>reform</a:t>
            </a:r>
          </a:p>
          <a:p>
            <a:pPr lvl="1"/>
            <a:r>
              <a:rPr lang="en-US" sz="1800" b="1" u="sng" dirty="0" smtClean="0"/>
              <a:t>However,</a:t>
            </a:r>
            <a:r>
              <a:rPr lang="en-US" sz="1800" b="1" dirty="0" smtClean="0"/>
              <a:t> </a:t>
            </a:r>
            <a:r>
              <a:rPr lang="en-US" sz="1800" b="1" u="sng" dirty="0"/>
              <a:t>saw the war effort as #1 priority</a:t>
            </a:r>
          </a:p>
          <a:p>
            <a:endParaRPr lang="en-US" sz="2400" b="1" dirty="0"/>
          </a:p>
          <a:p>
            <a:pPr>
              <a:buFont typeface="Wingdings" pitchFamily="2" charset="2"/>
              <a:buNone/>
            </a:pPr>
            <a:endParaRPr lang="en-US" sz="2400" b="1" dirty="0"/>
          </a:p>
          <a:p>
            <a:endParaRPr lang="en-US" sz="2400" b="1" dirty="0"/>
          </a:p>
        </p:txBody>
      </p:sp>
      <p:pic>
        <p:nvPicPr>
          <p:cNvPr id="28681" name="Picture 9" descr="thumb?id=10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505200" cy="469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b="1" u="sng" dirty="0" err="1"/>
              <a:t>Kornilov</a:t>
            </a:r>
            <a:r>
              <a:rPr lang="en-US" b="1" u="sng" dirty="0"/>
              <a:t> Affair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486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err="1" smtClean="0"/>
              <a:t>Karensky</a:t>
            </a:r>
            <a:r>
              <a:rPr lang="en-US" sz="2400" b="1" dirty="0" smtClean="0"/>
              <a:t> announces new summer offensive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Unpopular – mass desertion</a:t>
            </a:r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Karensky</a:t>
            </a:r>
            <a:r>
              <a:rPr lang="en-US" sz="2400" b="1" dirty="0" smtClean="0"/>
              <a:t> clashed with new Commander (</a:t>
            </a:r>
            <a:r>
              <a:rPr lang="en-US" sz="2400" b="1" dirty="0" err="1" smtClean="0"/>
              <a:t>Kornilov</a:t>
            </a:r>
            <a:r>
              <a:rPr lang="en-US" sz="2400" b="1" dirty="0" smtClean="0"/>
              <a:t>) over use of death penalty for desertion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General </a:t>
            </a:r>
            <a:r>
              <a:rPr lang="en-US" sz="2400" b="1" dirty="0" err="1"/>
              <a:t>Kornilov</a:t>
            </a:r>
            <a:r>
              <a:rPr lang="en-US" sz="2400" b="1" dirty="0"/>
              <a:t> attempted to overthrow Provisional Government with military takeover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To prevent this takeover, Kerensky freed many Bolshevik leaders from prison and supplied arms to </a:t>
            </a:r>
            <a:r>
              <a:rPr lang="en-US" sz="2400" b="1" dirty="0" smtClean="0"/>
              <a:t>them.  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They are the </a:t>
            </a:r>
            <a:r>
              <a:rPr lang="en-US" sz="2000" b="1" dirty="0" smtClean="0">
                <a:solidFill>
                  <a:srgbClr val="99FF66"/>
                </a:solidFill>
              </a:rPr>
              <a:t>Red Guard </a:t>
            </a:r>
            <a:r>
              <a:rPr lang="en-US" sz="2000" b="1" dirty="0" smtClean="0"/>
              <a:t>to protect the government!</a:t>
            </a: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90116" name="Picture 4" descr="kornil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295400"/>
            <a:ext cx="3602037" cy="4627562"/>
          </a:xfrm>
          <a:noFill/>
          <a:ln/>
        </p:spPr>
      </p:pic>
    </p:spTree>
  </p:cSld>
  <p:clrMapOvr>
    <a:masterClrMapping/>
  </p:clrMapOvr>
  <p:transition advTm="2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/>
              <a:t>Lenin Returns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8686800" cy="4495800"/>
          </a:xfrm>
        </p:spPr>
        <p:txBody>
          <a:bodyPr/>
          <a:lstStyle/>
          <a:p>
            <a:r>
              <a:rPr lang="en-US" b="1" dirty="0" smtClean="0"/>
              <a:t>With Russia in a state of chaos and Germany struggling on the Western Front, Germany helps transport Lenin from exile into Russia to help lead a revolt.  The idea was that Russia would make peace</a:t>
            </a:r>
            <a:r>
              <a:rPr lang="en-US" b="1" dirty="0" smtClean="0"/>
              <a:t>,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smtClean="0"/>
              <a:t>and </a:t>
            </a:r>
            <a:r>
              <a:rPr lang="en-US" b="1" dirty="0" smtClean="0"/>
              <a:t>Germany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could </a:t>
            </a:r>
            <a:r>
              <a:rPr lang="en-US" b="1" dirty="0" smtClean="0"/>
              <a:t>redeploy</a:t>
            </a:r>
          </a:p>
          <a:p>
            <a:pPr>
              <a:buNone/>
            </a:pPr>
            <a:r>
              <a:rPr lang="en-US" b="1" dirty="0" smtClean="0"/>
              <a:t>	their resources.</a:t>
            </a:r>
            <a:endParaRPr lang="en-US" b="1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52800"/>
            <a:ext cx="543340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/>
              <a:t>The Petrograd Soviet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990600"/>
            <a:ext cx="4953000" cy="6629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CA" sz="2800" b="1" dirty="0"/>
              <a:t>leftists in St. Petersburg formed the </a:t>
            </a:r>
            <a:r>
              <a:rPr lang="en-CA" sz="2800" b="1" dirty="0">
                <a:solidFill>
                  <a:srgbClr val="99FF66"/>
                </a:solidFill>
              </a:rPr>
              <a:t>Petrograd </a:t>
            </a:r>
            <a:r>
              <a:rPr lang="en-CA" sz="2800" b="1" dirty="0" smtClean="0">
                <a:solidFill>
                  <a:srgbClr val="99FF66"/>
                </a:solidFill>
              </a:rPr>
              <a:t>Soviet.</a:t>
            </a:r>
          </a:p>
          <a:p>
            <a:pPr lvl="2">
              <a:lnSpc>
                <a:spcPct val="90000"/>
              </a:lnSpc>
            </a:pPr>
            <a:r>
              <a:rPr lang="en-CA" sz="2800" b="1" dirty="0" smtClean="0"/>
              <a:t>They </a:t>
            </a:r>
            <a:r>
              <a:rPr lang="en-CA" sz="2800" b="1" dirty="0"/>
              <a:t>claimed to be the </a:t>
            </a:r>
            <a:r>
              <a:rPr lang="en-CA" sz="2800" b="1" dirty="0" smtClean="0"/>
              <a:t>new govt. </a:t>
            </a:r>
          </a:p>
          <a:p>
            <a:pPr lvl="2">
              <a:lnSpc>
                <a:spcPct val="90000"/>
              </a:lnSpc>
            </a:pPr>
            <a:r>
              <a:rPr lang="en-CA" sz="2800" b="1" dirty="0" smtClean="0"/>
              <a:t>Lenin and Red Guard protect Petrograd</a:t>
            </a:r>
          </a:p>
          <a:p>
            <a:pPr lvl="3">
              <a:lnSpc>
                <a:spcPct val="90000"/>
              </a:lnSpc>
            </a:pPr>
            <a:r>
              <a:rPr lang="en-CA" sz="2800" b="1" dirty="0" smtClean="0"/>
              <a:t>“We are fighting against </a:t>
            </a:r>
            <a:r>
              <a:rPr lang="en-CA" sz="2800" b="1" dirty="0" err="1" smtClean="0"/>
              <a:t>Kornilov</a:t>
            </a:r>
            <a:r>
              <a:rPr lang="en-CA" sz="2800" b="1" dirty="0" smtClean="0"/>
              <a:t> not for </a:t>
            </a:r>
            <a:r>
              <a:rPr lang="en-CA" sz="2800" b="1" dirty="0" err="1" smtClean="0"/>
              <a:t>Karensky</a:t>
            </a:r>
            <a:r>
              <a:rPr lang="en-CA" sz="2800" b="1" dirty="0" smtClean="0"/>
              <a:t>”</a:t>
            </a:r>
            <a:endParaRPr lang="en-CA" sz="2800" b="1" dirty="0"/>
          </a:p>
        </p:txBody>
      </p:sp>
      <p:pic>
        <p:nvPicPr>
          <p:cNvPr id="74757" name="Picture 5" descr="339p1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2819400"/>
            <a:ext cx="5038725" cy="4048125"/>
          </a:xfrm>
          <a:prstGeom prst="rect">
            <a:avLst/>
          </a:prstGeom>
          <a:noFill/>
        </p:spPr>
      </p:pic>
      <p:pic>
        <p:nvPicPr>
          <p:cNvPr id="74759" name="Picture 7" descr="petro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685800"/>
            <a:ext cx="4648200" cy="2655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b="1" dirty="0"/>
              <a:t>Lenin Steps into This Vacuum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609600"/>
            <a:ext cx="56388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Lenin’s </a:t>
            </a:r>
            <a:r>
              <a:rPr lang="en-US" sz="2800" b="1" dirty="0"/>
              <a:t>arrival in Petrograd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 tremendously charismatic personality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99FF66"/>
                </a:solidFill>
              </a:rPr>
              <a:t>“Peace, Land, Bread”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99FF66"/>
                </a:solidFill>
              </a:rPr>
              <a:t>“All Power to the Soviets”</a:t>
            </a:r>
          </a:p>
          <a:p>
            <a:pPr>
              <a:lnSpc>
                <a:spcPct val="90000"/>
              </a:lnSpc>
            </a:pPr>
            <a:r>
              <a:rPr lang="en-CA" sz="2800" b="1" dirty="0"/>
              <a:t>He preached that the war was a capitalist/imperialist war that offered no rewards for the peasants/workers; he also felt the war was over </a:t>
            </a:r>
            <a:r>
              <a:rPr lang="en-CA" sz="2800" b="1" dirty="0" smtClean="0"/>
              <a:t>with the </a:t>
            </a:r>
            <a:r>
              <a:rPr lang="en-CA" sz="2800" b="1" dirty="0" smtClean="0"/>
              <a:t>Tsar’s abdication.</a:t>
            </a:r>
            <a:endParaRPr lang="en-CA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Bolshevik party membership exploded; their power was </a:t>
            </a:r>
            <a:r>
              <a:rPr lang="en-US" sz="2800" b="1" dirty="0" smtClean="0"/>
              <a:t>consolidated</a:t>
            </a:r>
            <a:endParaRPr lang="en-US" sz="2800" b="1" dirty="0"/>
          </a:p>
        </p:txBody>
      </p:sp>
      <p:pic>
        <p:nvPicPr>
          <p:cNvPr id="38919" name="Picture 7" descr="lenin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487738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838200"/>
          </a:xfrm>
        </p:spPr>
        <p:txBody>
          <a:bodyPr/>
          <a:lstStyle/>
          <a:p>
            <a:r>
              <a:rPr lang="en-US" sz="3200" b="1" dirty="0"/>
              <a:t>The November Revolution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0"/>
            <a:ext cx="46482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Nov. 6, 1917…</a:t>
            </a:r>
          </a:p>
          <a:p>
            <a:pPr>
              <a:lnSpc>
                <a:spcPct val="90000"/>
              </a:lnSpc>
            </a:pPr>
            <a:r>
              <a:rPr lang="en-CA" sz="2400" b="1" dirty="0" smtClean="0">
                <a:solidFill>
                  <a:srgbClr val="99FF66"/>
                </a:solidFill>
              </a:rPr>
              <a:t>Leon </a:t>
            </a:r>
            <a:r>
              <a:rPr lang="en-CA" sz="2400" b="1" dirty="0">
                <a:solidFill>
                  <a:srgbClr val="99FF66"/>
                </a:solidFill>
              </a:rPr>
              <a:t>Trotsky</a:t>
            </a:r>
            <a:r>
              <a:rPr lang="en-CA" sz="2400" b="1" dirty="0"/>
              <a:t>, who had gained the confidence of the army </a:t>
            </a:r>
            <a:r>
              <a:rPr lang="en-CA" sz="2400" b="1" dirty="0" smtClean="0"/>
              <a:t>led the coup</a:t>
            </a:r>
          </a:p>
          <a:p>
            <a:pPr>
              <a:lnSpc>
                <a:spcPct val="90000"/>
              </a:lnSpc>
              <a:buNone/>
            </a:pPr>
            <a:r>
              <a:rPr lang="en-CA" sz="2400" b="1" dirty="0"/>
              <a:t>	</a:t>
            </a:r>
            <a:r>
              <a:rPr lang="en-CA" sz="2400" b="1" dirty="0" smtClean="0"/>
              <a:t> (= the “Red Miracle”)</a:t>
            </a:r>
          </a:p>
          <a:p>
            <a:pPr>
              <a:lnSpc>
                <a:spcPct val="90000"/>
              </a:lnSpc>
            </a:pPr>
            <a:r>
              <a:rPr lang="en-CA" sz="2400" b="1" dirty="0" smtClean="0"/>
              <a:t>Election set  January 1918</a:t>
            </a:r>
          </a:p>
          <a:p>
            <a:pPr>
              <a:lnSpc>
                <a:spcPct val="90000"/>
              </a:lnSpc>
            </a:pPr>
            <a:r>
              <a:rPr lang="en-CA" sz="2400" b="1" dirty="0" smtClean="0"/>
              <a:t>Social revolutionaries win the majority</a:t>
            </a:r>
          </a:p>
          <a:p>
            <a:pPr>
              <a:lnSpc>
                <a:spcPct val="90000"/>
              </a:lnSpc>
            </a:pPr>
            <a:r>
              <a:rPr lang="en-CA" sz="2400" b="1" dirty="0" smtClean="0"/>
              <a:t>Lenin  </a:t>
            </a:r>
            <a:r>
              <a:rPr lang="en-CA" sz="2400" b="1" dirty="0"/>
              <a:t>disbanded the </a:t>
            </a:r>
            <a:r>
              <a:rPr lang="en-CA" sz="2400" b="1" i="1" dirty="0"/>
              <a:t>Constituent Assembly</a:t>
            </a:r>
            <a:r>
              <a:rPr lang="en-CA" sz="2400" b="1" dirty="0"/>
              <a:t> </a:t>
            </a:r>
            <a:r>
              <a:rPr lang="en-CA" sz="2400" b="1" dirty="0" smtClean="0"/>
              <a:t> using the Red Army.</a:t>
            </a:r>
          </a:p>
          <a:p>
            <a:pPr>
              <a:lnSpc>
                <a:spcPct val="90000"/>
              </a:lnSpc>
            </a:pPr>
            <a:r>
              <a:rPr lang="en-CA" sz="2400" b="1" dirty="0" smtClean="0">
                <a:solidFill>
                  <a:srgbClr val="99FF66"/>
                </a:solidFill>
                <a:sym typeface="Wingdings" pitchFamily="2" charset="2"/>
              </a:rPr>
              <a:t>Co</a:t>
            </a:r>
            <a:r>
              <a:rPr lang="en-US" sz="2400" b="1" dirty="0" err="1">
                <a:solidFill>
                  <a:srgbClr val="99FF66"/>
                </a:solidFill>
              </a:rPr>
              <a:t>uncil</a:t>
            </a:r>
            <a:r>
              <a:rPr lang="en-US" sz="2400" b="1" dirty="0">
                <a:solidFill>
                  <a:srgbClr val="99FF66"/>
                </a:solidFill>
              </a:rPr>
              <a:t> of People’s Commissars</a:t>
            </a:r>
            <a:r>
              <a:rPr lang="en-US" sz="2400" b="1" dirty="0"/>
              <a:t> was created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All private property was abolished and divided among the peasantry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Largest industrial </a:t>
            </a:r>
            <a:r>
              <a:rPr lang="en-US" sz="2400" b="1" dirty="0" smtClean="0"/>
              <a:t>enterprises - nationalized</a:t>
            </a:r>
            <a:endParaRPr lang="en-US" sz="2400" b="1" dirty="0"/>
          </a:p>
        </p:txBody>
      </p:sp>
      <p:pic>
        <p:nvPicPr>
          <p:cNvPr id="40967" name="Picture 7" descr="nove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08050"/>
            <a:ext cx="4343400" cy="2901950"/>
          </a:xfrm>
          <a:prstGeom prst="rect">
            <a:avLst/>
          </a:prstGeom>
          <a:noFill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57550"/>
            <a:ext cx="446336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/>
              <a:t>November Revolution (</a:t>
            </a:r>
            <a:r>
              <a:rPr lang="en-US" b="1" dirty="0" err="1"/>
              <a:t>cont</a:t>
            </a:r>
            <a:r>
              <a:rPr lang="en-US" b="1" dirty="0"/>
              <a:t>)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914400"/>
            <a:ext cx="3810000" cy="5943600"/>
          </a:xfrm>
        </p:spPr>
        <p:txBody>
          <a:bodyPr/>
          <a:lstStyle/>
          <a:p>
            <a:r>
              <a:rPr lang="en-US" sz="2800" b="1" dirty="0"/>
              <a:t>Political Police organized: </a:t>
            </a:r>
            <a:r>
              <a:rPr lang="en-US" sz="2800" b="1" dirty="0">
                <a:solidFill>
                  <a:srgbClr val="99FF66"/>
                </a:solidFill>
              </a:rPr>
              <a:t>CHEKA</a:t>
            </a:r>
          </a:p>
          <a:p>
            <a:r>
              <a:rPr lang="en-US" sz="2800" b="1" dirty="0"/>
              <a:t>Revolutionary army created with Trotsky in charge = </a:t>
            </a:r>
            <a:r>
              <a:rPr lang="en-US" sz="2800" b="1" dirty="0">
                <a:solidFill>
                  <a:srgbClr val="99FF66"/>
                </a:solidFill>
              </a:rPr>
              <a:t>“Red Army”</a:t>
            </a:r>
          </a:p>
          <a:p>
            <a:r>
              <a:rPr lang="en-US" sz="2800" b="1" dirty="0"/>
              <a:t>Bolshevik Party renamed Communist Party in March of 1918</a:t>
            </a:r>
          </a:p>
        </p:txBody>
      </p:sp>
      <p:pic>
        <p:nvPicPr>
          <p:cNvPr id="43014" name="Picture 6" descr="red Ar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114800" cy="3028950"/>
          </a:xfrm>
          <a:prstGeom prst="rect">
            <a:avLst/>
          </a:prstGeom>
          <a:noFill/>
        </p:spPr>
      </p:pic>
      <p:pic>
        <p:nvPicPr>
          <p:cNvPr id="43017" name="Picture 9" descr="Felix_Dzerzhinsky_19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971800"/>
            <a:ext cx="2725737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/>
              <a:t>November Revolution (cont)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400" b="1" dirty="0"/>
              <a:t>Lenin’s 1st task was to get Russia out of the war so he could concentrate on internal reform…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99FF66"/>
                </a:solidFill>
              </a:rPr>
              <a:t>Treaty of Brest-Litovsk</a:t>
            </a:r>
            <a:r>
              <a:rPr lang="en-US" sz="2400" b="1" dirty="0"/>
              <a:t> negotiated with the Germans, </a:t>
            </a:r>
            <a:r>
              <a:rPr lang="en-CA" sz="2400" b="1" dirty="0"/>
              <a:t>giving them much Russian territory, population, and </a:t>
            </a:r>
            <a:r>
              <a:rPr lang="en-CA" sz="2400" b="1" dirty="0" smtClean="0"/>
              <a:t>resources</a:t>
            </a:r>
          </a:p>
          <a:p>
            <a:pPr>
              <a:lnSpc>
                <a:spcPct val="90000"/>
              </a:lnSpc>
            </a:pPr>
            <a:r>
              <a:rPr lang="en-CA" sz="2400" b="1" dirty="0" smtClean="0"/>
              <a:t>Assassination attempt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Civil War followed, 1917-1920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	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“Reds” versus “Whites”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Complete breakdown of Russian economy and society</a:t>
            </a:r>
          </a:p>
        </p:txBody>
      </p:sp>
      <p:pic>
        <p:nvPicPr>
          <p:cNvPr id="45062" name="Picture 6" descr="brest-litov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901" name="Picture 5" descr="uss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304800"/>
            <a:ext cx="9677400" cy="739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Pre-Revolutionary Russia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267200" cy="4876800"/>
          </a:xfrm>
        </p:spPr>
        <p:txBody>
          <a:bodyPr/>
          <a:lstStyle/>
          <a:p>
            <a:r>
              <a:rPr lang="en-US" sz="2400" b="1" dirty="0"/>
              <a:t>Only true autocracy left in Europe</a:t>
            </a:r>
          </a:p>
          <a:p>
            <a:r>
              <a:rPr lang="en-US" sz="2400" b="1" dirty="0"/>
              <a:t>No </a:t>
            </a:r>
            <a:r>
              <a:rPr lang="en-US" sz="2400" b="1" dirty="0" smtClean="0"/>
              <a:t>real representative </a:t>
            </a:r>
            <a:r>
              <a:rPr lang="en-US" sz="2400" b="1" dirty="0"/>
              <a:t>political institutions</a:t>
            </a:r>
          </a:p>
          <a:p>
            <a:r>
              <a:rPr lang="en-US" sz="2400" b="1" dirty="0"/>
              <a:t>Nicholas II became </a:t>
            </a:r>
            <a:r>
              <a:rPr lang="en-US" sz="2400" b="1" dirty="0" smtClean="0"/>
              <a:t>Tsar </a:t>
            </a:r>
            <a:r>
              <a:rPr lang="en-US" sz="2400" b="1" dirty="0"/>
              <a:t>in 1884</a:t>
            </a:r>
          </a:p>
          <a:p>
            <a:r>
              <a:rPr lang="en-US" sz="2400" b="1" dirty="0"/>
              <a:t>Believed he was the absolute </a:t>
            </a:r>
            <a:r>
              <a:rPr lang="en-US" sz="2400" b="1" dirty="0" smtClean="0"/>
              <a:t>ruler</a:t>
            </a:r>
            <a:endParaRPr lang="en-US" sz="2400" b="1" dirty="0"/>
          </a:p>
          <a:p>
            <a:r>
              <a:rPr lang="en-US" sz="2400" b="1" dirty="0"/>
              <a:t>Russo-Japanese War (1904) – defeat led to </a:t>
            </a:r>
            <a:r>
              <a:rPr lang="en-US" sz="2400" b="1" dirty="0" smtClean="0"/>
              <a:t>political </a:t>
            </a:r>
            <a:r>
              <a:rPr lang="en-US" sz="2400" b="1" dirty="0"/>
              <a:t>instability</a:t>
            </a:r>
          </a:p>
        </p:txBody>
      </p:sp>
      <p:pic>
        <p:nvPicPr>
          <p:cNvPr id="6151" name="Picture 7" descr="nicholas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371600"/>
            <a:ext cx="4167187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The Revolution of 1905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09600"/>
            <a:ext cx="4495800" cy="6324600"/>
          </a:xfrm>
        </p:spPr>
        <p:txBody>
          <a:bodyPr/>
          <a:lstStyle/>
          <a:p>
            <a:r>
              <a:rPr lang="en-US" sz="2400" b="1" dirty="0"/>
              <a:t>Rapid growth of  (discontented) working class</a:t>
            </a:r>
          </a:p>
          <a:p>
            <a:r>
              <a:rPr lang="en-US" sz="2400" b="1" dirty="0"/>
              <a:t>Vast majority of workers concentrated in St. Petersburg and Moscow</a:t>
            </a:r>
          </a:p>
          <a:p>
            <a:r>
              <a:rPr lang="en-US" sz="2400" b="1" dirty="0"/>
              <a:t>Little help from the </a:t>
            </a:r>
            <a:r>
              <a:rPr lang="en-US" sz="2400" b="1" dirty="0" smtClean="0"/>
              <a:t>countryside.  Impoverished </a:t>
            </a:r>
            <a:r>
              <a:rPr lang="en-US" sz="2400" b="1" dirty="0"/>
              <a:t>peasants – Populist Movements of the 1870s and </a:t>
            </a:r>
            <a:r>
              <a:rPr lang="en-US" sz="2400" b="1" dirty="0" smtClean="0"/>
              <a:t>latter </a:t>
            </a:r>
            <a:r>
              <a:rPr lang="en-US" sz="2400" b="1" dirty="0"/>
              <a:t>had done little to improve their lot</a:t>
            </a:r>
          </a:p>
          <a:p>
            <a:pPr lvl="1"/>
            <a:r>
              <a:rPr lang="en-US" sz="2000" b="1" dirty="0"/>
              <a:t>No individual land ownership</a:t>
            </a:r>
          </a:p>
          <a:p>
            <a:pPr lvl="1"/>
            <a:r>
              <a:rPr lang="en-US" sz="2000" b="1" dirty="0"/>
              <a:t>Rural Famine</a:t>
            </a:r>
          </a:p>
        </p:txBody>
      </p:sp>
      <p:pic>
        <p:nvPicPr>
          <p:cNvPr id="8199" name="Picture 7" descr="petersb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352800" cy="3352800"/>
          </a:xfrm>
          <a:prstGeom prst="rect">
            <a:avLst/>
          </a:prstGeom>
          <a:noFill/>
        </p:spPr>
      </p:pic>
      <p:pic>
        <p:nvPicPr>
          <p:cNvPr id="8200" name="Picture 8" descr="civil w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45720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dirty="0"/>
              <a:t>World War I: “The Last Straw”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8392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War revealed the ineptitude and arrogance of the country’s aristocratic elite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Corrupt military leadership had contempt for ordinary Russian people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Average peasants had very little invested in the </a:t>
            </a:r>
            <a:r>
              <a:rPr lang="en-US" sz="2800" b="1" dirty="0" smtClean="0"/>
              <a:t>War</a:t>
            </a:r>
          </a:p>
          <a:p>
            <a:pPr>
              <a:lnSpc>
                <a:spcPct val="90000"/>
              </a:lnSpc>
              <a:buNone/>
            </a:pPr>
            <a:endParaRPr lang="en-US" sz="2800" b="1" dirty="0"/>
          </a:p>
        </p:txBody>
      </p:sp>
      <p:pic>
        <p:nvPicPr>
          <p:cNvPr id="16392" name="Picture 8" descr="russian ar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24200"/>
            <a:ext cx="5486400" cy="36496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World War I (</a:t>
            </a:r>
            <a:r>
              <a:rPr lang="en-US" dirty="0" err="1"/>
              <a:t>cont</a:t>
            </a:r>
            <a:r>
              <a:rPr lang="en-US"/>
              <a:t>)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381000"/>
            <a:ext cx="4876800" cy="647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CA" sz="2400" b="1" dirty="0"/>
              <a:t>ill-trained, ineffective officers, poorly equipped (</a:t>
            </a:r>
            <a:r>
              <a:rPr lang="en-CA" sz="2400" b="1" dirty="0" smtClean="0"/>
              <a:t>Russia </a:t>
            </a:r>
            <a:r>
              <a:rPr lang="en-CA" sz="2400" b="1" dirty="0"/>
              <a:t>was not ready for </a:t>
            </a:r>
            <a:r>
              <a:rPr lang="en-CA" sz="2400" b="1" dirty="0" smtClean="0"/>
              <a:t>industrial </a:t>
            </a:r>
            <a:r>
              <a:rPr lang="en-CA" sz="2400" b="1" dirty="0"/>
              <a:t>war) </a:t>
            </a:r>
            <a:endParaRPr lang="en-CA" sz="2400" b="1" dirty="0" smtClean="0"/>
          </a:p>
          <a:p>
            <a:pPr>
              <a:lnSpc>
                <a:spcPct val="90000"/>
              </a:lnSpc>
            </a:pPr>
            <a:r>
              <a:rPr lang="en-CA" sz="2400" b="1" dirty="0" smtClean="0"/>
              <a:t>the result: </a:t>
            </a:r>
          </a:p>
          <a:p>
            <a:pPr lvl="1">
              <a:lnSpc>
                <a:spcPct val="90000"/>
              </a:lnSpc>
            </a:pPr>
            <a:r>
              <a:rPr lang="en-CA" sz="2000" b="1" dirty="0" smtClean="0"/>
              <a:t>mass </a:t>
            </a:r>
            <a:r>
              <a:rPr lang="en-CA" sz="2000" b="1" dirty="0"/>
              <a:t>desertions </a:t>
            </a:r>
            <a:r>
              <a:rPr lang="en-CA" sz="2000" b="1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CA" sz="2000" b="1" dirty="0" smtClean="0"/>
              <a:t>2 </a:t>
            </a:r>
            <a:r>
              <a:rPr lang="en-CA" sz="2000" b="1" dirty="0"/>
              <a:t>million casualties </a:t>
            </a:r>
            <a:r>
              <a:rPr lang="en-CA" sz="2000" b="1" dirty="0" smtClean="0"/>
              <a:t>by 1915</a:t>
            </a:r>
            <a:endParaRPr lang="en-CA" sz="20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Battle </a:t>
            </a:r>
            <a:r>
              <a:rPr lang="en-US" sz="2400" b="1" dirty="0"/>
              <a:t>of </a:t>
            </a:r>
            <a:r>
              <a:rPr lang="en-US" sz="2400" b="1" dirty="0" err="1"/>
              <a:t>Tannenberg</a:t>
            </a:r>
            <a:r>
              <a:rPr lang="en-US" sz="2400" b="1" dirty="0"/>
              <a:t> </a:t>
            </a:r>
            <a:r>
              <a:rPr lang="en-US" sz="2400" b="1" dirty="0" smtClean="0"/>
              <a:t>August</a:t>
            </a:r>
            <a:r>
              <a:rPr lang="en-US" sz="2400" b="1" dirty="0"/>
              <a:t>, </a:t>
            </a:r>
            <a:r>
              <a:rPr lang="en-US" sz="2400" b="1" dirty="0" smtClean="0"/>
              <a:t>1914 - massive </a:t>
            </a:r>
            <a:r>
              <a:rPr lang="en-US" sz="2400" b="1" dirty="0"/>
              <a:t>defeat at hands of </a:t>
            </a:r>
            <a:r>
              <a:rPr lang="en-US" sz="2400" b="1" dirty="0" smtClean="0"/>
              <a:t>Gen. Hindenburg who becomes a war hero as a result.  (more later)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Chaos and disintegration of the Russian Army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18439" name="Picture 7" descr="surre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0" y="762000"/>
            <a:ext cx="4038600" cy="2919413"/>
          </a:xfrm>
          <a:prstGeom prst="rect">
            <a:avLst/>
          </a:prstGeom>
          <a:noFill/>
        </p:spPr>
      </p:pic>
      <p:pic>
        <p:nvPicPr>
          <p:cNvPr id="18441" name="Picture 9" descr="30676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27" y="3784745"/>
            <a:ext cx="4267200" cy="30178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Alexandra: The Power Behind the Throne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524000"/>
            <a:ext cx="4038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Even more blindly committed to autocracy than her husband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She was under the influence of Rasputin 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Origins of Rasputin’s power - </a:t>
            </a:r>
            <a:r>
              <a:rPr lang="en-US" sz="2400" b="1" dirty="0" smtClean="0"/>
              <a:t>?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Hemophilia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Scandals </a:t>
            </a:r>
            <a:r>
              <a:rPr lang="en-US" sz="2400" b="1" dirty="0"/>
              <a:t>surrounding Rasputin served to discredit the monarchy</a:t>
            </a:r>
          </a:p>
        </p:txBody>
      </p:sp>
      <p:pic>
        <p:nvPicPr>
          <p:cNvPr id="14343" name="Picture 7" descr="raspu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481263"/>
            <a:ext cx="2857500" cy="4376737"/>
          </a:xfrm>
          <a:prstGeom prst="rect">
            <a:avLst/>
          </a:prstGeom>
          <a:noFill/>
        </p:spPr>
      </p:pic>
      <p:pic>
        <p:nvPicPr>
          <p:cNvPr id="14344" name="Picture 8" descr="Alexand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2841625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Alexis: Alexandra’s Son with Hemophilia</a:t>
            </a:r>
          </a:p>
        </p:txBody>
      </p:sp>
      <p:pic>
        <p:nvPicPr>
          <p:cNvPr id="22533" name="Picture 5" descr="alex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28800"/>
            <a:ext cx="3554413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Collapse of the Imperial Government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828800"/>
            <a:ext cx="5178425" cy="4495800"/>
          </a:xfrm>
        </p:spPr>
        <p:txBody>
          <a:bodyPr/>
          <a:lstStyle/>
          <a:p>
            <a:r>
              <a:rPr lang="en-US" sz="2800" b="1" dirty="0"/>
              <a:t>Nicholas left for the Front—September, 1915</a:t>
            </a:r>
          </a:p>
          <a:p>
            <a:r>
              <a:rPr lang="en-US" sz="2800" b="1" dirty="0"/>
              <a:t>Alexandra </a:t>
            </a:r>
            <a:r>
              <a:rPr lang="en-US" sz="2800" b="1" dirty="0" smtClean="0"/>
              <a:t>(and Rasputin) left in charge.  </a:t>
            </a:r>
          </a:p>
          <a:p>
            <a:r>
              <a:rPr lang="en-US" sz="2800" b="1" dirty="0" smtClean="0"/>
              <a:t>Country falls </a:t>
            </a:r>
            <a:r>
              <a:rPr lang="en-US" sz="2800" b="1" dirty="0" smtClean="0"/>
              <a:t>into </a:t>
            </a:r>
            <a:r>
              <a:rPr lang="en-US" sz="2800" b="1" dirty="0"/>
              <a:t>chaos</a:t>
            </a:r>
          </a:p>
          <a:p>
            <a:r>
              <a:rPr lang="en-US" sz="2800" b="1" dirty="0"/>
              <a:t>Alexandra and other high government officials accused of treason</a:t>
            </a:r>
          </a:p>
        </p:txBody>
      </p:sp>
      <p:pic>
        <p:nvPicPr>
          <p:cNvPr id="20487" name="Picture 7" descr="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3660775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r>
              <a:rPr lang="en-US" sz="3600" dirty="0"/>
              <a:t>The Collapse of the Imperial </a:t>
            </a:r>
            <a:r>
              <a:rPr lang="en-US" sz="3600" dirty="0" smtClean="0"/>
              <a:t>Government</a:t>
            </a:r>
            <a:endParaRPr lang="en-US" sz="3600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066800"/>
            <a:ext cx="5105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b="1" dirty="0" smtClean="0"/>
              <a:t>Rasputin assassinated in December of 1916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Complete mismanagement of the wartime economy</a:t>
            </a:r>
          </a:p>
          <a:p>
            <a:pPr>
              <a:lnSpc>
                <a:spcPct val="80000"/>
              </a:lnSpc>
            </a:pPr>
            <a:r>
              <a:rPr lang="en-CA" sz="2600" b="1" dirty="0" smtClean="0"/>
              <a:t>Industrial </a:t>
            </a:r>
            <a:r>
              <a:rPr lang="en-CA" sz="2600" b="1" dirty="0" smtClean="0"/>
              <a:t>production plummeted, inflation and starvation were rampant, and the cities were overflowing with refugees</a:t>
            </a:r>
          </a:p>
          <a:p>
            <a:pPr>
              <a:lnSpc>
                <a:spcPct val="80000"/>
              </a:lnSpc>
            </a:pPr>
            <a:r>
              <a:rPr lang="en-CA" sz="2600" b="1" dirty="0" smtClean="0"/>
              <a:t>Cities then </a:t>
            </a:r>
            <a:r>
              <a:rPr lang="en-CA" sz="2600" b="1" dirty="0" smtClean="0"/>
              <a:t>became a hotbed for political activism. </a:t>
            </a:r>
            <a:r>
              <a:rPr lang="en-CA" sz="2600" b="1" dirty="0" smtClean="0"/>
              <a:t>By </a:t>
            </a:r>
            <a:r>
              <a:rPr lang="en-CA" sz="2600" b="1" dirty="0" smtClean="0"/>
              <a:t>March 1917, strikes </a:t>
            </a:r>
            <a:r>
              <a:rPr lang="en-CA" sz="2600" b="1" dirty="0" smtClean="0"/>
              <a:t>and food </a:t>
            </a:r>
            <a:r>
              <a:rPr lang="en-CA" sz="2600" b="1" dirty="0" smtClean="0"/>
              <a:t>shortages </a:t>
            </a:r>
            <a:r>
              <a:rPr lang="en-CA" sz="2600" b="1" dirty="0" smtClean="0"/>
              <a:t>showed Revolution was a </a:t>
            </a:r>
            <a:r>
              <a:rPr lang="en-CA" sz="2600" b="1" dirty="0" smtClean="0"/>
              <a:t>real and serious threat, especially </a:t>
            </a:r>
            <a:r>
              <a:rPr lang="en-CA" sz="2600" b="1" dirty="0" smtClean="0"/>
              <a:t>in St. Petersburg</a:t>
            </a:r>
            <a:endParaRPr lang="en-US" sz="2600" b="1" dirty="0"/>
          </a:p>
        </p:txBody>
      </p:sp>
      <p:pic>
        <p:nvPicPr>
          <p:cNvPr id="24583" name="Picture 7" descr="rasputinde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40259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430</TotalTime>
  <Words>722</Words>
  <Application>Microsoft Office PowerPoint</Application>
  <PresentationFormat>On-screen Show (4:3)</PresentationFormat>
  <Paragraphs>118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Slit</vt:lpstr>
      <vt:lpstr>The Russian Revolution</vt:lpstr>
      <vt:lpstr>Pre-Revolutionary Russia</vt:lpstr>
      <vt:lpstr>The Revolution of 1905</vt:lpstr>
      <vt:lpstr>World War I: “The Last Straw”</vt:lpstr>
      <vt:lpstr>World War I (cont)</vt:lpstr>
      <vt:lpstr>Alexandra: The Power Behind the Throne</vt:lpstr>
      <vt:lpstr>Alexis: Alexandra’s Son with Hemophilia</vt:lpstr>
      <vt:lpstr>The Collapse of the Imperial Government</vt:lpstr>
      <vt:lpstr>The Collapse of the Imperial Government</vt:lpstr>
      <vt:lpstr>The Two Revolutions of 1917</vt:lpstr>
      <vt:lpstr>The March Revolution</vt:lpstr>
      <vt:lpstr>Kornilov Affair</vt:lpstr>
      <vt:lpstr>Lenin Returns</vt:lpstr>
      <vt:lpstr>The Petrograd Soviet</vt:lpstr>
      <vt:lpstr>Lenin Steps into This Vacuum</vt:lpstr>
      <vt:lpstr>The November Revolution</vt:lpstr>
      <vt:lpstr>November Revolution (cont)</vt:lpstr>
      <vt:lpstr>November Revolution (cont)</vt:lpstr>
      <vt:lpstr>PowerPoint Presentation</vt:lpstr>
    </vt:vector>
  </TitlesOfParts>
  <Company>IPFW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Russian Revolution</dc:title>
  <dc:creator>Keith Mainland</dc:creator>
  <cp:lastModifiedBy>Keith Mainland</cp:lastModifiedBy>
  <cp:revision>20</cp:revision>
  <dcterms:created xsi:type="dcterms:W3CDTF">2006-03-31T03:09:27Z</dcterms:created>
  <dcterms:modified xsi:type="dcterms:W3CDTF">2014-03-19T19:48:28Z</dcterms:modified>
</cp:coreProperties>
</file>