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sldIdLst>
    <p:sldId id="256" r:id="rId5"/>
    <p:sldId id="266" r:id="rId6"/>
    <p:sldId id="257" r:id="rId7"/>
    <p:sldId id="258" r:id="rId8"/>
    <p:sldId id="259" r:id="rId9"/>
    <p:sldId id="260" r:id="rId10"/>
    <p:sldId id="261" r:id="rId11"/>
    <p:sldId id="262" r:id="rId12"/>
    <p:sldId id="292" r:id="rId13"/>
    <p:sldId id="293" r:id="rId14"/>
    <p:sldId id="264" r:id="rId15"/>
    <p:sldId id="265" r:id="rId16"/>
    <p:sldId id="263" r:id="rId17"/>
    <p:sldId id="295" r:id="rId18"/>
    <p:sldId id="296" r:id="rId19"/>
    <p:sldId id="299" r:id="rId20"/>
    <p:sldId id="300" r:id="rId21"/>
    <p:sldId id="301" r:id="rId22"/>
    <p:sldId id="29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18" autoAdjust="0"/>
  </p:normalViewPr>
  <p:slideViewPr>
    <p:cSldViewPr>
      <p:cViewPr varScale="1">
        <p:scale>
          <a:sx n="41" d="100"/>
          <a:sy n="41" d="100"/>
        </p:scale>
        <p:origin x="66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512439-149E-4958-B366-0D4D09F7F3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F65EF-6ED6-40DD-B3A4-38719C2CE6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72B21-6A06-4B8C-B57F-3A626B1587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365EF0-9A0F-4EFA-95A3-33BAD31A3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08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20CA9-F053-4905-8278-1B5240D026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51799-64B2-42EE-9311-685925781A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8D48C-688F-486E-AC36-80C081160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408DD-41FF-403F-BCC6-1455AE2559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7677F-9B62-49C8-98A7-B178152F0E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C145B-A56E-485D-AE7E-0C52ED9FA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63BCB-E0E2-4D3A-B3C4-A9D9CC2831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0E6BA-41AE-4BE3-987C-65C8BAB433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B20F8E2B-5255-426C-84EF-39F56FF2FC0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uiExpand="1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rZy6XilXDZQ&amp;safe=activ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9144000" cy="1828800"/>
          </a:xfrm>
        </p:spPr>
        <p:txBody>
          <a:bodyPr/>
          <a:lstStyle/>
          <a:p>
            <a:r>
              <a:rPr lang="en-US" sz="6000" dirty="0">
                <a:latin typeface="Old English Text MT" pitchFamily="66" charset="0"/>
              </a:rPr>
              <a:t>The </a:t>
            </a:r>
            <a:r>
              <a:rPr lang="en-US" sz="6000" dirty="0" smtClean="0">
                <a:latin typeface="Old English Text MT" pitchFamily="66" charset="0"/>
              </a:rPr>
              <a:t>Scientific Revolution</a:t>
            </a:r>
            <a:br>
              <a:rPr lang="en-US" sz="6000" dirty="0" smtClean="0">
                <a:latin typeface="Old English Text MT" pitchFamily="66" charset="0"/>
              </a:rPr>
            </a:br>
            <a:r>
              <a:rPr lang="en-US" sz="6000" dirty="0" smtClean="0">
                <a:latin typeface="Old English Text MT" pitchFamily="66" charset="0"/>
              </a:rPr>
              <a:t>Mid 1500s 0n</a:t>
            </a:r>
            <a:endParaRPr lang="en-US" sz="6000" dirty="0">
              <a:latin typeface="Old English Text MT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495800" cy="1371600"/>
          </a:xfrm>
        </p:spPr>
        <p:txBody>
          <a:bodyPr/>
          <a:lstStyle/>
          <a:p>
            <a:r>
              <a:rPr lang="en-US" dirty="0" smtClean="0"/>
              <a:t>Trial of Galileo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0"/>
            <a:ext cx="4572000" cy="5105400"/>
          </a:xfrm>
        </p:spPr>
        <p:txBody>
          <a:bodyPr/>
          <a:lstStyle/>
          <a:p>
            <a:pPr>
              <a:buFont typeface="Wingdings" pitchFamily="2" charset="2"/>
              <a:buChar char="¶"/>
            </a:pPr>
            <a:r>
              <a:rPr lang="en-US" sz="2800" b="1" dirty="0" smtClean="0">
                <a:latin typeface="Comic Sans MS" pitchFamily="66" charset="0"/>
              </a:rPr>
              <a:t>Galileo ready to prove Copernican theory.</a:t>
            </a:r>
          </a:p>
          <a:p>
            <a:pPr>
              <a:buFont typeface="Wingdings" pitchFamily="2" charset="2"/>
              <a:buChar char="¶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Issue was no longer Copernicus and whether he was right or not, but the authority of the Church.</a:t>
            </a:r>
          </a:p>
          <a:p>
            <a:pPr>
              <a:buFont typeface="Wingdings" pitchFamily="2" charset="2"/>
              <a:buChar char="¶"/>
            </a:pPr>
            <a:r>
              <a:rPr lang="en-US" sz="2800" b="1" dirty="0" smtClean="0">
                <a:latin typeface="Comic Sans MS" pitchFamily="66" charset="0"/>
              </a:rPr>
              <a:t>Old, fearful and broken Galileo recants </a:t>
            </a:r>
            <a:br>
              <a:rPr lang="en-US" sz="2800" b="1" dirty="0" smtClean="0">
                <a:latin typeface="Comic Sans MS" pitchFamily="66" charset="0"/>
              </a:rPr>
            </a:br>
            <a:r>
              <a:rPr lang="en-US" sz="2800" b="1" dirty="0" smtClean="0">
                <a:latin typeface="Comic Sans MS" pitchFamily="66" charset="0"/>
              </a:rPr>
              <a:t>(takes back his ideas) and spends the rest of his life (8 years) under house arrest.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6482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52400" y="5181600"/>
            <a:ext cx="944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¶"/>
            </a:pPr>
            <a:endParaRPr lang="en-US" sz="28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¶"/>
            </a:pPr>
            <a:endParaRPr 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Francis Bacon (1561-1626</a:t>
            </a:r>
            <a:r>
              <a:rPr lang="en-US" dirty="0"/>
              <a:t>)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143000"/>
            <a:ext cx="5410200" cy="4114800"/>
          </a:xfrm>
        </p:spPr>
        <p:txBody>
          <a:bodyPr/>
          <a:lstStyle/>
          <a:p>
            <a:pPr>
              <a:buClr>
                <a:schemeClr val="tx2">
                  <a:lumMod val="90000"/>
                </a:schemeClr>
              </a:buClr>
              <a:buFont typeface="Wingdings" pitchFamily="2" charset="2"/>
              <a:buChar char="¶"/>
            </a:pPr>
            <a:r>
              <a:rPr lang="en-US" sz="2800" b="1" dirty="0">
                <a:latin typeface="Comic Sans MS" pitchFamily="66" charset="0"/>
              </a:rPr>
              <a:t>Father of the Scientific Revolution</a:t>
            </a:r>
          </a:p>
          <a:p>
            <a:pPr>
              <a:buClr>
                <a:schemeClr val="tx2">
                  <a:lumMod val="90000"/>
                </a:schemeClr>
              </a:buClr>
              <a:buFont typeface="Wingdings" pitchFamily="2" charset="2"/>
              <a:buChar char="¶"/>
            </a:pPr>
            <a:r>
              <a:rPr lang="en-US" sz="2800" b="1" dirty="0">
                <a:latin typeface="Comic Sans MS" pitchFamily="66" charset="0"/>
              </a:rPr>
              <a:t>The </a:t>
            </a:r>
            <a:r>
              <a:rPr lang="en-US" sz="2800" b="1" dirty="0" smtClean="0">
                <a:latin typeface="Comic Sans MS" pitchFamily="66" charset="0"/>
              </a:rPr>
              <a:t>Scientific Method</a:t>
            </a:r>
          </a:p>
          <a:p>
            <a:pPr lvl="1">
              <a:buClr>
                <a:schemeClr val="tx2">
                  <a:lumMod val="90000"/>
                </a:schemeClr>
              </a:buClr>
              <a:buFont typeface="Wingdings" pitchFamily="2" charset="2"/>
              <a:buChar char="¶"/>
            </a:pPr>
            <a:r>
              <a:rPr lang="en-US" sz="2400" b="1" dirty="0" smtClean="0">
                <a:latin typeface="Comic Sans MS" pitchFamily="66" charset="0"/>
              </a:rPr>
              <a:t>Question in a logical method</a:t>
            </a:r>
          </a:p>
          <a:p>
            <a:pPr>
              <a:buClr>
                <a:schemeClr val="tx2">
                  <a:lumMod val="90000"/>
                </a:schemeClr>
              </a:buClr>
              <a:buFont typeface="Wingdings" pitchFamily="2" charset="2"/>
              <a:buChar char="¶"/>
            </a:pPr>
            <a:r>
              <a:rPr lang="en-US" sz="2800" b="1" dirty="0" smtClean="0">
                <a:latin typeface="Comic Sans MS" pitchFamily="66" charset="0"/>
              </a:rPr>
              <a:t>Argued against idea that there was no new knowledge</a:t>
            </a:r>
            <a:endParaRPr lang="en-US" sz="2800" b="1" dirty="0">
              <a:latin typeface="Comic Sans MS" pitchFamily="66" charset="0"/>
            </a:endParaRPr>
          </a:p>
          <a:p>
            <a:pPr>
              <a:buClr>
                <a:schemeClr val="tx2">
                  <a:lumMod val="90000"/>
                </a:schemeClr>
              </a:buClr>
              <a:buFont typeface="Wingdings" pitchFamily="2" charset="2"/>
              <a:buChar char="¶"/>
            </a:pPr>
            <a:r>
              <a:rPr lang="en-US" sz="2800" b="1" dirty="0">
                <a:latin typeface="Comic Sans MS" pitchFamily="66" charset="0"/>
              </a:rPr>
              <a:t>Emphasis on </a:t>
            </a:r>
            <a:r>
              <a:rPr lang="en-US" sz="2800" b="1" dirty="0" smtClean="0">
                <a:latin typeface="Comic Sans MS" pitchFamily="66" charset="0"/>
              </a:rPr>
              <a:t>practical, useful knowledge not “Biblical nonsense”</a:t>
            </a:r>
            <a:endParaRPr lang="en-US" sz="2800" b="1" dirty="0">
              <a:latin typeface="Comic Sans MS" pitchFamily="66" charset="0"/>
            </a:endParaRPr>
          </a:p>
          <a:p>
            <a:pPr>
              <a:buClr>
                <a:schemeClr val="tx2">
                  <a:lumMod val="90000"/>
                </a:schemeClr>
              </a:buClr>
              <a:buFont typeface="Wingdings" pitchFamily="2" charset="2"/>
              <a:buChar char="¶"/>
            </a:pPr>
            <a:endParaRPr lang="en-US" sz="2800" b="1" dirty="0" smtClean="0">
              <a:latin typeface="Comic Sans MS" pitchFamily="66" charset="0"/>
            </a:endParaRPr>
          </a:p>
        </p:txBody>
      </p:sp>
      <p:pic>
        <p:nvPicPr>
          <p:cNvPr id="20487" name="Picture 7" descr="ba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219200"/>
            <a:ext cx="351464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914400"/>
          </a:xfrm>
        </p:spPr>
        <p:txBody>
          <a:bodyPr/>
          <a:lstStyle/>
          <a:p>
            <a:r>
              <a:rPr lang="en-US" dirty="0" smtClean="0"/>
              <a:t>Rene </a:t>
            </a:r>
            <a:r>
              <a:rPr lang="en-US" dirty="0"/>
              <a:t>Descartes (1596-1650)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609600"/>
            <a:ext cx="5867400" cy="2819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 smtClean="0">
                <a:latin typeface="Comic Sans MS" pitchFamily="66" charset="0"/>
              </a:rPr>
              <a:t>Father of “analytical geometry”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 smtClean="0">
                <a:latin typeface="Comic Sans MS" pitchFamily="66" charset="0"/>
              </a:rPr>
              <a:t>Emphasized the significance </a:t>
            </a:r>
            <a:r>
              <a:rPr lang="en-US" sz="2800" b="1" dirty="0">
                <a:latin typeface="Comic Sans MS" pitchFamily="66" charset="0"/>
              </a:rPr>
              <a:t>of </a:t>
            </a:r>
            <a:r>
              <a:rPr lang="en-US" sz="2800" b="1" dirty="0" smtClean="0">
                <a:latin typeface="Comic Sans MS" pitchFamily="66" charset="0"/>
              </a:rPr>
              <a:t>Doubt. Never blindly believe. (the church?)  </a:t>
            </a:r>
            <a:endParaRPr lang="en-US" sz="28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 smtClean="0">
                <a:latin typeface="Comic Sans MS" pitchFamily="66" charset="0"/>
              </a:rPr>
              <a:t>Believed in Rationalism / deduction. 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b="1" dirty="0" smtClean="0">
                <a:latin typeface="Comic Sans MS" pitchFamily="66" charset="0"/>
              </a:rPr>
              <a:t>Come to conclusions based on logic.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latin typeface="Comic Sans MS" pitchFamily="66" charset="0"/>
              </a:rPr>
              <a:t>Founder of modern </a:t>
            </a:r>
            <a:r>
              <a:rPr lang="en-US" sz="2800" b="1" dirty="0" smtClean="0">
                <a:latin typeface="Comic Sans MS" pitchFamily="66" charset="0"/>
              </a:rPr>
              <a:t>philosophy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 smtClean="0">
                <a:latin typeface="Comic Sans MS" pitchFamily="66" charset="0"/>
              </a:rPr>
              <a:t>“I think therefore I am.”</a:t>
            </a:r>
          </a:p>
          <a:p>
            <a:pPr>
              <a:lnSpc>
                <a:spcPct val="90000"/>
              </a:lnSpc>
              <a:buNone/>
            </a:pP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22535" name="Picture 7" descr="descar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3276600" cy="3886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76800"/>
            <a:ext cx="2743200" cy="170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0" y="4854476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Senses can be tricked therefore cannot be trusted.  How can your senses be tricked???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IF you cannot trust your senses, what is real?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MATRIX…</a:t>
            </a:r>
          </a:p>
          <a:p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/>
          <a:lstStyle/>
          <a:p>
            <a:r>
              <a:rPr lang="en-US" dirty="0" smtClean="0"/>
              <a:t>Isaac </a:t>
            </a:r>
            <a:r>
              <a:rPr lang="en-US" dirty="0"/>
              <a:t>Newton (1642-1727)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981200"/>
            <a:ext cx="5334000" cy="4114800"/>
          </a:xfrm>
        </p:spPr>
        <p:txBody>
          <a:bodyPr/>
          <a:lstStyle/>
          <a:p>
            <a:pPr>
              <a:buFont typeface="Wingdings" pitchFamily="2" charset="2"/>
              <a:buChar char="¶"/>
            </a:pPr>
            <a:r>
              <a:rPr lang="en-US" sz="2600" b="1" dirty="0" smtClean="0">
                <a:latin typeface="Comic Sans MS" pitchFamily="66" charset="0"/>
              </a:rPr>
              <a:t>‘Responsible’ for Calculus</a:t>
            </a:r>
            <a:endParaRPr lang="en-US" sz="26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¶"/>
            </a:pPr>
            <a:r>
              <a:rPr lang="en-US" sz="2600" b="1" dirty="0">
                <a:latin typeface="Comic Sans MS" pitchFamily="66" charset="0"/>
              </a:rPr>
              <a:t>Blends inductive and deductive methods</a:t>
            </a:r>
          </a:p>
          <a:p>
            <a:pPr>
              <a:buFont typeface="Wingdings" pitchFamily="2" charset="2"/>
              <a:buChar char="¶"/>
            </a:pPr>
            <a:r>
              <a:rPr lang="en-US" sz="2600" b="1" dirty="0">
                <a:latin typeface="Comic Sans MS" pitchFamily="66" charset="0"/>
              </a:rPr>
              <a:t>Argues for a universe </a:t>
            </a:r>
            <a:r>
              <a:rPr lang="en-US" sz="2600" b="1" dirty="0" smtClean="0">
                <a:latin typeface="Comic Sans MS" pitchFamily="66" charset="0"/>
              </a:rPr>
              <a:t>governed </a:t>
            </a:r>
            <a:r>
              <a:rPr lang="en-US" sz="2600" b="1" dirty="0">
                <a:latin typeface="Comic Sans MS" pitchFamily="66" charset="0"/>
              </a:rPr>
              <a:t>by natural </a:t>
            </a:r>
            <a:r>
              <a:rPr lang="en-US" sz="2600" b="1" dirty="0" smtClean="0">
                <a:latin typeface="Comic Sans MS" pitchFamily="66" charset="0"/>
              </a:rPr>
              <a:t>laws</a:t>
            </a:r>
          </a:p>
          <a:p>
            <a:pPr>
              <a:buFont typeface="Wingdings" pitchFamily="2" charset="2"/>
              <a:buChar char="¶"/>
            </a:pPr>
            <a:r>
              <a:rPr lang="en-US" sz="2600" b="1" dirty="0" smtClean="0">
                <a:latin typeface="Comic Sans MS" pitchFamily="66" charset="0"/>
              </a:rPr>
              <a:t>Idea that one force affects all objects and varies with mass and distance</a:t>
            </a:r>
            <a:endParaRPr lang="en-US" sz="26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¶"/>
            </a:pPr>
            <a:r>
              <a:rPr lang="en-US" sz="2600" b="1" i="1" dirty="0">
                <a:latin typeface="Comic Sans MS" pitchFamily="66" charset="0"/>
              </a:rPr>
              <a:t>Principia; Mathematical Principles of Natural Philosophy</a:t>
            </a:r>
            <a:r>
              <a:rPr lang="en-US" sz="2600" b="1" dirty="0">
                <a:latin typeface="Comic Sans MS" pitchFamily="66" charset="0"/>
              </a:rPr>
              <a:t> (1687)</a:t>
            </a:r>
            <a:endParaRPr lang="en-US" sz="2600" b="1" i="1" dirty="0">
              <a:latin typeface="Comic Sans MS" pitchFamily="66" charset="0"/>
            </a:endParaRPr>
          </a:p>
        </p:txBody>
      </p:sp>
      <p:pic>
        <p:nvPicPr>
          <p:cNvPr id="18439" name="Picture 7" descr="new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038600" cy="3646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If I have seen farther, it is because I have stood on the shoulders of giants” 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066800"/>
          </a:xfrm>
        </p:spPr>
        <p:txBody>
          <a:bodyPr/>
          <a:lstStyle/>
          <a:p>
            <a:r>
              <a:rPr lang="en-US" dirty="0" smtClean="0"/>
              <a:t>Newton’s Legacy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8600" y="533400"/>
            <a:ext cx="5257800" cy="4114800"/>
          </a:xfrm>
        </p:spPr>
        <p:txBody>
          <a:bodyPr/>
          <a:lstStyle/>
          <a:p>
            <a:pPr>
              <a:buFont typeface="Wingdings" pitchFamily="2" charset="2"/>
              <a:buChar char="¶"/>
            </a:pPr>
            <a:r>
              <a:rPr lang="en-US" sz="2800" b="1" dirty="0" smtClean="0">
                <a:latin typeface="Comic Sans MS" pitchFamily="66" charset="0"/>
              </a:rPr>
              <a:t>Proof that nature was based on order </a:t>
            </a:r>
          </a:p>
          <a:p>
            <a:pPr>
              <a:buFont typeface="Wingdings" pitchFamily="2" charset="2"/>
              <a:buChar char="¶"/>
            </a:pPr>
            <a:r>
              <a:rPr lang="en-US" sz="2800" b="1" dirty="0" smtClean="0">
                <a:latin typeface="Comic Sans MS" pitchFamily="66" charset="0"/>
              </a:rPr>
              <a:t>Not just faith based, but predictable and reasonable</a:t>
            </a:r>
          </a:p>
          <a:p>
            <a:pPr>
              <a:buFont typeface="Wingdings" pitchFamily="2" charset="2"/>
              <a:buChar char="¶"/>
            </a:pPr>
            <a:r>
              <a:rPr lang="en-US" sz="2800" b="1" dirty="0" smtClean="0">
                <a:latin typeface="Comic Sans MS" pitchFamily="66" charset="0"/>
              </a:rPr>
              <a:t>Science and Religion </a:t>
            </a:r>
            <a:r>
              <a:rPr lang="en-US" sz="2800" b="1" u="sng" dirty="0" smtClean="0">
                <a:solidFill>
                  <a:srgbClr val="FF0000"/>
                </a:solidFill>
                <a:latin typeface="Comic Sans MS" pitchFamily="66" charset="0"/>
              </a:rPr>
              <a:t>work together</a:t>
            </a:r>
          </a:p>
          <a:p>
            <a:pPr>
              <a:buFont typeface="Wingdings" pitchFamily="2" charset="2"/>
              <a:buChar char="¶"/>
            </a:pPr>
            <a:r>
              <a:rPr lang="en-US" sz="2800" b="1" dirty="0" smtClean="0">
                <a:latin typeface="Comic Sans MS" pitchFamily="66" charset="0"/>
              </a:rPr>
              <a:t>Nature could be understood</a:t>
            </a:r>
          </a:p>
          <a:p>
            <a:pPr>
              <a:buNone/>
            </a:pPr>
            <a:r>
              <a:rPr lang="en-US" sz="3000" b="1" i="1" dirty="0" smtClean="0">
                <a:latin typeface="Comic Sans MS" pitchFamily="66" charset="0"/>
              </a:rPr>
              <a:t>Nature and Nature’s laws lay hid in night: </a:t>
            </a:r>
          </a:p>
          <a:p>
            <a:pPr>
              <a:buNone/>
            </a:pPr>
            <a:r>
              <a:rPr lang="en-US" sz="3000" b="1" i="1" dirty="0" smtClean="0">
                <a:latin typeface="Comic Sans MS" pitchFamily="66" charset="0"/>
              </a:rPr>
              <a:t>God said let Newton be:</a:t>
            </a:r>
          </a:p>
          <a:p>
            <a:pPr>
              <a:buNone/>
            </a:pPr>
            <a:r>
              <a:rPr lang="en-US" sz="3000" b="1" i="1" dirty="0" smtClean="0">
                <a:latin typeface="Comic Sans MS" pitchFamily="66" charset="0"/>
              </a:rPr>
              <a:t>And all was light.</a:t>
            </a:r>
          </a:p>
          <a:p>
            <a:pPr lvl="4">
              <a:buFont typeface="Wingdings" pitchFamily="2" charset="2"/>
              <a:buChar char="¶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114800" cy="546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Medical Advances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114800"/>
          </a:xfrm>
        </p:spPr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Medicine was based on superstition and the work of the Greeks. (Galen and Hippocrates)</a:t>
            </a:r>
          </a:p>
          <a:p>
            <a:pPr lvl="1"/>
            <a:r>
              <a:rPr lang="en-US" b="1" dirty="0" smtClean="0">
                <a:latin typeface="Comic Sans MS" panose="030F0702030302020204" pitchFamily="66" charset="0"/>
              </a:rPr>
              <a:t>4 humors. Imbalance caused sickness… to rebalance the excess was “removed”.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Black Death changed much. Inexplicable!</a:t>
            </a:r>
          </a:p>
          <a:p>
            <a:pPr lvl="1"/>
            <a:r>
              <a:rPr lang="en-US" b="1" dirty="0" smtClean="0">
                <a:latin typeface="Comic Sans MS" panose="030F0702030302020204" pitchFamily="66" charset="0"/>
              </a:rPr>
              <a:t>Killed 1/3 of Europe</a:t>
            </a:r>
          </a:p>
          <a:p>
            <a:pPr lvl="1"/>
            <a:r>
              <a:rPr lang="en-US" b="1" dirty="0" smtClean="0">
                <a:latin typeface="Comic Sans MS" panose="030F0702030302020204" pitchFamily="66" charset="0"/>
              </a:rPr>
              <a:t>Very contagious!</a:t>
            </a:r>
          </a:p>
          <a:p>
            <a:pPr lvl="1"/>
            <a:r>
              <a:rPr lang="en-US" b="1" dirty="0" smtClean="0">
                <a:latin typeface="Comic Sans MS" panose="030F0702030302020204" pitchFamily="66" charset="0"/>
              </a:rPr>
              <a:t>What was it caused by? How did they “know”?</a:t>
            </a:r>
          </a:p>
          <a:p>
            <a:pPr lvl="2"/>
            <a:r>
              <a:rPr lang="en-US" b="1" dirty="0" smtClean="0">
                <a:latin typeface="Comic Sans MS" panose="030F0702030302020204" pitchFamily="66" charset="0"/>
              </a:rPr>
              <a:t>God…, Devil, Foul smells, humors</a:t>
            </a:r>
          </a:p>
          <a:p>
            <a:pPr lvl="2"/>
            <a:r>
              <a:rPr lang="en-US" b="1" dirty="0" smtClean="0">
                <a:latin typeface="Comic Sans MS" panose="030F0702030302020204" pitchFamily="66" charset="0"/>
              </a:rPr>
              <a:t>These ideas will become part of thinking in the 1700s</a:t>
            </a:r>
          </a:p>
          <a:p>
            <a:pPr lvl="1"/>
            <a:endParaRPr lang="en-US" b="1" dirty="0" smtClean="0">
              <a:latin typeface="Comic Sans MS" panose="030F0702030302020204" pitchFamily="66" charset="0"/>
            </a:endParaRPr>
          </a:p>
          <a:p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13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905000" y="457200"/>
            <a:ext cx="5105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The Symptoms</a:t>
            </a:r>
          </a:p>
        </p:txBody>
      </p:sp>
      <p:pic>
        <p:nvPicPr>
          <p:cNvPr id="63493" name="Picture 5" descr="buboonn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3581400" cy="24812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 descr="septicemic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581400" cy="24765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343400" y="23622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Bulbous</a:t>
            </a:r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H="1">
            <a:off x="3124200" y="2667000"/>
            <a:ext cx="22860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 flipH="1">
            <a:off x="762000" y="4800600"/>
            <a:ext cx="35052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Septicemia Form:</a:t>
            </a:r>
            <a:b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almost 100% mortality rate.</a:t>
            </a:r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 flipV="1">
            <a:off x="3810000" y="5257800"/>
            <a:ext cx="35052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7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/>
      <p:bldP spid="634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784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Attempts to Stop the Plague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762000" y="5424488"/>
            <a:ext cx="792480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FAF400"/>
                </a:solidFill>
                <a:latin typeface="Comic Sans MS" panose="030F0702030302020204" pitchFamily="66" charset="0"/>
              </a:rPr>
              <a:t>Flagellanti</a:t>
            </a:r>
            <a:r>
              <a:rPr lang="en-US" altLang="en-US" sz="3600" b="1" i="1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br>
              <a:rPr lang="en-US" altLang="en-US" sz="3600" b="1" i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Self-inflicted “penance” for our sins!</a:t>
            </a:r>
            <a:endParaRPr lang="en-US" altLang="en-US" sz="3200" b="1" i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0662" name="Picture 6" descr="flagellant_procession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14538"/>
            <a:ext cx="5867400" cy="33194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579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784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Attempts to Stop the Plague</a:t>
            </a:r>
          </a:p>
        </p:txBody>
      </p:sp>
      <p:pic>
        <p:nvPicPr>
          <p:cNvPr id="13315" name="Picture 5" descr="doctor's robe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2044700" cy="3657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85800" y="5562600"/>
            <a:ext cx="2895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A Doctor’s Robe</a:t>
            </a:r>
          </a:p>
        </p:txBody>
      </p:sp>
      <p:pic>
        <p:nvPicPr>
          <p:cNvPr id="66568" name="Picture 8" descr="doctor_aid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t="2621" r="1512" b="3004"/>
          <a:stretch>
            <a:fillRect/>
          </a:stretch>
        </p:blipFill>
        <p:spPr bwMode="auto">
          <a:xfrm>
            <a:off x="4114800" y="2438400"/>
            <a:ext cx="4267200" cy="2743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4800600" y="53340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“Leeching”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3400" y="5943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Black death song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5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7696200" cy="990600"/>
          </a:xfrm>
        </p:spPr>
        <p:txBody>
          <a:bodyPr/>
          <a:lstStyle/>
          <a:p>
            <a:r>
              <a:rPr lang="en-US" dirty="0" smtClean="0"/>
              <a:t>Medicine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334000"/>
          </a:xfrm>
        </p:spPr>
        <p:txBody>
          <a:bodyPr/>
          <a:lstStyle/>
          <a:p>
            <a:pPr lvl="0">
              <a:buClr>
                <a:srgbClr val="00CCFF"/>
              </a:buClr>
            </a:pPr>
            <a:r>
              <a:rPr lang="en-US" sz="2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Improved medical treatment. No idea about germs or hygiene.</a:t>
            </a:r>
          </a:p>
          <a:p>
            <a:pPr lvl="0">
              <a:buClr>
                <a:srgbClr val="00CCFF"/>
              </a:buClr>
            </a:pPr>
            <a:r>
              <a:rPr lang="en-US" sz="2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Microscope </a:t>
            </a:r>
            <a:r>
              <a:rPr lang="en-US" sz="2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- Leeuwenhoek </a:t>
            </a:r>
            <a:r>
              <a:rPr lang="en-US" sz="2800" b="1" dirty="0">
                <a:solidFill>
                  <a:srgbClr val="FFFFFF"/>
                </a:solidFill>
                <a:latin typeface="Comic Sans MS" pitchFamily="66" charset="0"/>
              </a:rPr>
              <a:t>uses it to look at blood and saliva </a:t>
            </a:r>
            <a:r>
              <a:rPr lang="en-US" sz="2800" b="1" dirty="0" smtClean="0">
                <a:solidFill>
                  <a:srgbClr val="FFFFFF"/>
                </a:solidFill>
                <a:latin typeface="Comic Sans MS" pitchFamily="66" charset="0"/>
              </a:rPr>
              <a:t>– bacteria (doesn’t understand them)</a:t>
            </a:r>
          </a:p>
          <a:p>
            <a:pPr lvl="0">
              <a:buClr>
                <a:srgbClr val="00CCFF"/>
              </a:buClr>
            </a:pPr>
            <a:r>
              <a:rPr lang="en-US" sz="2800" b="1" dirty="0" err="1" smtClean="0">
                <a:solidFill>
                  <a:srgbClr val="FFFFFF"/>
                </a:solidFill>
                <a:latin typeface="Comic Sans MS" pitchFamily="66" charset="0"/>
              </a:rPr>
              <a:t>Versalius</a:t>
            </a:r>
            <a:r>
              <a:rPr lang="en-US" sz="2800" b="1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omic Sans MS" pitchFamily="66" charset="0"/>
              </a:rPr>
              <a:t>corrects Galen’s ideas on anatomy.  Knows where stuff is but not how it </a:t>
            </a:r>
            <a:r>
              <a:rPr lang="en-US" sz="2800" b="1" dirty="0" smtClean="0">
                <a:solidFill>
                  <a:srgbClr val="FFFFFF"/>
                </a:solidFill>
                <a:latin typeface="Comic Sans MS" pitchFamily="66" charset="0"/>
              </a:rPr>
              <a:t>works</a:t>
            </a:r>
          </a:p>
          <a:p>
            <a:pPr lvl="0">
              <a:buClr>
                <a:srgbClr val="00CCFF"/>
              </a:buClr>
            </a:pPr>
            <a:r>
              <a:rPr lang="en-US" sz="2800" b="1" dirty="0" smtClean="0">
                <a:solidFill>
                  <a:srgbClr val="FFFFFF"/>
                </a:solidFill>
                <a:latin typeface="Comic Sans MS" pitchFamily="66" charset="0"/>
              </a:rPr>
              <a:t>Harvey </a:t>
            </a:r>
            <a:r>
              <a:rPr lang="en-US" sz="2800" b="1" dirty="0">
                <a:solidFill>
                  <a:srgbClr val="FFFFFF"/>
                </a:solidFill>
                <a:latin typeface="Comic Sans MS" pitchFamily="66" charset="0"/>
              </a:rPr>
              <a:t>demonstrates the heart and </a:t>
            </a:r>
            <a:r>
              <a:rPr lang="en-US" sz="2800" b="1" dirty="0" smtClean="0">
                <a:solidFill>
                  <a:srgbClr val="FFFFFF"/>
                </a:solidFill>
                <a:latin typeface="Comic Sans MS" pitchFamily="66" charset="0"/>
              </a:rPr>
              <a:t>circulation Still thinks there are 2 types of blood. WHY?</a:t>
            </a:r>
            <a:endParaRPr lang="en-US" sz="2800" b="1" dirty="0">
              <a:solidFill>
                <a:srgbClr val="FFFFFF"/>
              </a:solidFill>
              <a:latin typeface="Comic Sans MS" pitchFamily="66" charset="0"/>
            </a:endParaRPr>
          </a:p>
          <a:p>
            <a:pPr>
              <a:buClr>
                <a:srgbClr val="00CCFF"/>
              </a:buClr>
            </a:pPr>
            <a:r>
              <a:rPr lang="en-US" sz="2800" b="1" dirty="0">
                <a:solidFill>
                  <a:srgbClr val="FFFFFF"/>
                </a:solidFill>
                <a:latin typeface="Comic Sans MS" pitchFamily="66" charset="0"/>
              </a:rPr>
              <a:t>Vaccination – </a:t>
            </a:r>
            <a:r>
              <a:rPr lang="en-US" sz="2800" b="1" dirty="0" smtClean="0">
                <a:solidFill>
                  <a:srgbClr val="FFFFFF"/>
                </a:solidFill>
                <a:latin typeface="Comic Sans MS" pitchFamily="66" charset="0"/>
              </a:rPr>
              <a:t>Jenner. “Cures” smallpox</a:t>
            </a:r>
            <a:endParaRPr lang="en-US" sz="2800" b="1" dirty="0">
              <a:solidFill>
                <a:srgbClr val="FFFFFF"/>
              </a:solidFill>
              <a:latin typeface="Comic Sans MS" pitchFamily="66" charset="0"/>
            </a:endParaRPr>
          </a:p>
          <a:p>
            <a:pPr lvl="0">
              <a:buClr>
                <a:srgbClr val="00CCFF"/>
              </a:buClr>
            </a:pPr>
            <a:endParaRPr lang="en-US" b="1" dirty="0" smtClean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lvl="0">
              <a:buClr>
                <a:srgbClr val="00CCFF"/>
              </a:buClr>
            </a:pPr>
            <a:endParaRPr lang="en-US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2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371600"/>
          </a:xfrm>
        </p:spPr>
        <p:txBody>
          <a:bodyPr/>
          <a:lstStyle/>
          <a:p>
            <a:r>
              <a:rPr lang="en-US" sz="4000" dirty="0" smtClean="0"/>
              <a:t>Causes </a:t>
            </a:r>
            <a:r>
              <a:rPr lang="en-US" sz="4000" dirty="0"/>
              <a:t>of the Scientific </a:t>
            </a:r>
            <a:r>
              <a:rPr lang="en-US" sz="4000" dirty="0" smtClean="0"/>
              <a:t>Revolution</a:t>
            </a:r>
            <a:br>
              <a:rPr lang="en-US" sz="4000" dirty="0" smtClean="0"/>
            </a:br>
            <a:r>
              <a:rPr lang="en-US" sz="4000" dirty="0" smtClean="0"/>
              <a:t>(after Reformation starts)</a:t>
            </a:r>
            <a:endParaRPr lang="en-US" sz="4000" dirty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219200"/>
            <a:ext cx="56388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¶"/>
            </a:pPr>
            <a:r>
              <a:rPr lang="en-US" sz="2800" b="1" dirty="0" smtClean="0">
                <a:latin typeface="Comic Sans MS" pitchFamily="66" charset="0"/>
              </a:rPr>
              <a:t>The </a:t>
            </a:r>
            <a:r>
              <a:rPr lang="en-US" sz="2800" b="1" dirty="0">
                <a:latin typeface="Comic Sans MS" pitchFamily="66" charset="0"/>
              </a:rPr>
              <a:t>Italian Renaissance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¶"/>
            </a:pPr>
            <a:r>
              <a:rPr lang="en-US" sz="2400" b="1" dirty="0">
                <a:latin typeface="Comic Sans MS" pitchFamily="66" charset="0"/>
              </a:rPr>
              <a:t>Renewed emphasis on mathematics</a:t>
            </a:r>
          </a:p>
          <a:p>
            <a:pPr>
              <a:lnSpc>
                <a:spcPct val="90000"/>
              </a:lnSpc>
              <a:buFont typeface="Wingdings" pitchFamily="2" charset="2"/>
              <a:buChar char="¶"/>
            </a:pPr>
            <a:r>
              <a:rPr lang="en-US" sz="2800" b="1" dirty="0" smtClean="0">
                <a:latin typeface="Comic Sans MS" pitchFamily="66" charset="0"/>
              </a:rPr>
              <a:t>Navigational </a:t>
            </a:r>
            <a:r>
              <a:rPr lang="en-US" sz="2800" b="1" dirty="0">
                <a:latin typeface="Comic Sans MS" pitchFamily="66" charset="0"/>
              </a:rPr>
              <a:t>problems of long sea </a:t>
            </a:r>
            <a:r>
              <a:rPr lang="en-US" sz="2800" b="1" dirty="0" smtClean="0">
                <a:latin typeface="Comic Sans MS" pitchFamily="66" charset="0"/>
              </a:rPr>
              <a:t>voyages.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¶"/>
            </a:pPr>
            <a:r>
              <a:rPr lang="en-US" sz="2400" b="1" dirty="0" smtClean="0">
                <a:latin typeface="Comic Sans MS" pitchFamily="66" charset="0"/>
              </a:rPr>
              <a:t>Why was this an issue?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¶"/>
            </a:pPr>
            <a:r>
              <a:rPr lang="en-US" sz="2000" b="1" dirty="0" smtClean="0">
                <a:latin typeface="Comic Sans MS" pitchFamily="66" charset="0"/>
              </a:rPr>
              <a:t>MONEY!  </a:t>
            </a:r>
            <a:endParaRPr lang="en-US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¶"/>
            </a:pPr>
            <a:r>
              <a:rPr lang="en-US" sz="3600" b="1" dirty="0" smtClean="0">
                <a:latin typeface="Comic Sans MS" pitchFamily="66" charset="0"/>
              </a:rPr>
              <a:t>Better scientific instruments were being made for the above reasons.</a:t>
            </a:r>
          </a:p>
          <a:p>
            <a:pPr>
              <a:lnSpc>
                <a:spcPct val="90000"/>
              </a:lnSpc>
              <a:buFont typeface="Wingdings" pitchFamily="2" charset="2"/>
              <a:buChar char="¶"/>
            </a:pPr>
            <a:r>
              <a:rPr lang="en-US" sz="2800" b="1" dirty="0" smtClean="0">
                <a:latin typeface="Comic Sans MS" pitchFamily="66" charset="0"/>
              </a:rPr>
              <a:t>Everything feeds each other!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24583" name="Picture 7" descr="microsc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23210"/>
            <a:ext cx="3067050" cy="49251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4038600" cy="99060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The Old </a:t>
            </a:r>
            <a:r>
              <a:rPr lang="en-US" b="1" dirty="0">
                <a:latin typeface="Comic Sans MS" pitchFamily="66" charset="0"/>
              </a:rPr>
              <a:t>Universe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0"/>
            <a:ext cx="5105400" cy="48006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"/>
            </a:pPr>
            <a:r>
              <a:rPr lang="en-US" sz="2600" b="1" dirty="0" smtClean="0">
                <a:latin typeface="Comic Sans MS" pitchFamily="66" charset="0"/>
              </a:rPr>
              <a:t>View of the universe was derived </a:t>
            </a:r>
            <a:r>
              <a:rPr lang="en-US" sz="2600" b="1" dirty="0">
                <a:latin typeface="Comic Sans MS" pitchFamily="66" charset="0"/>
              </a:rPr>
              <a:t>from </a:t>
            </a:r>
            <a:r>
              <a:rPr lang="en-US" sz="2600" b="1" dirty="0" smtClean="0">
                <a:latin typeface="Comic Sans MS" pitchFamily="66" charset="0"/>
              </a:rPr>
              <a:t>Ptolemy and Aristotle.  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"/>
            </a:pPr>
            <a:r>
              <a:rPr lang="en-US" sz="2600" b="1" dirty="0" smtClean="0">
                <a:latin typeface="Comic Sans MS" pitchFamily="66" charset="0"/>
              </a:rPr>
              <a:t>Heavens were perfect…. (Why? what does this mean?) </a:t>
            </a:r>
            <a:endParaRPr lang="en-US" sz="26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"/>
            </a:pPr>
            <a:r>
              <a:rPr lang="en-US" sz="2600" b="1" dirty="0" smtClean="0">
                <a:latin typeface="Comic Sans MS" pitchFamily="66" charset="0"/>
              </a:rPr>
              <a:t>Relied on observation and conclusion – hence a </a:t>
            </a: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Geocentric</a:t>
            </a:r>
            <a:r>
              <a:rPr lang="en-US" sz="2600" b="1" dirty="0" smtClean="0">
                <a:latin typeface="Comic Sans MS" pitchFamily="66" charset="0"/>
              </a:rPr>
              <a:t> view.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"/>
            </a:pPr>
            <a:r>
              <a:rPr lang="en-US" sz="2400" b="1" dirty="0" smtClean="0">
                <a:latin typeface="Comic Sans MS" pitchFamily="66" charset="0"/>
              </a:rPr>
              <a:t>“The world at the center with the heavens, planets etc pushed around perfect circular crystal spheres by angels.”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"/>
            </a:pPr>
            <a:r>
              <a:rPr lang="en-US" sz="2600" b="1" dirty="0" smtClean="0">
                <a:solidFill>
                  <a:srgbClr val="FF0000"/>
                </a:solidFill>
                <a:latin typeface="Comic Sans MS" pitchFamily="66" charset="0"/>
              </a:rPr>
              <a:t>Idea of experience, experiment and empiricism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"/>
            </a:pPr>
            <a:r>
              <a:rPr lang="en-US" sz="2600" b="1" dirty="0" smtClean="0">
                <a:latin typeface="Comic Sans MS" pitchFamily="66" charset="0"/>
              </a:rPr>
              <a:t>This was supported by the Church!  WHY?</a:t>
            </a:r>
            <a:endParaRPr lang="en-US" sz="2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51" name="Picture 7" descr="aristo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4038600" cy="51021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8229600" cy="236220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Scientific </a:t>
            </a:r>
            <a:r>
              <a:rPr lang="en-US" b="1" dirty="0">
                <a:latin typeface="Comic Sans MS" pitchFamily="66" charset="0"/>
              </a:rPr>
              <a:t>“Revolutionaries”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Copernicus (1473-1543)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143000"/>
            <a:ext cx="5334000" cy="4114800"/>
          </a:xfrm>
        </p:spPr>
        <p:txBody>
          <a:bodyPr/>
          <a:lstStyle/>
          <a:p>
            <a:pPr>
              <a:buFont typeface="Wingdings" pitchFamily="2" charset="2"/>
              <a:buChar char=""/>
            </a:pPr>
            <a:r>
              <a:rPr lang="en-US" sz="2800" b="1" dirty="0" smtClean="0">
                <a:latin typeface="Comic Sans MS" pitchFamily="66" charset="0"/>
              </a:rPr>
              <a:t>Aims </a:t>
            </a:r>
            <a:r>
              <a:rPr lang="en-US" sz="2800" b="1" dirty="0">
                <a:latin typeface="Comic Sans MS" pitchFamily="66" charset="0"/>
              </a:rPr>
              <a:t>to </a:t>
            </a:r>
            <a:r>
              <a:rPr lang="en-US" sz="2800" b="1" dirty="0" smtClean="0">
                <a:latin typeface="Comic Sans MS" pitchFamily="66" charset="0"/>
              </a:rPr>
              <a:t>correct errors in the calendar.  </a:t>
            </a:r>
            <a:endParaRPr lang="en-US" sz="28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"/>
            </a:pPr>
            <a:r>
              <a:rPr lang="en-US" sz="2800" b="1" dirty="0" smtClean="0">
                <a:latin typeface="Comic Sans MS" pitchFamily="66" charset="0"/>
              </a:rPr>
              <a:t>Result was a Sun centered universe -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Heliocentric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"/>
            </a:pPr>
            <a:r>
              <a:rPr lang="en-US" sz="2800" b="1" dirty="0" smtClean="0">
                <a:latin typeface="Comic Sans MS" pitchFamily="66" charset="0"/>
              </a:rPr>
              <a:t>Aristotle in all other ways.</a:t>
            </a:r>
            <a:endParaRPr lang="en-US" sz="28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"/>
            </a:pPr>
            <a:r>
              <a:rPr lang="en-US" sz="2800" b="1" dirty="0">
                <a:latin typeface="Comic Sans MS" pitchFamily="66" charset="0"/>
              </a:rPr>
              <a:t>Earth no different than any other planet</a:t>
            </a:r>
          </a:p>
          <a:p>
            <a:pPr>
              <a:buFont typeface="Wingdings" pitchFamily="2" charset="2"/>
              <a:buChar char=""/>
            </a:pPr>
            <a:r>
              <a:rPr lang="en-US" sz="2800" b="1" i="1" dirty="0" smtClean="0">
                <a:latin typeface="Comic Sans MS" pitchFamily="66" charset="0"/>
              </a:rPr>
              <a:t>“On </a:t>
            </a:r>
            <a:r>
              <a:rPr lang="en-US" sz="2800" b="1" i="1" dirty="0">
                <a:latin typeface="Comic Sans MS" pitchFamily="66" charset="0"/>
              </a:rPr>
              <a:t>the Revolutions of the Heavenly </a:t>
            </a:r>
            <a:r>
              <a:rPr lang="en-US" sz="2800" b="1" i="1" dirty="0" smtClean="0">
                <a:latin typeface="Comic Sans MS" pitchFamily="66" charset="0"/>
              </a:rPr>
              <a:t>Spheres”</a:t>
            </a:r>
            <a:r>
              <a:rPr lang="en-US" sz="2800" b="1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sz="2800" b="1" dirty="0">
                <a:latin typeface="Comic Sans MS" pitchFamily="66" charset="0"/>
              </a:rPr>
              <a:t>	</a:t>
            </a:r>
            <a:r>
              <a:rPr lang="en-US" sz="2800" b="1" dirty="0" smtClean="0">
                <a:latin typeface="Comic Sans MS" pitchFamily="66" charset="0"/>
              </a:rPr>
              <a:t>(1543 the year he died -no coincidence)</a:t>
            </a:r>
            <a:endParaRPr lang="en-US" sz="2800" b="1" dirty="0">
              <a:latin typeface="Comic Sans MS" pitchFamily="66" charset="0"/>
            </a:endParaRPr>
          </a:p>
          <a:p>
            <a:endParaRPr lang="en-US" sz="2400" i="1" dirty="0"/>
          </a:p>
        </p:txBody>
      </p:sp>
      <p:pic>
        <p:nvPicPr>
          <p:cNvPr id="10247" name="Picture 7" descr="copernic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52600"/>
            <a:ext cx="3775472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/>
              <a:t>Tycho</a:t>
            </a:r>
            <a:r>
              <a:rPr lang="en-US" dirty="0"/>
              <a:t> Brahe (1546-1601)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524000"/>
            <a:ext cx="48768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¶"/>
            </a:pPr>
            <a:r>
              <a:rPr lang="en-US" sz="2800" b="1" dirty="0">
                <a:latin typeface="Comic Sans MS" pitchFamily="66" charset="0"/>
              </a:rPr>
              <a:t>Most sophisticated observatory of his day</a:t>
            </a:r>
          </a:p>
          <a:p>
            <a:pPr>
              <a:lnSpc>
                <a:spcPct val="90000"/>
              </a:lnSpc>
              <a:buFont typeface="Wingdings" pitchFamily="2" charset="2"/>
              <a:buChar char="¶"/>
            </a:pPr>
            <a:r>
              <a:rPr lang="en-US" sz="2800" b="1" dirty="0" smtClean="0">
                <a:latin typeface="Comic Sans MS" pitchFamily="66" charset="0"/>
              </a:rPr>
              <a:t>Tons of observations every night.  Most earlier observers were not so dedicated.</a:t>
            </a:r>
            <a:endParaRPr lang="en-US" sz="28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¶"/>
            </a:pPr>
            <a:r>
              <a:rPr lang="en-US" sz="2800" b="1" dirty="0" smtClean="0">
                <a:latin typeface="Comic Sans MS" pitchFamily="66" charset="0"/>
              </a:rPr>
              <a:t>Observes super nova!</a:t>
            </a:r>
          </a:p>
          <a:p>
            <a:pPr>
              <a:lnSpc>
                <a:spcPct val="90000"/>
              </a:lnSpc>
              <a:buFont typeface="Wingdings" pitchFamily="2" charset="2"/>
              <a:buChar char="¶"/>
            </a:pPr>
            <a:r>
              <a:rPr lang="en-US" sz="2800" b="1" dirty="0" smtClean="0">
                <a:latin typeface="Comic Sans MS" pitchFamily="66" charset="0"/>
              </a:rPr>
              <a:t>Why is this important?</a:t>
            </a:r>
            <a:endParaRPr lang="en-US" sz="28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¶"/>
            </a:pPr>
            <a:r>
              <a:rPr lang="en-US" sz="2800" b="1" dirty="0">
                <a:latin typeface="Comic Sans MS" pitchFamily="66" charset="0"/>
              </a:rPr>
              <a:t>Discovered comet shooting right through </a:t>
            </a:r>
            <a:r>
              <a:rPr lang="en-US" sz="2800" b="1" dirty="0" smtClean="0">
                <a:latin typeface="Comic Sans MS" pitchFamily="66" charset="0"/>
              </a:rPr>
              <a:t>crystal spheres (but no broken crystal?)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12295" name="Picture 7" descr="tyc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1083"/>
            <a:ext cx="3886200" cy="510285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dirty="0" smtClean="0"/>
              <a:t>Johannes </a:t>
            </a:r>
            <a:r>
              <a:rPr lang="en-US" sz="4000" dirty="0" err="1"/>
              <a:t>Kepler</a:t>
            </a:r>
            <a:r>
              <a:rPr lang="en-US" sz="4000" dirty="0"/>
              <a:t> (1571-1630)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143000"/>
            <a:ext cx="5334000" cy="4114800"/>
          </a:xfrm>
        </p:spPr>
        <p:txBody>
          <a:bodyPr/>
          <a:lstStyle/>
          <a:p>
            <a:pPr>
              <a:buFont typeface="Wingdings" pitchFamily="2" charset="2"/>
              <a:buChar char="¶"/>
            </a:pPr>
            <a:r>
              <a:rPr lang="en-US" sz="2800" b="1" dirty="0">
                <a:latin typeface="Comic Sans MS" pitchFamily="66" charset="0"/>
              </a:rPr>
              <a:t>Student of Brahe</a:t>
            </a:r>
          </a:p>
          <a:p>
            <a:pPr>
              <a:buFont typeface="Wingdings" pitchFamily="2" charset="2"/>
              <a:buChar char="¶"/>
            </a:pPr>
            <a:r>
              <a:rPr lang="en-US" sz="2800" b="1" dirty="0">
                <a:latin typeface="Comic Sans MS" pitchFamily="66" charset="0"/>
              </a:rPr>
              <a:t>Planetary </a:t>
            </a:r>
            <a:r>
              <a:rPr lang="en-US" sz="2800" b="1" dirty="0" smtClean="0">
                <a:latin typeface="Comic Sans MS" pitchFamily="66" charset="0"/>
              </a:rPr>
              <a:t>motion conforms </a:t>
            </a:r>
            <a:r>
              <a:rPr lang="en-US" sz="2800" b="1" dirty="0">
                <a:latin typeface="Comic Sans MS" pitchFamily="66" charset="0"/>
              </a:rPr>
              <a:t>to mathematical </a:t>
            </a:r>
            <a:r>
              <a:rPr lang="en-US" sz="2800" b="1" dirty="0" smtClean="0">
                <a:latin typeface="Comic Sans MS" pitchFamily="66" charset="0"/>
              </a:rPr>
              <a:t>formulae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 smtClean="0">
                <a:latin typeface="Comic Sans MS" pitchFamily="66" charset="0"/>
              </a:rPr>
              <a:t>Elliptical </a:t>
            </a:r>
            <a:r>
              <a:rPr lang="en-US" sz="2800" b="1" dirty="0">
                <a:latin typeface="Comic Sans MS" pitchFamily="66" charset="0"/>
              </a:rPr>
              <a:t>orbits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latin typeface="Comic Sans MS" pitchFamily="66" charset="0"/>
              </a:rPr>
              <a:t>Planets </a:t>
            </a:r>
            <a:r>
              <a:rPr lang="en-US" sz="2800" b="1" dirty="0" smtClean="0">
                <a:latin typeface="Comic Sans MS" pitchFamily="66" charset="0"/>
              </a:rPr>
              <a:t>move at different speeds during their orbits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 smtClean="0">
                <a:latin typeface="Comic Sans MS" pitchFamily="66" charset="0"/>
              </a:rPr>
              <a:t>Speed and distance travelled along orbit proportional to distance from the sun</a:t>
            </a:r>
          </a:p>
          <a:p>
            <a:pPr>
              <a:buFont typeface="Wingdings" pitchFamily="2" charset="2"/>
              <a:buChar char="¶"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3 Laws of Planetary Motion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43" name="Picture 7" descr="kep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297" y="1447800"/>
            <a:ext cx="3762903" cy="49529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371600"/>
          </a:xfrm>
        </p:spPr>
        <p:txBody>
          <a:bodyPr/>
          <a:lstStyle/>
          <a:p>
            <a:r>
              <a:rPr lang="en-US" dirty="0" smtClean="0"/>
              <a:t>Galileo </a:t>
            </a:r>
            <a:r>
              <a:rPr lang="en-US" dirty="0" err="1"/>
              <a:t>Galilei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1564-1642)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371600"/>
            <a:ext cx="48768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¶"/>
            </a:pPr>
            <a:r>
              <a:rPr lang="en-US" sz="2800" b="1" dirty="0">
                <a:latin typeface="Comic Sans MS" pitchFamily="66" charset="0"/>
              </a:rPr>
              <a:t>Early practitioner of the experimental </a:t>
            </a:r>
            <a:r>
              <a:rPr lang="en-US" sz="2800" b="1" dirty="0" smtClean="0">
                <a:latin typeface="Comic Sans MS" pitchFamily="66" charset="0"/>
              </a:rPr>
              <a:t>method (rolling balls)</a:t>
            </a:r>
            <a:endParaRPr lang="en-US" sz="28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¶"/>
            </a:pPr>
            <a:r>
              <a:rPr lang="en-US" sz="2800" b="1" dirty="0">
                <a:latin typeface="Comic Sans MS" pitchFamily="66" charset="0"/>
              </a:rPr>
              <a:t>Mathematical formula for acceleration of falling </a:t>
            </a:r>
            <a:r>
              <a:rPr lang="en-US" sz="2800" b="1" dirty="0" smtClean="0">
                <a:latin typeface="Comic Sans MS" pitchFamily="66" charset="0"/>
              </a:rPr>
              <a:t>objects</a:t>
            </a:r>
          </a:p>
          <a:p>
            <a:pPr>
              <a:lnSpc>
                <a:spcPct val="90000"/>
              </a:lnSpc>
              <a:buFont typeface="Wingdings" pitchFamily="2" charset="2"/>
              <a:buChar char="¶"/>
            </a:pPr>
            <a:r>
              <a:rPr lang="en-US" sz="2800" b="1" dirty="0" smtClean="0">
                <a:latin typeface="Comic Sans MS" pitchFamily="66" charset="0"/>
              </a:rPr>
              <a:t>Has to accurately measure time – pendulum</a:t>
            </a:r>
            <a:endParaRPr lang="en-US" sz="28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¶"/>
            </a:pPr>
            <a:r>
              <a:rPr lang="en-US" sz="2800" b="1" dirty="0" smtClean="0">
                <a:latin typeface="Comic Sans MS" pitchFamily="66" charset="0"/>
              </a:rPr>
              <a:t>Discoveries </a:t>
            </a:r>
            <a:r>
              <a:rPr lang="en-US" sz="2800" b="1" dirty="0">
                <a:latin typeface="Comic Sans MS" pitchFamily="66" charset="0"/>
              </a:rPr>
              <a:t>using the </a:t>
            </a:r>
            <a:r>
              <a:rPr lang="en-US" sz="2800" b="1" dirty="0" smtClean="0">
                <a:latin typeface="Comic Sans MS" pitchFamily="66" charset="0"/>
              </a:rPr>
              <a:t>telescope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¶"/>
            </a:pPr>
            <a:r>
              <a:rPr lang="en-US" sz="2400" b="1" dirty="0" smtClean="0">
                <a:latin typeface="Comic Sans MS" pitchFamily="66" charset="0"/>
              </a:rPr>
              <a:t>Moons, sun spots and craters</a:t>
            </a:r>
          </a:p>
          <a:p>
            <a:pPr>
              <a:lnSpc>
                <a:spcPct val="90000"/>
              </a:lnSpc>
              <a:buFont typeface="Wingdings" pitchFamily="2" charset="2"/>
              <a:buChar char="¶"/>
            </a:pPr>
            <a:r>
              <a:rPr lang="en-US" sz="2800" b="1" dirty="0" smtClean="0">
                <a:latin typeface="Comic Sans MS" pitchFamily="66" charset="0"/>
              </a:rPr>
              <a:t>“The Starry Messenger”</a:t>
            </a:r>
          </a:p>
        </p:txBody>
      </p:sp>
      <p:pic>
        <p:nvPicPr>
          <p:cNvPr id="16391" name="Picture 7" descr="galil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28800"/>
            <a:ext cx="4267200" cy="41992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Galileo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14400"/>
            <a:ext cx="5257800" cy="5791200"/>
          </a:xfrm>
        </p:spPr>
        <p:txBody>
          <a:bodyPr/>
          <a:lstStyle/>
          <a:p>
            <a:pPr>
              <a:buFont typeface="Wingdings" pitchFamily="2" charset="2"/>
              <a:buChar char="¶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Things were OK until Galileo started talking publically about his observations.</a:t>
            </a:r>
          </a:p>
          <a:p>
            <a:pPr>
              <a:buFont typeface="Wingdings" pitchFamily="2" charset="2"/>
              <a:buChar char="¶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Church said STOP!</a:t>
            </a:r>
          </a:p>
          <a:p>
            <a:pPr>
              <a:buFont typeface="Wingdings" pitchFamily="2" charset="2"/>
              <a:buChar char="¶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Publishes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Dialogue Concerning the Two Chief World Systems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¶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But…Galileo ordered to appear before the Inquisition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14400"/>
            <a:ext cx="3724600" cy="53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8ABB3FFCFBE047AFD1877F4258CE2C" ma:contentTypeVersion="13" ma:contentTypeDescription="Create a new document." ma:contentTypeScope="" ma:versionID="4d1a7ed6d1b0bcb4049e531d63f5ff41">
  <xsd:schema xmlns:xsd="http://www.w3.org/2001/XMLSchema" xmlns:xs="http://www.w3.org/2001/XMLSchema" xmlns:p="http://schemas.microsoft.com/office/2006/metadata/properties" xmlns:ns3="65672ecc-9cfe-4296-aad5-4b68ccb05528" xmlns:ns4="2ddfb7b5-4644-4c7d-903b-1098ee3470b5" targetNamespace="http://schemas.microsoft.com/office/2006/metadata/properties" ma:root="true" ma:fieldsID="9b92bee36f53110afaf50f02a37b8516" ns3:_="" ns4:_="">
    <xsd:import namespace="65672ecc-9cfe-4296-aad5-4b68ccb05528"/>
    <xsd:import namespace="2ddfb7b5-4644-4c7d-903b-1098ee3470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72ecc-9cfe-4296-aad5-4b68ccb055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fb7b5-4644-4c7d-903b-1098ee3470b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F4FA36-88FF-46BB-AAD0-A4A64CC0DA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9954CB-D1C6-4668-8197-655D1BDC56D0}">
  <ds:schemaRefs>
    <ds:schemaRef ds:uri="http://purl.org/dc/dcmitype/"/>
    <ds:schemaRef ds:uri="http://purl.org/dc/elements/1.1/"/>
    <ds:schemaRef ds:uri="http://www.w3.org/XML/1998/namespace"/>
    <ds:schemaRef ds:uri="65672ecc-9cfe-4296-aad5-4b68ccb05528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ddfb7b5-4644-4c7d-903b-1098ee3470b5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BF2C3E9-E42C-4C44-9838-366232AAA4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672ecc-9cfe-4296-aad5-4b68ccb05528"/>
    <ds:schemaRef ds:uri="2ddfb7b5-4644-4c7d-903b-1098ee3470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2417</TotalTime>
  <Words>837</Words>
  <Application>Microsoft Office PowerPoint</Application>
  <PresentationFormat>On-screen Show (4:3)</PresentationFormat>
  <Paragraphs>109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Comic Sans MS</vt:lpstr>
      <vt:lpstr>Old English Text MT</vt:lpstr>
      <vt:lpstr>Tahoma</vt:lpstr>
      <vt:lpstr>Wingdings</vt:lpstr>
      <vt:lpstr>Textured</vt:lpstr>
      <vt:lpstr>The Scientific Revolution Mid 1500s 0n</vt:lpstr>
      <vt:lpstr>Causes of the Scientific Revolution (after Reformation starts)</vt:lpstr>
      <vt:lpstr>The Old Universe</vt:lpstr>
      <vt:lpstr>Scientific “Revolutionaries”</vt:lpstr>
      <vt:lpstr> Copernicus (1473-1543)</vt:lpstr>
      <vt:lpstr> Tycho Brahe (1546-1601)</vt:lpstr>
      <vt:lpstr>Johannes Kepler (1571-1630)</vt:lpstr>
      <vt:lpstr>Galileo Galilei  (1564-1642)</vt:lpstr>
      <vt:lpstr>Galileo (contd)</vt:lpstr>
      <vt:lpstr>Trial of Galileo</vt:lpstr>
      <vt:lpstr>Francis Bacon (1561-1626)</vt:lpstr>
      <vt:lpstr>Rene Descartes (1596-1650)</vt:lpstr>
      <vt:lpstr>Isaac Newton (1642-1727)</vt:lpstr>
      <vt:lpstr>Newton’s Legacy</vt:lpstr>
      <vt:lpstr>Medical Advances</vt:lpstr>
      <vt:lpstr>PowerPoint Presentation</vt:lpstr>
      <vt:lpstr>PowerPoint Presentation</vt:lpstr>
      <vt:lpstr>PowerPoint Presentation</vt:lpstr>
      <vt:lpstr>Medicine </vt:lpstr>
    </vt:vector>
  </TitlesOfParts>
  <Company>IPFW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Scientific Revolution</dc:title>
  <dc:creator>Keith Mainland</dc:creator>
  <cp:lastModifiedBy>Keith Mainland</cp:lastModifiedBy>
  <cp:revision>100</cp:revision>
  <dcterms:created xsi:type="dcterms:W3CDTF">2006-01-20T01:47:59Z</dcterms:created>
  <dcterms:modified xsi:type="dcterms:W3CDTF">2021-02-23T16:33:12Z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0x010100228ABB3FFCFBE047AFD1877F4258CE2C</vt:lpwstr>
  </property>
</Properties>
</file>