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59" r:id="rId4"/>
    <p:sldId id="262" r:id="rId5"/>
    <p:sldId id="261" r:id="rId6"/>
    <p:sldId id="264" r:id="rId7"/>
    <p:sldId id="263" r:id="rId8"/>
    <p:sldId id="268" r:id="rId9"/>
    <p:sldId id="280" r:id="rId10"/>
    <p:sldId id="279" r:id="rId11"/>
    <p:sldId id="267" r:id="rId12"/>
    <p:sldId id="266" r:id="rId13"/>
    <p:sldId id="283" r:id="rId14"/>
    <p:sldId id="286" r:id="rId15"/>
    <p:sldId id="278" r:id="rId16"/>
    <p:sldId id="275" r:id="rId17"/>
    <p:sldId id="265" r:id="rId18"/>
    <p:sldId id="277" r:id="rId19"/>
    <p:sldId id="269" r:id="rId20"/>
    <p:sldId id="284" r:id="rId21"/>
    <p:sldId id="285" r:id="rId22"/>
    <p:sldId id="271" r:id="rId23"/>
    <p:sldId id="274" r:id="rId24"/>
    <p:sldId id="276" r:id="rId25"/>
    <p:sldId id="281" r:id="rId26"/>
    <p:sldId id="273" r:id="rId27"/>
    <p:sldId id="282" r:id="rId28"/>
    <p:sldId id="287" r:id="rId29"/>
    <p:sldId id="288" r:id="rId30"/>
    <p:sldId id="290" r:id="rId31"/>
    <p:sldId id="291" r:id="rId32"/>
    <p:sldId id="294" r:id="rId33"/>
    <p:sldId id="289" r:id="rId34"/>
    <p:sldId id="292" r:id="rId35"/>
    <p:sldId id="293" r:id="rId36"/>
    <p:sldId id="25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DDDDD"/>
    <a:srgbClr val="CC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8" autoAdjust="0"/>
    <p:restoredTop sz="94660"/>
  </p:normalViewPr>
  <p:slideViewPr>
    <p:cSldViewPr>
      <p:cViewPr varScale="1">
        <p:scale>
          <a:sx n="69" d="100"/>
          <a:sy n="69" d="100"/>
        </p:scale>
        <p:origin x="-11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524000" y="0"/>
            <a:ext cx="0" cy="6858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11" descr="Kremlin-1"/>
          <p:cNvPicPr>
            <a:picLocks noChangeAspect="1" noChangeArrowheads="1"/>
          </p:cNvPicPr>
          <p:nvPr userDrawn="1"/>
        </p:nvPicPr>
        <p:blipFill>
          <a:blip r:embed="rId13" cstate="print">
            <a:lum bright="6000"/>
          </a:blip>
          <a:srcRect l="3404" r="4681" b="3334"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3352800" y="914400"/>
            <a:ext cx="38100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lephant"/>
              </a:rPr>
              <a:t>Early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lephant"/>
              </a:rPr>
              <a:t>Russian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lephant"/>
              </a:rPr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Early Byzantine Influences: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Orthodox Christianity</a:t>
            </a:r>
          </a:p>
        </p:txBody>
      </p:sp>
      <p:pic>
        <p:nvPicPr>
          <p:cNvPr id="11267" name="Picture 3" descr="Orthodox prie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3505200" cy="2628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268" name="Picture 4" descr="Orthodox Church"/>
          <p:cNvPicPr>
            <a:picLocks noChangeAspect="1" noChangeArrowheads="1"/>
          </p:cNvPicPr>
          <p:nvPr/>
        </p:nvPicPr>
        <p:blipFill>
          <a:blip r:embed="rId3" cstate="print"/>
          <a:srcRect l="19150" t="11169" r="15425" b="2660"/>
          <a:stretch>
            <a:fillRect/>
          </a:stretch>
        </p:blipFill>
        <p:spPr bwMode="auto">
          <a:xfrm>
            <a:off x="5791200" y="2362200"/>
            <a:ext cx="3124200" cy="411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524000" y="5105400"/>
            <a:ext cx="434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Rus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choose Orthodoxy over R.C. because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the beauty of the buildings (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Hagia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Sophia)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Early Byzantine Influences: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Orthodox Christianity</a:t>
            </a:r>
          </a:p>
        </p:txBody>
      </p:sp>
      <p:pic>
        <p:nvPicPr>
          <p:cNvPr id="12291" name="Picture 5" descr="Orthodox Church-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1981200" y="1676400"/>
            <a:ext cx="67818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Early Byzantine Influences: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Cyrillic Alphabet</a:t>
            </a:r>
          </a:p>
        </p:txBody>
      </p:sp>
      <p:pic>
        <p:nvPicPr>
          <p:cNvPr id="13315" name="Picture 8" descr="St_cyr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743200"/>
            <a:ext cx="2247900" cy="3495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316" name="Picture 9" descr="Cyrillic alphab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4191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981200" y="5791200"/>
            <a:ext cx="396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Monk, Cyril goes to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Rus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to teach Orthodoxy helps develop alphabet for their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3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1628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Think about the impact of the choices made by the Rus.  How do they affect Russia? </a:t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2766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other things have a huge effect on the development of Russia?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2133600" y="274638"/>
            <a:ext cx="6553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“Stuff”  that made a difference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2057400" y="1600200"/>
            <a:ext cx="69342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"/>
            </a:pPr>
            <a:r>
              <a:rPr lang="en-US" b="1" dirty="0" smtClean="0">
                <a:latin typeface="Comic Sans MS" pitchFamily="66" charset="0"/>
              </a:rPr>
              <a:t>Mongol invasion WHY?</a:t>
            </a:r>
          </a:p>
          <a:p>
            <a:pPr>
              <a:buClr>
                <a:srgbClr val="FF0000"/>
              </a:buClr>
              <a:buFont typeface="Wingdings" pitchFamily="2" charset="2"/>
              <a:buChar char=""/>
            </a:pPr>
            <a:r>
              <a:rPr lang="en-US" b="1" dirty="0" smtClean="0">
                <a:latin typeface="Comic Sans MS" pitchFamily="66" charset="0"/>
              </a:rPr>
              <a:t>Geography		HOW?</a:t>
            </a:r>
          </a:p>
          <a:p>
            <a:pPr>
              <a:buClr>
                <a:srgbClr val="FF0000"/>
              </a:buClr>
              <a:buFont typeface="Wingdings" pitchFamily="2" charset="2"/>
              <a:buChar char=""/>
            </a:pPr>
            <a:r>
              <a:rPr lang="en-US" b="1" dirty="0" smtClean="0">
                <a:latin typeface="Comic Sans MS" pitchFamily="66" charset="0"/>
              </a:rPr>
              <a:t>Written language HOW?</a:t>
            </a:r>
          </a:p>
          <a:p>
            <a:pPr>
              <a:buClr>
                <a:srgbClr val="FF0000"/>
              </a:buClr>
              <a:buFont typeface="Wingdings" pitchFamily="2" charset="2"/>
              <a:buChar char=""/>
            </a:pPr>
            <a:r>
              <a:rPr lang="en-US" b="1" dirty="0" smtClean="0">
                <a:latin typeface="Comic Sans MS" pitchFamily="66" charset="0"/>
              </a:rPr>
              <a:t>Religion WHY</a:t>
            </a:r>
          </a:p>
          <a:p>
            <a:pPr>
              <a:buClr>
                <a:srgbClr val="FF0000"/>
              </a:buClr>
              <a:buFont typeface="Wingdings" pitchFamily="2" charset="2"/>
              <a:buChar char=""/>
            </a:pPr>
            <a:r>
              <a:rPr lang="en-US" b="1" dirty="0" smtClean="0">
                <a:latin typeface="Comic Sans MS" pitchFamily="66" charset="0"/>
              </a:rPr>
              <a:t>Black death (lack thereof) WHY</a:t>
            </a:r>
          </a:p>
          <a:p>
            <a:pPr>
              <a:buFontTx/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"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752600" y="0"/>
            <a:ext cx="7391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Novgorod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(Early Capital)</a:t>
            </a:r>
          </a:p>
        </p:txBody>
      </p:sp>
      <p:pic>
        <p:nvPicPr>
          <p:cNvPr id="16387" name="Picture 3" descr="Novgo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7010400" cy="467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76400" y="395288"/>
            <a:ext cx="73914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Russian </a:t>
            </a:r>
            <a:r>
              <a:rPr lang="en-US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Boyars</a:t>
            </a:r>
          </a:p>
        </p:txBody>
      </p:sp>
      <p:pic>
        <p:nvPicPr>
          <p:cNvPr id="17411" name="Picture 3" descr="Russian Boyars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905000" y="1587500"/>
            <a:ext cx="6934200" cy="4279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76400" y="212725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Russian Expansion</a:t>
            </a:r>
          </a:p>
        </p:txBody>
      </p:sp>
      <p:pic>
        <p:nvPicPr>
          <p:cNvPr id="18435" name="Picture 4" descr="map-expansion of Kiev-1237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916238" y="1143000"/>
            <a:ext cx="4856162" cy="533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76400" y="212725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The Mongols Invade Russia</a:t>
            </a:r>
          </a:p>
        </p:txBody>
      </p:sp>
      <p:pic>
        <p:nvPicPr>
          <p:cNvPr id="19459" name="Picture 3" descr="map-Mongols &amp; Russi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209800" y="914400"/>
            <a:ext cx="645477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524000" y="5562600"/>
            <a:ext cx="7620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900" b="1" dirty="0">
                <a:latin typeface="Comic Sans MS" pitchFamily="66" charset="0"/>
              </a:rPr>
              <a:t>Known as Golden Horde/Tartars.  Mongols wreaked havoc on Eastern Europe.  They were the Borg of their day.  </a:t>
            </a:r>
            <a:r>
              <a:rPr lang="en-US" sz="1900" b="1" dirty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Resistance was futile!  </a:t>
            </a:r>
            <a:r>
              <a:rPr lang="en-US" sz="1900" b="1" dirty="0">
                <a:latin typeface="Comic Sans MS" pitchFamily="66" charset="0"/>
              </a:rPr>
              <a:t>Novgorod resisted and was destroyed.  Moscow became the new capital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94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76400" y="212725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Ivan the Great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(r. 1462-1505)</a:t>
            </a:r>
          </a:p>
        </p:txBody>
      </p:sp>
      <p:pic>
        <p:nvPicPr>
          <p:cNvPr id="20483" name="Picture 4" descr="Ivan III Teaching the Khans Letter to Pieces - Aleksey D Kivshen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6553200" cy="464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057400" y="5943600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Ivan III Tearing the Great Khan’s Letter Requesting More Tribute in 1480.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52600" y="487363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Russia Today</a:t>
            </a:r>
          </a:p>
        </p:txBody>
      </p:sp>
      <p:pic>
        <p:nvPicPr>
          <p:cNvPr id="3075" name="Picture 3" descr="map-Russia today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752600" y="1527175"/>
            <a:ext cx="7239000" cy="4645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7620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Ivan IV (TERRIBLE)</a:t>
            </a:r>
            <a:br>
              <a:rPr lang="en-US" dirty="0" smtClean="0">
                <a:solidFill>
                  <a:srgbClr val="FF0000"/>
                </a:solidFill>
                <a:latin typeface="Elephant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Elephant" pitchFamily="18" charset="0"/>
              </a:rPr>
              <a:t>it means awesome although he was mean too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1524000" y="1752600"/>
            <a:ext cx="76200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 smtClean="0">
                <a:latin typeface="Comic Sans MS" pitchFamily="66" charset="0"/>
              </a:rPr>
              <a:t>Ivan inherited the throne age 3.  Boyars ruled in his stead, led by </a:t>
            </a:r>
            <a:r>
              <a:rPr lang="en-US" sz="2400" b="1" dirty="0" err="1" smtClean="0">
                <a:latin typeface="Comic Sans MS" pitchFamily="66" charset="0"/>
              </a:rPr>
              <a:t>Shulsky</a:t>
            </a:r>
            <a:r>
              <a:rPr lang="en-US" sz="2400" b="1" dirty="0" smtClean="0">
                <a:latin typeface="Comic Sans MS" pitchFamily="66" charset="0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 smtClean="0">
                <a:latin typeface="Comic Sans MS" pitchFamily="66" charset="0"/>
              </a:rPr>
              <a:t>Ivan gains control age 13 and has Shulsky thrown to the dogs (they tore him apart)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 smtClean="0">
                <a:latin typeface="Comic Sans MS" pitchFamily="66" charset="0"/>
              </a:rPr>
              <a:t>What he wanted:  	</a:t>
            </a:r>
            <a:endParaRPr lang="en-US" sz="1800" b="1" dirty="0" smtClean="0">
              <a:latin typeface="Comic Sans MS" pitchFamily="66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000" b="1" dirty="0" smtClean="0">
                <a:latin typeface="Comic Sans MS" pitchFamily="66" charset="0"/>
              </a:rPr>
              <a:t>Respect for throne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000" b="1" dirty="0" smtClean="0">
                <a:latin typeface="Comic Sans MS" pitchFamily="66" charset="0"/>
              </a:rPr>
              <a:t>Expand the kingdom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000" b="1" dirty="0" smtClean="0">
                <a:latin typeface="Comic Sans MS" pitchFamily="66" charset="0"/>
              </a:rPr>
              <a:t>Reduce the power of the </a:t>
            </a:r>
          </a:p>
          <a:p>
            <a:pPr lvl="1">
              <a:buClr>
                <a:srgbClr val="FF0000"/>
              </a:buClr>
              <a:buNone/>
            </a:pPr>
            <a:r>
              <a:rPr lang="en-US" sz="2000" b="1" dirty="0" smtClean="0">
                <a:latin typeface="Comic Sans MS" pitchFamily="66" charset="0"/>
              </a:rPr>
              <a:t>	Boyars.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000" b="1" dirty="0" smtClean="0">
                <a:latin typeface="Comic Sans MS" pitchFamily="66" charset="0"/>
              </a:rPr>
              <a:t>Pushed the idea that he </a:t>
            </a:r>
          </a:p>
          <a:p>
            <a:pPr lvl="1">
              <a:buClr>
                <a:srgbClr val="FF0000"/>
              </a:buClr>
              <a:buNone/>
            </a:pPr>
            <a:r>
              <a:rPr lang="en-US" sz="2000" b="1" dirty="0" smtClean="0">
                <a:latin typeface="Comic Sans MS" pitchFamily="66" charset="0"/>
              </a:rPr>
              <a:t>	was descended from </a:t>
            </a:r>
          </a:p>
          <a:p>
            <a:pPr lvl="1">
              <a:buClr>
                <a:srgbClr val="FF0000"/>
              </a:buClr>
              <a:buNone/>
            </a:pPr>
            <a:r>
              <a:rPr lang="en-US" sz="2000" b="1" dirty="0" smtClean="0">
                <a:latin typeface="Comic Sans MS" pitchFamily="66" charset="0"/>
              </a:rPr>
              <a:t>	Caesar.  Hence CZAR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10000"/>
            <a:ext cx="326707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3429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(killed his son in a fit of rage)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1828800" y="0"/>
            <a:ext cx="6858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More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Ivan IV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1447800" y="838200"/>
            <a:ext cx="7696200" cy="579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 smtClean="0">
                <a:latin typeface="Comic Sans MS" pitchFamily="66" charset="0"/>
              </a:rPr>
              <a:t>Conquered the Khanates of the Tartars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 smtClean="0">
                <a:latin typeface="Comic Sans MS" pitchFamily="66" charset="0"/>
              </a:rPr>
              <a:t>Sets sights on Poland and Lithuania, but fails, and abdicates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 smtClean="0">
                <a:latin typeface="Comic Sans MS" pitchFamily="66" charset="0"/>
              </a:rPr>
              <a:t>Returns but very paranoid (</a:t>
            </a:r>
            <a:r>
              <a:rPr lang="en-US" sz="2200" b="1" dirty="0" smtClean="0">
                <a:latin typeface="Comic Sans MS" pitchFamily="66" charset="0"/>
              </a:rPr>
              <a:t>this is his reputation</a:t>
            </a:r>
            <a:r>
              <a:rPr lang="en-US" sz="2400" b="1" dirty="0" smtClean="0">
                <a:latin typeface="Comic Sans MS" pitchFamily="66" charset="0"/>
              </a:rPr>
              <a:t>)  Divides Russia in 2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latin typeface="Comic Sans MS" pitchFamily="66" charset="0"/>
            </a:endParaRPr>
          </a:p>
        </p:txBody>
      </p:sp>
      <p:pic>
        <p:nvPicPr>
          <p:cNvPr id="22532" name="Picture 3" descr="Russia, Poland-Lithuania, and Sweden in the Late 150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33600"/>
            <a:ext cx="3933825" cy="3797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76400" y="212725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Russia in the Late 1500s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600200" y="990600"/>
            <a:ext cx="754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>
                <a:latin typeface="Comic Sans MS" pitchFamily="66" charset="0"/>
              </a:rPr>
              <a:t>2 Part Russia: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>
                <a:latin typeface="Comic Sans MS" pitchFamily="66" charset="0"/>
              </a:rPr>
              <a:t>One as it had always been  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>
                <a:latin typeface="Comic Sans MS" pitchFamily="66" charset="0"/>
              </a:rPr>
              <a:t>Ivan ruled the other with an iron fist!  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>
                <a:latin typeface="Comic Sans MS" pitchFamily="66" charset="0"/>
              </a:rPr>
              <a:t>Known as </a:t>
            </a:r>
            <a:r>
              <a:rPr lang="en-US" sz="2400" b="1" dirty="0" err="1">
                <a:latin typeface="Comic Sans MS" pitchFamily="66" charset="0"/>
              </a:rPr>
              <a:t>Oprichnina</a:t>
            </a:r>
            <a:r>
              <a:rPr lang="en-US" sz="2400" b="1" dirty="0">
                <a:latin typeface="Comic Sans MS" pitchFamily="66" charset="0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>
                <a:latin typeface="Comic Sans MS" pitchFamily="66" charset="0"/>
              </a:rPr>
              <a:t>Ivan set up secret police (not for the last time) called </a:t>
            </a:r>
            <a:r>
              <a:rPr lang="en-US" sz="2400" b="1" dirty="0" err="1">
                <a:latin typeface="Comic Sans MS" pitchFamily="66" charset="0"/>
              </a:rPr>
              <a:t>Oprichniki</a:t>
            </a:r>
            <a:r>
              <a:rPr lang="en-US" sz="2400" b="1" dirty="0">
                <a:latin typeface="Comic Sans MS" pitchFamily="66" charset="0"/>
              </a:rPr>
              <a:t>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b="1" dirty="0">
                <a:latin typeface="Comic Sans MS" pitchFamily="66" charset="0"/>
              </a:rPr>
              <a:t>They carried dogs heads and brooms to symbolize sweeping out the treacherous </a:t>
            </a:r>
            <a:r>
              <a:rPr lang="en-US" sz="2400" b="1" dirty="0" smtClean="0">
                <a:latin typeface="Comic Sans MS" pitchFamily="66" charset="0"/>
              </a:rPr>
              <a:t>dogs.</a:t>
            </a:r>
          </a:p>
          <a:p>
            <a:pPr lvl="1">
              <a:buClr>
                <a:srgbClr val="FF0000"/>
              </a:buClr>
            </a:pPr>
            <a:endParaRPr lang="en-US" sz="2400" b="1" dirty="0" smtClean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27048"/>
            <a:ext cx="4267200" cy="277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4114800"/>
            <a:ext cx="3810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0000"/>
              </a:buClr>
            </a:pPr>
            <a:r>
              <a:rPr lang="en-US" sz="2200" b="1" dirty="0" smtClean="0">
                <a:latin typeface="Comic Sans MS" pitchFamily="66" charset="0"/>
              </a:rPr>
              <a:t>And surprise, surprise, </a:t>
            </a:r>
          </a:p>
          <a:p>
            <a:pPr lvl="1">
              <a:buClr>
                <a:srgbClr val="FF0000"/>
              </a:buClr>
            </a:pPr>
            <a:r>
              <a:rPr lang="en-US" sz="2200" b="1" dirty="0" smtClean="0">
                <a:latin typeface="Comic Sans MS" pitchFamily="66" charset="0"/>
              </a:rPr>
              <a:t>they found thousands</a:t>
            </a:r>
          </a:p>
          <a:p>
            <a:pPr lvl="1">
              <a:buClr>
                <a:srgbClr val="FF0000"/>
              </a:buClr>
            </a:pPr>
            <a:r>
              <a:rPr lang="en-US" sz="2200" b="1" dirty="0" smtClean="0">
                <a:latin typeface="Comic Sans MS" pitchFamily="66" charset="0"/>
              </a:rPr>
              <a:t>of them!  </a:t>
            </a:r>
          </a:p>
          <a:p>
            <a:pPr lvl="1">
              <a:buClr>
                <a:srgbClr val="FF0000"/>
              </a:buClr>
            </a:pPr>
            <a:r>
              <a:rPr lang="en-US" sz="2200" b="1" dirty="0" smtClean="0">
                <a:latin typeface="Comic Sans MS" pitchFamily="66" charset="0"/>
              </a:rPr>
              <a:t>(not for the last time)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76400" y="334963"/>
            <a:ext cx="7391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Michael Romanov </a:t>
            </a:r>
            <a:b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</a:b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(r. 1613-1645)</a:t>
            </a:r>
          </a:p>
        </p:txBody>
      </p:sp>
      <p:pic>
        <p:nvPicPr>
          <p:cNvPr id="24579" name="Picture 4" descr="Michael Roman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2870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76400" y="334963"/>
            <a:ext cx="7391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Romanov Dynasty</a:t>
            </a:r>
            <a:b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</a:b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(1613-1917)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76600" y="5653088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Romanov Family Crest</a:t>
            </a:r>
          </a:p>
        </p:txBody>
      </p:sp>
      <p:pic>
        <p:nvPicPr>
          <p:cNvPr id="2" name="Picture 5" descr="Romanov Family Crest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798888" y="1843088"/>
            <a:ext cx="30591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What bird is part of the crest?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600200" y="152400"/>
            <a:ext cx="7543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The Pendulum </a:t>
            </a:r>
            <a:br>
              <a:rPr lang="en-US" sz="3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</a:br>
            <a:r>
              <a:rPr lang="en-US" sz="3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of Russian History</a:t>
            </a: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5410200" y="136525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AutoShape 6"/>
          <p:cNvSpPr>
            <a:spLocks noChangeArrowheads="1"/>
          </p:cNvSpPr>
          <p:nvPr/>
        </p:nvSpPr>
        <p:spPr bwMode="auto">
          <a:xfrm rot="16200000" flipV="1">
            <a:off x="4991100" y="1676400"/>
            <a:ext cx="800100" cy="95250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5715000" y="22479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4419600" y="22479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752600" y="1866900"/>
            <a:ext cx="2590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Pro-West</a:t>
            </a:r>
            <a:b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Progress &amp; Change</a:t>
            </a:r>
            <a:b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Encourage New Ideas,</a:t>
            </a:r>
            <a:b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Technologies, etc.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400800" y="1866900"/>
            <a:ext cx="25908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Anti-West</a:t>
            </a:r>
            <a:b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Isolationist</a:t>
            </a:r>
            <a:b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Xenophobic</a:t>
            </a:r>
            <a:b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Ultra-Conservative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324600" y="3162300"/>
            <a:ext cx="2590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Most Tsars</a:t>
            </a:r>
          </a:p>
          <a:p>
            <a:pPr marL="290513" indent="-2905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Russian Orthodox Church</a:t>
            </a:r>
          </a:p>
          <a:p>
            <a:pPr marL="290513" indent="-2905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Military</a:t>
            </a:r>
          </a:p>
          <a:p>
            <a:pPr marL="290513" indent="-2905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Boyars</a:t>
            </a:r>
          </a:p>
          <a:p>
            <a:pPr marL="290513" indent="-2905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peasants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905000" y="3162300"/>
            <a:ext cx="320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few Tsars</a:t>
            </a:r>
          </a:p>
          <a:p>
            <a:pPr marL="290513" indent="-290513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Intellectual elites</a:t>
            </a:r>
          </a:p>
          <a:p>
            <a:pPr marL="290513" indent="-290513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Merchants/businessmen</a:t>
            </a:r>
          </a:p>
          <a:p>
            <a:pPr marL="290513" indent="-290513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Young members of the middle class.</a:t>
            </a: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2286000" y="5715000"/>
            <a:ext cx="1752600" cy="838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REFORM-MINDED</a:t>
            </a:r>
            <a:b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LEADER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6629400" y="5715000"/>
            <a:ext cx="1752600" cy="838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DEMAGOGUE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6627" grpId="0" animBg="1"/>
      <p:bldP spid="26628" grpId="0" animBg="1"/>
      <p:bldP spid="30727" grpId="0" animBg="1"/>
      <p:bldP spid="30728" grpId="0" animBg="1"/>
      <p:bldP spid="30729" grpId="0" animBg="1"/>
      <p:bldP spid="30730" grpId="0" animBg="1"/>
      <p:bldP spid="30731" grpId="0"/>
      <p:bldP spid="30732" grpId="0"/>
      <p:bldP spid="30733" grpId="0" animBg="1"/>
      <p:bldP spid="30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676400" y="212725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Peter the Great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(r. 1682-1725) </a:t>
            </a:r>
          </a:p>
        </p:txBody>
      </p:sp>
      <p:pic>
        <p:nvPicPr>
          <p:cNvPr id="27651" name="Picture 4" descr="Peter the Great portrait-1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4079875" cy="533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1828800" y="0"/>
            <a:ext cx="6858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Modernize/Westernize Russia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xfrm>
            <a:off x="1828800" y="1600200"/>
            <a:ext cx="70104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dirty="0" smtClean="0"/>
              <a:t>Saw the advances made in the West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dirty="0" smtClean="0"/>
              <a:t>Willingly or not Peter was determined to force Russia into the modern era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dirty="0" smtClean="0"/>
              <a:t>Traveled to the West to learn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dirty="0" smtClean="0"/>
              <a:t>Carpentry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dirty="0" smtClean="0"/>
              <a:t>Mathematics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400" dirty="0" smtClean="0"/>
              <a:t>Military training and tactics</a:t>
            </a:r>
          </a:p>
          <a:p>
            <a:pPr lvl="2" eaLnBrk="1" hangingPunct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000" dirty="0" smtClean="0"/>
              <a:t>Including how to torture (must have visited Britain)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dirty="0" smtClean="0"/>
              <a:t>Started with Church, education, economy and military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590800"/>
            <a:ext cx="16764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781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Elephant" pitchFamily="18" charset="0"/>
              </a:rPr>
              <a:t>Church</a:t>
            </a:r>
            <a:endParaRPr lang="en-US" b="1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85800"/>
            <a:ext cx="7620000" cy="59436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b="1" dirty="0" smtClean="0">
                <a:latin typeface="Comic Sans MS" pitchFamily="66" charset="0"/>
              </a:rPr>
              <a:t>Why go after the Church?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Wealth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Power and influence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b="1" dirty="0" smtClean="0">
                <a:latin typeface="Comic Sans MS" pitchFamily="66" charset="0"/>
              </a:rPr>
              <a:t>Patriarch died.  Peter replaced him with group known as SYNOD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b="1" dirty="0" smtClean="0">
                <a:latin typeface="Comic Sans MS" pitchFamily="66" charset="0"/>
              </a:rPr>
              <a:t>1721 Regulation abolished hierarchy making positions the responsibility of the Synod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b="1" dirty="0" smtClean="0">
                <a:latin typeface="Comic Sans MS" pitchFamily="66" charset="0"/>
              </a:rPr>
              <a:t>Clergy now answered to Peter.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b="1" dirty="0" smtClean="0">
                <a:latin typeface="Comic Sans MS" pitchFamily="66" charset="0"/>
              </a:rPr>
              <a:t>Their job: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000" b="1" dirty="0" smtClean="0">
                <a:latin typeface="Comic Sans MS" pitchFamily="66" charset="0"/>
              </a:rPr>
              <a:t>Work for state causes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000" b="1" dirty="0" smtClean="0">
                <a:latin typeface="Comic Sans MS" pitchFamily="66" charset="0"/>
              </a:rPr>
              <a:t>Make congregations submissive to will of state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Elephant" pitchFamily="18" charset="0"/>
              </a:rPr>
              <a:t>Education</a:t>
            </a:r>
            <a:endParaRPr lang="en-US" b="1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76200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Necessary part of ongoing changes to be made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Schools of navigation and math, artillery and languages 1701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State newspaper “</a:t>
            </a:r>
            <a:r>
              <a:rPr lang="en-US" b="1" dirty="0" err="1" smtClean="0">
                <a:latin typeface="Comic Sans MS" pitchFamily="66" charset="0"/>
              </a:rPr>
              <a:t>Vedomosti</a:t>
            </a:r>
            <a:r>
              <a:rPr lang="en-US" b="1" dirty="0" smtClean="0">
                <a:latin typeface="Comic Sans MS" pitchFamily="66" charset="0"/>
              </a:rPr>
              <a:t>”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School of medicine 1707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School of engineering 1712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Travel abroad to learn </a:t>
            </a:r>
          </a:p>
          <a:p>
            <a:pPr>
              <a:buClr>
                <a:srgbClr val="FF0000"/>
              </a:buClr>
              <a:buNone/>
            </a:pPr>
            <a:r>
              <a:rPr lang="en-US" b="1" dirty="0" smtClean="0">
                <a:latin typeface="Comic Sans MS" pitchFamily="66" charset="0"/>
              </a:rPr>
              <a:t>	new technology, </a:t>
            </a:r>
          </a:p>
          <a:p>
            <a:pPr>
              <a:buClr>
                <a:srgbClr val="FF0000"/>
              </a:buClr>
              <a:buNone/>
            </a:pPr>
            <a:r>
              <a:rPr lang="en-US" b="1" dirty="0" smtClean="0">
                <a:latin typeface="Comic Sans MS" pitchFamily="66" charset="0"/>
              </a:rPr>
              <a:t>	economics, political </a:t>
            </a:r>
          </a:p>
          <a:p>
            <a:pPr>
              <a:buClr>
                <a:srgbClr val="FF0000"/>
              </a:buClr>
              <a:buNone/>
            </a:pPr>
            <a:r>
              <a:rPr lang="en-US" b="1" dirty="0" smtClean="0">
                <a:latin typeface="Comic Sans MS" pitchFamily="66" charset="0"/>
              </a:rPr>
              <a:t>	thought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endParaRPr lang="en-US" b="1" dirty="0">
              <a:latin typeface="Comic Sans MS" pitchFamily="66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196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7162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Former Soviet Region Compared in Latitude &amp; Area with the United States</a:t>
            </a:r>
          </a:p>
        </p:txBody>
      </p:sp>
      <p:pic>
        <p:nvPicPr>
          <p:cNvPr id="4099" name="Picture 5" descr="map-Russia-former Soviet Region v US - latitude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1234" t="13168" r="1234" b="33539"/>
          <a:stretch>
            <a:fillRect/>
          </a:stretch>
        </p:blipFill>
        <p:spPr bwMode="auto">
          <a:xfrm>
            <a:off x="1905000" y="2827338"/>
            <a:ext cx="6858000" cy="28114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7818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Military</a:t>
            </a:r>
            <a:endParaRPr lang="en-US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7620000" cy="609599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b="1" dirty="0" smtClean="0">
                <a:latin typeface="Comic Sans MS" pitchFamily="66" charset="0"/>
              </a:rPr>
              <a:t>Massive modernization in Navy and Army</a:t>
            </a:r>
          </a:p>
          <a:p>
            <a:pPr>
              <a:buClr>
                <a:srgbClr val="FF0000"/>
              </a:buClr>
              <a:buNone/>
            </a:pPr>
            <a:r>
              <a:rPr lang="en-US" sz="2800" b="1" dirty="0" smtClean="0">
                <a:latin typeface="Comic Sans MS" pitchFamily="66" charset="0"/>
              </a:rPr>
              <a:t>				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ARMY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b="1" dirty="0" smtClean="0">
                <a:latin typeface="Comic Sans MS" pitchFamily="66" charset="0"/>
              </a:rPr>
              <a:t>Limited professionals - </a:t>
            </a:r>
            <a:r>
              <a:rPr lang="en-US" sz="2800" b="1" dirty="0" err="1" smtClean="0">
                <a:latin typeface="Comic Sans MS" pitchFamily="66" charset="0"/>
              </a:rPr>
              <a:t>Strelsky</a:t>
            </a:r>
            <a:r>
              <a:rPr lang="en-US" sz="2800" b="1" dirty="0" smtClean="0">
                <a:latin typeface="Comic Sans MS" pitchFamily="66" charset="0"/>
              </a:rPr>
              <a:t> (abolished and soldiers spread through other regiments) 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b="1" dirty="0" smtClean="0">
                <a:latin typeface="Comic Sans MS" pitchFamily="66" charset="0"/>
              </a:rPr>
              <a:t>Russian army based on peasants going to battle for the Motherland led by village elders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b="1" dirty="0" smtClean="0">
                <a:latin typeface="Comic Sans MS" pitchFamily="66" charset="0"/>
              </a:rPr>
              <a:t>All soldiers now trained in a uniform manner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sz="2800" b="1" dirty="0" smtClean="0">
                <a:latin typeface="Comic Sans MS" pitchFamily="66" charset="0"/>
              </a:rPr>
              <a:t>Conscription meant large numbers (130,000 by 1725)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781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Military (</a:t>
            </a:r>
            <a:r>
              <a:rPr lang="en-US" dirty="0" err="1" smtClean="0">
                <a:solidFill>
                  <a:srgbClr val="FF0000"/>
                </a:solidFill>
                <a:latin typeface="Elephant" pitchFamily="18" charset="0"/>
              </a:rPr>
              <a:t>contd</a:t>
            </a:r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7620000" cy="5059363"/>
          </a:xfrm>
        </p:spPr>
        <p:txBody>
          <a:bodyPr/>
          <a:lstStyle/>
          <a:p>
            <a:pPr>
              <a:buClr>
                <a:srgbClr val="FF0000"/>
              </a:buClr>
              <a:buNone/>
            </a:pPr>
            <a:r>
              <a:rPr lang="en-US" sz="2800" b="1" dirty="0" smtClean="0">
                <a:latin typeface="Comic Sans MS" pitchFamily="66" charset="0"/>
              </a:rPr>
              <a:t>			</a:t>
            </a:r>
            <a:r>
              <a:rPr lang="en-US" b="1" dirty="0" smtClean="0">
                <a:latin typeface="Comic Sans MS" pitchFamily="66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 Navy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Essentially Peter’s creation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Brought in foreign experts in sailing techniques 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1725 48 ships </a:t>
            </a:r>
          </a:p>
          <a:p>
            <a:pPr>
              <a:buClr>
                <a:srgbClr val="FF0000"/>
              </a:buClr>
              <a:buNone/>
            </a:pPr>
            <a:r>
              <a:rPr lang="en-US" b="1" dirty="0" smtClean="0">
                <a:latin typeface="Comic Sans MS" pitchFamily="66" charset="0"/>
              </a:rPr>
              <a:t>	ready to expand the</a:t>
            </a:r>
          </a:p>
          <a:p>
            <a:pPr>
              <a:buClr>
                <a:srgbClr val="FF0000"/>
              </a:buClr>
              <a:buNone/>
            </a:pPr>
            <a:r>
              <a:rPr lang="en-US" b="1" dirty="0" smtClean="0">
                <a:latin typeface="Comic Sans MS" pitchFamily="66" charset="0"/>
              </a:rPr>
              <a:t>	Russian empire</a:t>
            </a:r>
          </a:p>
          <a:p>
            <a:pPr>
              <a:buClr>
                <a:srgbClr val="FF0000"/>
              </a:buCl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None/>
            </a:pPr>
            <a:endParaRPr lang="en-US" b="1" dirty="0">
              <a:latin typeface="Comic Sans MS" pitchFamily="66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786664"/>
            <a:ext cx="2819400" cy="407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Industry</a:t>
            </a:r>
            <a:endParaRPr lang="en-US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6200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Tried to copy mercantilist ideas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State dominated industrial output and purchased finished goods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Fixed prices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Profit only made on surplus production over the state’s demand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Agriculture remained medieval.  Little technology.  Remains this way until 1920s and 30s 	     (Stalin 5 yr Plan)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781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Westernization</a:t>
            </a:r>
            <a:endParaRPr lang="en-US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7620000" cy="4525963"/>
          </a:xfrm>
        </p:spPr>
        <p:txBody>
          <a:bodyPr/>
          <a:lstStyle/>
          <a:p>
            <a:pPr>
              <a:buFont typeface="Wingdings" pitchFamily="2" charset="2"/>
              <a:buChar char="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latin typeface="Comic Sans MS" pitchFamily="66" charset="0"/>
              </a:rPr>
              <a:t>Change to western lifestyle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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no beard (tax)</a:t>
            </a:r>
          </a:p>
          <a:p>
            <a:pPr lvl="1">
              <a:buFont typeface="Wingdings" pitchFamily="2" charset="2"/>
              <a:buChar char="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unveil women</a:t>
            </a:r>
          </a:p>
          <a:p>
            <a:pPr lvl="1">
              <a:buFont typeface="Wingdings" pitchFamily="2" charset="2"/>
              <a:buChar char="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women allowed out in </a:t>
            </a:r>
          </a:p>
          <a:p>
            <a:pPr lvl="1">
              <a:buNone/>
            </a:pPr>
            <a:r>
              <a:rPr lang="en-US" b="1" dirty="0" smtClean="0">
                <a:latin typeface="Comic Sans MS" pitchFamily="66" charset="0"/>
              </a:rPr>
              <a:t>		society</a:t>
            </a:r>
          </a:p>
          <a:p>
            <a:pPr lvl="1">
              <a:buFont typeface="Wingdings" pitchFamily="2" charset="2"/>
              <a:buChar char="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no spitting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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no scratching at dinner</a:t>
            </a:r>
          </a:p>
          <a:p>
            <a:pPr lvl="1">
              <a:buFont typeface="Wingdings" pitchFamily="2" charset="2"/>
              <a:buChar char="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clothing in French fashion</a:t>
            </a:r>
          </a:p>
          <a:p>
            <a:pPr lvl="1">
              <a:buNone/>
            </a:pPr>
            <a:endParaRPr lang="en-US" b="1" dirty="0">
              <a:latin typeface="Comic Sans MS" pitchFamily="66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0"/>
            <a:ext cx="2239158" cy="323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www.luxuo.com/wp-content/uploads/2009/02/russia-t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38400"/>
            <a:ext cx="5326380" cy="2971800"/>
          </a:xfrm>
          <a:prstGeom prst="rect">
            <a:avLst/>
          </a:prstGeom>
          <a:noFill/>
        </p:spPr>
      </p:pic>
      <p:pic>
        <p:nvPicPr>
          <p:cNvPr id="4100" name="Picture 4" descr="http://www.earth-photography.com/photos/Countries/China/China_HongKong_No_Spit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397694"/>
            <a:ext cx="2438400" cy="301250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162800" y="4572000"/>
            <a:ext cx="1143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 animBg="1"/>
      <p:bldP spid="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629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Elephant" pitchFamily="18" charset="0"/>
              </a:rPr>
              <a:t>Cost for reforms</a:t>
            </a:r>
            <a:endParaRPr lang="en-US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85800"/>
            <a:ext cx="7620000" cy="61722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Peter did everything to raise capital for these reforms</a:t>
            </a:r>
          </a:p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TAXES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Social – beard etc.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Directly on households.  To avoid paying families lived together in one house.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Soul tax on males.  (every male owed a tax)  If a man fled the community to avoid the tax, the village had to make up the difference.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Bee hives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0"/>
            <a:ext cx="70866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Table of Ranks 1722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Organized civilian and military position by service to emperor not seniority or birth.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Every civil, military</a:t>
            </a:r>
          </a:p>
          <a:p>
            <a:pPr lvl="1">
              <a:buClr>
                <a:srgbClr val="FF0000"/>
              </a:buClr>
              <a:buNone/>
            </a:pPr>
            <a:r>
              <a:rPr lang="en-US" b="1" dirty="0" smtClean="0">
                <a:latin typeface="Comic Sans MS" pitchFamily="66" charset="0"/>
              </a:rPr>
              <a:t>	and court position</a:t>
            </a:r>
          </a:p>
          <a:p>
            <a:pPr lvl="1">
              <a:buClr>
                <a:srgbClr val="FF0000"/>
              </a:buClr>
              <a:buNone/>
            </a:pPr>
            <a:r>
              <a:rPr lang="en-US" b="1" dirty="0" smtClean="0">
                <a:latin typeface="Comic Sans MS" pitchFamily="66" charset="0"/>
              </a:rPr>
              <a:t>	given a rank 1 – 14.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Gave Czar great </a:t>
            </a:r>
          </a:p>
          <a:p>
            <a:pPr lvl="1">
              <a:buClr>
                <a:srgbClr val="FF0000"/>
              </a:buClr>
              <a:buNone/>
            </a:pPr>
            <a:r>
              <a:rPr lang="en-US" b="1" dirty="0" smtClean="0">
                <a:latin typeface="Comic Sans MS" pitchFamily="66" charset="0"/>
              </a:rPr>
              <a:t>	control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"/>
            </a:pPr>
            <a:r>
              <a:rPr lang="en-US" b="1" dirty="0" smtClean="0">
                <a:latin typeface="Comic Sans MS" pitchFamily="66" charset="0"/>
              </a:rPr>
              <a:t>Continued until 1917. </a:t>
            </a:r>
          </a:p>
          <a:p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3328" y="1524000"/>
            <a:ext cx="30906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52600" y="104775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Russia &amp; Sweden After the Great Northern War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lephant" pitchFamily="18" charset="0"/>
            </a:endParaRPr>
          </a:p>
        </p:txBody>
      </p:sp>
      <p:pic>
        <p:nvPicPr>
          <p:cNvPr id="29699" name="Picture 6" descr="Russia and Sweden after the Great Northern War, 172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082800" y="1447800"/>
            <a:ext cx="6604000" cy="51196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52600" y="6096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Russia’s Time Zones</a:t>
            </a:r>
          </a:p>
        </p:txBody>
      </p:sp>
      <p:pic>
        <p:nvPicPr>
          <p:cNvPr id="5123" name="Picture 4" descr="transsib-clock-eng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905000" y="1676400"/>
            <a:ext cx="6934200" cy="41544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52600" y="411163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Topography of Russia</a:t>
            </a:r>
          </a:p>
        </p:txBody>
      </p:sp>
      <p:pic>
        <p:nvPicPr>
          <p:cNvPr id="6147" name="Picture 3" descr="map-Russia-topography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4468" t="9993" r="999" b="10001"/>
          <a:stretch>
            <a:fillRect/>
          </a:stretch>
        </p:blipFill>
        <p:spPr bwMode="auto">
          <a:xfrm>
            <a:off x="1752600" y="1524000"/>
            <a:ext cx="7239000" cy="4595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600200" y="228600"/>
            <a:ext cx="7467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Rich Soil of the Steppes</a:t>
            </a:r>
          </a:p>
        </p:txBody>
      </p:sp>
      <p:pic>
        <p:nvPicPr>
          <p:cNvPr id="7171" name="Picture 5" descr="map-Russia-major divisions of the former Soviet regio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1234" t="12758" r="1234" b="1891"/>
          <a:stretch>
            <a:fillRect/>
          </a:stretch>
        </p:blipFill>
        <p:spPr bwMode="auto">
          <a:xfrm>
            <a:off x="1828800" y="1143000"/>
            <a:ext cx="7315200" cy="48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2" name="Oval 6"/>
          <p:cNvSpPr>
            <a:spLocks noChangeArrowheads="1"/>
          </p:cNvSpPr>
          <p:nvPr/>
        </p:nvSpPr>
        <p:spPr bwMode="auto">
          <a:xfrm rot="1091026">
            <a:off x="1933575" y="3397250"/>
            <a:ext cx="3352800" cy="113665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505200" y="5921375"/>
            <a:ext cx="2530475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Chernozen</a:t>
            </a:r>
            <a:r>
              <a:rPr lang="en-US" sz="2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Soil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3581400" y="3962400"/>
            <a:ext cx="984250" cy="17938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4419600" y="4191000"/>
            <a:ext cx="146050" cy="15652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2508250" y="3546475"/>
            <a:ext cx="2057400" cy="22098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 animBg="1"/>
      <p:bldP spid="12297" grpId="0" animBg="1"/>
      <p:bldP spid="122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Siberia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  <a:sym typeface="Wingdings" pitchFamily="2" charset="2"/>
              </a:rPr>
              <a:t> “Permafrost”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lephant" pitchFamily="18" charset="0"/>
            </a:endParaRPr>
          </a:p>
        </p:txBody>
      </p:sp>
      <p:pic>
        <p:nvPicPr>
          <p:cNvPr id="11268" name="Picture 4" descr="rein2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800600" y="2038350"/>
            <a:ext cx="4191000" cy="2501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827588"/>
            <a:ext cx="4114800" cy="146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/>
              <a:t>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Average temperatures of January 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vary from 0 to -50°C, and in 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July from 1 to 25°C 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150,000,000 population.</a:t>
            </a:r>
          </a:p>
        </p:txBody>
      </p:sp>
      <p:pic>
        <p:nvPicPr>
          <p:cNvPr id="11270" name="Picture 6" descr="rus%20loly%20main%20street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1905000" y="1109663"/>
            <a:ext cx="3048000" cy="22113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271" name="Picture 7" descr="rus%20komi%20prisoncamp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981200" y="3702050"/>
            <a:ext cx="2438400" cy="1919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981200" y="5683250"/>
            <a:ext cx="25146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former “</a:t>
            </a:r>
            <a:r>
              <a:rPr lang="en-US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gulag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”</a:t>
            </a:r>
            <a:b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Soviet prison camp.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716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Themes </a:t>
            </a:r>
            <a:b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</a:b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in Russian History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76400" y="1600200"/>
            <a:ext cx="7467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"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Expansion by conquest.</a:t>
            </a:r>
          </a:p>
          <a:p>
            <a:pPr marL="914400" lvl="1" indent="-22225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"/>
              <a:defRPr/>
            </a:pPr>
            <a:r>
              <a:rPr 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Need for warm-water ports.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"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necessity of a strong, central government.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"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 of multiple ethnic, cultural and religious groups</a:t>
            </a:r>
          </a:p>
          <a:p>
            <a:pPr marL="914400" lvl="1" indent="-45720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"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Protection from neighboring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Early Russia</a:t>
            </a:r>
          </a:p>
        </p:txBody>
      </p:sp>
      <p:pic>
        <p:nvPicPr>
          <p:cNvPr id="10243" name="Picture 3" descr="Eastern Europe and Byzantium, c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505200" y="1143000"/>
            <a:ext cx="3509963" cy="5207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759</Words>
  <Application>Microsoft Office PowerPoint</Application>
  <PresentationFormat>On-screen Show (4:3)</PresentationFormat>
  <Paragraphs>170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Think about the impact of the choices made by the Rus.  How do they affect Russia?   </vt:lpstr>
      <vt:lpstr>“Stuff”  that made a difference</vt:lpstr>
      <vt:lpstr>Slide 15</vt:lpstr>
      <vt:lpstr>Slide 16</vt:lpstr>
      <vt:lpstr>Slide 17</vt:lpstr>
      <vt:lpstr>Slide 18</vt:lpstr>
      <vt:lpstr>Slide 19</vt:lpstr>
      <vt:lpstr>Ivan IV (TERRIBLE) it means awesome although he was mean too</vt:lpstr>
      <vt:lpstr>More Ivan IV</vt:lpstr>
      <vt:lpstr>Slide 22</vt:lpstr>
      <vt:lpstr>Slide 23</vt:lpstr>
      <vt:lpstr>Slide 24</vt:lpstr>
      <vt:lpstr>Slide 25</vt:lpstr>
      <vt:lpstr>Slide 26</vt:lpstr>
      <vt:lpstr>Modernize/Westernize Russia</vt:lpstr>
      <vt:lpstr>Church</vt:lpstr>
      <vt:lpstr>Education</vt:lpstr>
      <vt:lpstr>Military</vt:lpstr>
      <vt:lpstr>Military (contd)</vt:lpstr>
      <vt:lpstr>Industry</vt:lpstr>
      <vt:lpstr>Westernization</vt:lpstr>
      <vt:lpstr>Cost for reforms</vt:lpstr>
      <vt:lpstr>Slide 35</vt:lpstr>
      <vt:lpstr>Slide 36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Ms. Susan M. Pojer</dc:creator>
  <cp:lastModifiedBy>keith.mainland</cp:lastModifiedBy>
  <cp:revision>103</cp:revision>
  <dcterms:created xsi:type="dcterms:W3CDTF">2005-11-10T14:48:12Z</dcterms:created>
  <dcterms:modified xsi:type="dcterms:W3CDTF">2010-11-03T22:26:27Z</dcterms:modified>
</cp:coreProperties>
</file>