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2" r:id="rId4"/>
    <p:sldId id="283" r:id="rId5"/>
    <p:sldId id="292" r:id="rId6"/>
    <p:sldId id="286" r:id="rId7"/>
    <p:sldId id="291" r:id="rId8"/>
    <p:sldId id="290" r:id="rId9"/>
    <p:sldId id="284" r:id="rId10"/>
    <p:sldId id="259" r:id="rId11"/>
    <p:sldId id="289" r:id="rId12"/>
    <p:sldId id="279" r:id="rId13"/>
    <p:sldId id="287" r:id="rId14"/>
    <p:sldId id="288" r:id="rId15"/>
    <p:sldId id="271" r:id="rId16"/>
    <p:sldId id="285" r:id="rId17"/>
    <p:sldId id="280" r:id="rId18"/>
    <p:sldId id="281" r:id="rId19"/>
    <p:sldId id="268" r:id="rId20"/>
    <p:sldId id="278" r:id="rId21"/>
    <p:sldId id="293" r:id="rId22"/>
    <p:sldId id="273" r:id="rId23"/>
    <p:sldId id="274" r:id="rId24"/>
    <p:sldId id="267" r:id="rId25"/>
    <p:sldId id="276" r:id="rId26"/>
    <p:sldId id="295" r:id="rId27"/>
    <p:sldId id="296" r:id="rId28"/>
    <p:sldId id="297" r:id="rId29"/>
    <p:sldId id="298" r:id="rId30"/>
  </p:sldIdLst>
  <p:sldSz cx="9144000" cy="6858000" type="screen4x3"/>
  <p:notesSz cx="6858000" cy="9144000"/>
  <p:embeddedFontLst>
    <p:embeddedFont>
      <p:font typeface="Bernard MT Condensed" pitchFamily="18" charset="0"/>
      <p:regular r:id="rId31"/>
    </p:embeddedFont>
    <p:embeddedFont>
      <p:font typeface="Comic Sans MS" pitchFamily="66" charset="0"/>
      <p:regular r:id="rId32"/>
      <p:bold r:id="rId33"/>
    </p:embeddedFont>
    <p:embeddedFont>
      <p:font typeface="Georgia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6600"/>
    <a:srgbClr val="008000"/>
    <a:srgbClr val="009900"/>
    <a:srgbClr val="F8F8F8"/>
    <a:srgbClr val="000000"/>
    <a:srgbClr val="333333"/>
    <a:srgbClr val="B57A11"/>
    <a:srgbClr val="004600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491" autoAdjust="0"/>
  </p:normalViewPr>
  <p:slideViewPr>
    <p:cSldViewPr>
      <p:cViewPr varScale="1">
        <p:scale>
          <a:sx n="64" d="100"/>
          <a:sy n="64" d="100"/>
        </p:scale>
        <p:origin x="-3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FormatShape" descr="SKIING" hidden="1"/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WordArt 4"/>
          <p:cNvSpPr>
            <a:spLocks noChangeArrowheads="1" noChangeShapeType="1" noTextEdit="1"/>
          </p:cNvSpPr>
          <p:nvPr/>
        </p:nvSpPr>
        <p:spPr bwMode="auto">
          <a:xfrm>
            <a:off x="609600" y="762000"/>
            <a:ext cx="8001000" cy="4267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27625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6600"/>
                    </a:gs>
                    <a:gs pos="100000">
                      <a:srgbClr val="663300"/>
                    </a:gs>
                  </a:gsLst>
                  <a:lin ang="2700000" scaled="1"/>
                </a:gradFill>
                <a:effectLst>
                  <a:outerShdw dist="35921" dir="2700000" sy="50000" rotWithShape="0">
                    <a:srgbClr val="B57A11"/>
                  </a:outerShdw>
                </a:effectLst>
                <a:latin typeface="Bernard MT Condensed"/>
              </a:rPr>
              <a:t>Early 18c Europe:</a:t>
            </a:r>
          </a:p>
          <a:p>
            <a:pPr algn="ctr"/>
            <a:r>
              <a:rPr lang="en-US" sz="3600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6600"/>
                    </a:gs>
                    <a:gs pos="100000">
                      <a:srgbClr val="663300"/>
                    </a:gs>
                  </a:gsLst>
                  <a:lin ang="2700000" scaled="1"/>
                </a:gradFill>
                <a:effectLst>
                  <a:outerShdw dist="35921" dir="2700000" sy="50000" rotWithShape="0">
                    <a:srgbClr val="B57A11"/>
                  </a:outerShdw>
                </a:effectLst>
                <a:latin typeface="Bernard MT Condensed"/>
              </a:rPr>
              <a:t>Proto-Industrialization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GraphPop18thc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304800" y="25511"/>
            <a:ext cx="4887913" cy="6748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410200" y="1905000"/>
            <a:ext cx="3733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18c</a:t>
            </a:r>
            <a:b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</a:b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Population</a:t>
            </a:r>
            <a:b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</a:b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Growth</a:t>
            </a:r>
            <a:b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</a:b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WordArt 2"/>
          <p:cNvSpPr>
            <a:spLocks noChangeArrowheads="1" noChangeShapeType="1" noTextEdit="1"/>
          </p:cNvSpPr>
          <p:nvPr/>
        </p:nvSpPr>
        <p:spPr bwMode="auto">
          <a:xfrm>
            <a:off x="609600" y="609600"/>
            <a:ext cx="7696200" cy="5791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36625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FF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6600"/>
                    </a:gs>
                    <a:gs pos="100000">
                      <a:srgbClr val="663300"/>
                    </a:gs>
                  </a:gsLst>
                  <a:lin ang="2700000" scaled="1"/>
                </a:gradFill>
                <a:effectLst>
                  <a:outerShdw dist="35921" dir="2700000" sy="50000" rotWithShape="0">
                    <a:srgbClr val="B57A11"/>
                  </a:outerShdw>
                </a:effectLst>
                <a:latin typeface="Bernard MT Condensed"/>
              </a:rPr>
              <a:t>Village and</a:t>
            </a:r>
          </a:p>
          <a:p>
            <a:pPr algn="ctr"/>
            <a:r>
              <a:rPr lang="en-US" sz="3600" kern="10" dirty="0">
                <a:ln w="12700">
                  <a:solidFill>
                    <a:srgbClr val="FFFF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6600"/>
                    </a:gs>
                    <a:gs pos="100000">
                      <a:srgbClr val="663300"/>
                    </a:gs>
                  </a:gsLst>
                  <a:lin ang="2700000" scaled="1"/>
                </a:gradFill>
                <a:effectLst>
                  <a:outerShdw dist="35921" dir="2700000" sy="50000" rotWithShape="0">
                    <a:srgbClr val="B57A11"/>
                  </a:outerShdw>
                </a:effectLst>
                <a:latin typeface="Bernard MT Condensed"/>
              </a:rPr>
              <a:t>Small Town</a:t>
            </a:r>
          </a:p>
          <a:p>
            <a:pPr algn="ctr"/>
            <a:r>
              <a:rPr lang="en-US" sz="3600" kern="10" dirty="0">
                <a:ln w="12700">
                  <a:solidFill>
                    <a:srgbClr val="FFFF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6600"/>
                    </a:gs>
                    <a:gs pos="100000">
                      <a:srgbClr val="663300"/>
                    </a:gs>
                  </a:gsLst>
                  <a:lin ang="2700000" scaled="1"/>
                </a:gradFill>
                <a:effectLst>
                  <a:outerShdw dist="35921" dir="2700000" sy="50000" rotWithShape="0">
                    <a:srgbClr val="B57A11"/>
                  </a:outerShdw>
                </a:effectLst>
                <a:latin typeface="Bernard MT Condensed"/>
              </a:rPr>
              <a:t>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Small </a:t>
            </a:r>
            <a:r>
              <a:rPr lang="en-US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Town</a:t>
            </a:r>
          </a:p>
          <a:p>
            <a:pPr algn="ctr">
              <a:spcBef>
                <a:spcPts val="0"/>
              </a:spcBef>
            </a:pPr>
            <a:r>
              <a:rPr lang="en-US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“Farmer’s </a:t>
            </a: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Markets”</a:t>
            </a:r>
          </a:p>
        </p:txBody>
      </p:sp>
      <p:pic>
        <p:nvPicPr>
          <p:cNvPr id="52227" name="Picture 3" descr="VeggieMkt16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7467600" cy="5073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85800" y="-152400"/>
            <a:ext cx="7848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The Village School (17</a:t>
            </a:r>
            <a:r>
              <a:rPr lang="en-US" sz="5400" b="1" baseline="30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c</a:t>
            </a: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)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728862" y="685800"/>
            <a:ext cx="7845412" cy="6096000"/>
          </a:xfrm>
          <a:prstGeom prst="rect">
            <a:avLst/>
          </a:prstGeom>
          <a:noFill/>
          <a:ln w="9525">
            <a:solidFill>
              <a:srgbClr val="0046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-76200" y="-152400"/>
            <a:ext cx="9296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Country People Playing a Ball Game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636290" y="655134"/>
            <a:ext cx="7745710" cy="6202866"/>
          </a:xfrm>
          <a:prstGeom prst="rect">
            <a:avLst/>
          </a:prstGeom>
          <a:noFill/>
          <a:ln w="9525">
            <a:solidFill>
              <a:srgbClr val="0046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ottageWeav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16000"/>
            <a:ext cx="8382000" cy="546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-1524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Supplemental Income </a:t>
            </a:r>
            <a:r>
              <a:rPr lang="en-US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  <a:sym typeface="Wingdings" pitchFamily="2" charset="2"/>
              </a:rPr>
              <a:t> </a:t>
            </a:r>
            <a:r>
              <a:rPr lang="en-US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Cottage Industries: </a:t>
            </a:r>
            <a:r>
              <a:rPr lang="en-US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“Putting-Out”</a:t>
            </a:r>
            <a:r>
              <a:rPr lang="en-US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 </a:t>
            </a:r>
            <a:r>
              <a:rPr lang="en-US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System”</a:t>
            </a:r>
            <a:endParaRPr lang="en-US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eshireBroa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t="11021"/>
          <a:stretch>
            <a:fillRect/>
          </a:stretch>
        </p:blipFill>
        <p:spPr bwMode="auto">
          <a:xfrm>
            <a:off x="0" y="1524001"/>
            <a:ext cx="91439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85800" y="0"/>
            <a:ext cx="792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The “Putting-Out”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-7620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Advantages of the Putting-Out System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663300"/>
              </a:buClr>
              <a:buFontTx/>
              <a:buAutoNum type="arabicPeriod"/>
            </a:pPr>
            <a:r>
              <a:rPr lang="en-US" sz="2600" dirty="0">
                <a:latin typeface="Comic Sans MS" pitchFamily="66" charset="0"/>
              </a:rPr>
              <a:t>Peasants could supplement their agricultural incomes.</a:t>
            </a:r>
          </a:p>
          <a:p>
            <a:pPr marL="1149350" lvl="1" indent="-457200">
              <a:spcBef>
                <a:spcPct val="50000"/>
              </a:spcBef>
              <a:buClr>
                <a:srgbClr val="663300"/>
              </a:buClr>
              <a:buSzPct val="115000"/>
              <a:buFont typeface="Wingdings" pitchFamily="2" charset="2"/>
              <a:buChar char="§"/>
            </a:pPr>
            <a:r>
              <a:rPr lang="en-US" sz="2600" dirty="0">
                <a:latin typeface="Comic Sans MS" pitchFamily="66" charset="0"/>
              </a:rPr>
              <a:t>Take advantage of winter months when farming was impossible.</a:t>
            </a:r>
          </a:p>
          <a:p>
            <a:pPr marL="457200" indent="-4572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AutoNum type="arabicPeriod"/>
            </a:pPr>
            <a:r>
              <a:rPr lang="en-US" sz="2600" dirty="0">
                <a:latin typeface="Comic Sans MS" pitchFamily="66" charset="0"/>
              </a:rPr>
              <a:t>Merchants could avoid the higher wages and often demanding regulations of urban labor.</a:t>
            </a:r>
          </a:p>
          <a:p>
            <a:pPr marL="1149350" lvl="1" indent="-457200">
              <a:spcBef>
                <a:spcPct val="50000"/>
              </a:spcBef>
              <a:buClr>
                <a:srgbClr val="663300"/>
              </a:buClr>
              <a:buSzPct val="115000"/>
              <a:buFont typeface="Wingdings" pitchFamily="2" charset="2"/>
              <a:buChar char="§"/>
            </a:pPr>
            <a:r>
              <a:rPr lang="en-US" sz="2600" dirty="0">
                <a:latin typeface="Comic Sans MS" pitchFamily="66" charset="0"/>
              </a:rPr>
              <a:t>Easier to reduce the number of workers when the economy was bad.</a:t>
            </a:r>
          </a:p>
          <a:p>
            <a:pPr marL="457200" indent="-4572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AutoNum type="arabicPeriod"/>
            </a:pPr>
            <a:r>
              <a:rPr lang="en-US" sz="2600" dirty="0">
                <a:latin typeface="Comic Sans MS" pitchFamily="66" charset="0"/>
              </a:rPr>
              <a:t>Merchants could acquire capital, which would later play a part in funding industrialization itself.</a:t>
            </a:r>
          </a:p>
          <a:p>
            <a:pPr marL="1149350" lvl="1" indent="-457200">
              <a:spcBef>
                <a:spcPct val="50000"/>
              </a:spcBef>
              <a:buClr>
                <a:srgbClr val="663300"/>
              </a:buClr>
              <a:buSzPct val="115000"/>
              <a:buFont typeface="Wingdings" pitchFamily="2" charset="2"/>
              <a:buChar char="§"/>
            </a:pPr>
            <a:r>
              <a:rPr lang="en-US" sz="2600" dirty="0">
                <a:latin typeface="Comic Sans MS" pitchFamily="66" charset="0"/>
              </a:rPr>
              <a:t>Peasants acquired future skills.</a:t>
            </a:r>
          </a:p>
          <a:p>
            <a:pPr marL="457200" indent="-4572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AutoNum type="arabicPeriod"/>
            </a:pPr>
            <a:r>
              <a:rPr lang="en-US" sz="2600" dirty="0">
                <a:latin typeface="Comic Sans MS" pitchFamily="66" charset="0"/>
              </a:rPr>
              <a:t>Young people could start separate households earlier, thus contributing to population growth.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0" y="-2286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Disadvantage of the Putting-Out </a:t>
            </a:r>
            <a:r>
              <a:rPr lang="en-US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System</a:t>
            </a:r>
            <a:endParaRPr lang="en-US" sz="54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eshireBroad" pitchFamily="2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0" y="13716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663300"/>
              </a:buClr>
            </a:pPr>
            <a:r>
              <a:rPr lang="en-US" dirty="0">
                <a:latin typeface="Comic Sans MS" pitchFamily="66" charset="0"/>
              </a:rPr>
              <a:t>     When demand rose [which it did in the 18c] this system proved inefficient.</a:t>
            </a:r>
          </a:p>
          <a:p>
            <a:pPr marL="1149350" lvl="1" indent="-457200">
              <a:spcBef>
                <a:spcPct val="50000"/>
              </a:spcBef>
              <a:buClr>
                <a:srgbClr val="663300"/>
              </a:buClr>
              <a:buSzPct val="115000"/>
              <a:buFont typeface="Wingdings" pitchFamily="2" charset="2"/>
              <a:buChar char="§"/>
            </a:pPr>
            <a:r>
              <a:rPr lang="en-US" dirty="0">
                <a:latin typeface="Comic Sans MS" pitchFamily="66" charset="0"/>
              </a:rPr>
              <a:t>Merchant-capitalists found it difficult to induce peasant-workers to increase their output.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0" y="4587875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663300"/>
              </a:buClr>
            </a:pPr>
            <a:r>
              <a:rPr lang="en-US" dirty="0">
                <a:latin typeface="Comic Sans MS" pitchFamily="66" charset="0"/>
              </a:rPr>
              <a:t>     This dilemma eventually led to the factory system</a:t>
            </a:r>
          </a:p>
          <a:p>
            <a:pPr marL="1149350" lvl="1" indent="-457200">
              <a:spcBef>
                <a:spcPct val="50000"/>
              </a:spcBef>
              <a:buClr>
                <a:srgbClr val="663300"/>
              </a:buClr>
              <a:buSzPct val="115000"/>
              <a:buFont typeface="Wingdings" pitchFamily="2" charset="2"/>
              <a:buChar char="§"/>
            </a:pPr>
            <a:r>
              <a:rPr lang="en-US" dirty="0">
                <a:latin typeface="Comic Sans MS" pitchFamily="66" charset="0"/>
              </a:rPr>
              <a:t>All the workers were concentrated in one place under the supervision of a manager.</a:t>
            </a:r>
          </a:p>
          <a:p>
            <a:pPr marL="1149350" lvl="1" indent="-457200">
              <a:spcBef>
                <a:spcPct val="50000"/>
              </a:spcBef>
              <a:buClr>
                <a:srgbClr val="663300"/>
              </a:buClr>
              <a:buSzPct val="115000"/>
              <a:buFont typeface="Wingdings" pitchFamily="2" charset="2"/>
              <a:buChar char="§"/>
            </a:pPr>
            <a:r>
              <a:rPr lang="en-US" dirty="0">
                <a:latin typeface="Comic Sans MS" pitchFamily="66" charset="0"/>
              </a:rPr>
              <a:t>Water or steam power could easily be applied there.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886200" y="3200400"/>
            <a:ext cx="960119" cy="1219200"/>
          </a:xfrm>
          <a:prstGeom prst="downArrow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09600" y="-76200"/>
            <a:ext cx="792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“Apprentices at Their Looms”</a:t>
            </a:r>
            <a:br>
              <a:rPr lang="en-US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</a:br>
            <a:r>
              <a:rPr lang="en-US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William Hogarth, 1687</a:t>
            </a:r>
          </a:p>
        </p:txBody>
      </p:sp>
      <p:pic>
        <p:nvPicPr>
          <p:cNvPr id="39941" name="Picture 5" descr="089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1068297" y="1371600"/>
            <a:ext cx="6937267" cy="5181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eng1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304800" y="457200"/>
            <a:ext cx="2441575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3" name="Picture 5" descr="en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38" y="3657600"/>
            <a:ext cx="2593975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5" name="Picture 7" descr="eng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685800"/>
            <a:ext cx="2290763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7" name="Picture 9" descr="eng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7738" y="3886200"/>
            <a:ext cx="2344737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9" name="Picture 11" descr="eng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4738" y="2819400"/>
            <a:ext cx="2573337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5334000" y="838200"/>
            <a:ext cx="381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17c European</a:t>
            </a:r>
            <a:br>
              <a:rPr 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</a:br>
            <a:r>
              <a:rPr 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Agrarianism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WordArt 2"/>
          <p:cNvSpPr>
            <a:spLocks noChangeArrowheads="1" noChangeShapeType="1" noTextEdit="1"/>
          </p:cNvSpPr>
          <p:nvPr/>
        </p:nvSpPr>
        <p:spPr bwMode="auto">
          <a:xfrm>
            <a:off x="381000" y="1371600"/>
            <a:ext cx="8534400" cy="4267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2018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FF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6600"/>
                    </a:gs>
                    <a:gs pos="100000">
                      <a:srgbClr val="663300"/>
                    </a:gs>
                  </a:gsLst>
                  <a:lin ang="2700000" scaled="1"/>
                </a:gradFill>
                <a:effectLst>
                  <a:outerShdw dist="35921" dir="2700000" sy="50000" rotWithShape="0">
                    <a:srgbClr val="B57A11"/>
                  </a:outerShdw>
                </a:effectLst>
                <a:latin typeface="Bernard MT Condensed"/>
              </a:rPr>
              <a:t>Why Was England</a:t>
            </a:r>
          </a:p>
          <a:p>
            <a:pPr algn="ctr"/>
            <a:r>
              <a:rPr lang="en-US" sz="3600" kern="10">
                <a:ln w="12700">
                  <a:solidFill>
                    <a:srgbClr val="FFFF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6600"/>
                    </a:gs>
                    <a:gs pos="100000">
                      <a:srgbClr val="663300"/>
                    </a:gs>
                  </a:gsLst>
                  <a:lin ang="2700000" scaled="1"/>
                </a:gradFill>
                <a:effectLst>
                  <a:outerShdw dist="35921" dir="2700000" sy="50000" rotWithShape="0">
                    <a:srgbClr val="B57A11"/>
                  </a:outerShdw>
                </a:effectLst>
                <a:latin typeface="Bernard MT Condensed"/>
              </a:rPr>
              <a:t>Different?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0"/>
            <a:ext cx="3733800" cy="2438400"/>
          </a:xfrm>
        </p:spPr>
        <p:txBody>
          <a:bodyPr/>
          <a:lstStyle/>
          <a:p>
            <a:r>
              <a:rPr lang="en-US" b="0" dirty="0" smtClean="0">
                <a:effectLst/>
                <a:latin typeface="Comic Sans MS" pitchFamily="66" charset="0"/>
              </a:rPr>
              <a:t>Lots of natural harbors</a:t>
            </a:r>
          </a:p>
          <a:p>
            <a:r>
              <a:rPr lang="en-US" b="0" dirty="0" smtClean="0">
                <a:effectLst/>
                <a:latin typeface="Comic Sans MS" pitchFamily="66" charset="0"/>
              </a:rPr>
              <a:t>Established merchant navy</a:t>
            </a:r>
          </a:p>
          <a:p>
            <a:endParaRPr lang="en-US" b="0" dirty="0">
              <a:effectLst/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4191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37362"/>
            <a:ext cx="4343400" cy="462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-228600"/>
            <a:ext cx="1447800" cy="1143000"/>
          </a:xfrm>
        </p:spPr>
        <p:txBody>
          <a:bodyPr/>
          <a:lstStyle/>
          <a:p>
            <a:pPr algn="r"/>
            <a:r>
              <a:rPr lang="en-US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shireBroad"/>
              </a:rPr>
              <a:t>Ports</a:t>
            </a:r>
            <a:endParaRPr lang="en-US" sz="5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shireBroa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85800" y="0"/>
            <a:ext cx="8001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18c British Port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 t="4663"/>
          <a:stretch>
            <a:fillRect/>
          </a:stretch>
        </p:blipFill>
        <p:spPr bwMode="auto">
          <a:xfrm>
            <a:off x="1066800" y="1066800"/>
            <a:ext cx="7086600" cy="540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8001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The Growth of England’s</a:t>
            </a:r>
            <a:b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</a:b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Foreign Trade in the 18c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 l="830" t="934" r="830" b="934"/>
          <a:stretch>
            <a:fillRect/>
          </a:stretch>
        </p:blipFill>
        <p:spPr bwMode="auto">
          <a:xfrm>
            <a:off x="1219200" y="1909763"/>
            <a:ext cx="6858000" cy="4262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85800" y="0"/>
            <a:ext cx="8001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British Raw Materials</a:t>
            </a:r>
          </a:p>
        </p:txBody>
      </p:sp>
      <p:pic>
        <p:nvPicPr>
          <p:cNvPr id="38917" name="Picture 5" descr="map-British Raw Materials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 l="790" t="533" r="2197" b="2238"/>
          <a:stretch>
            <a:fillRect/>
          </a:stretch>
        </p:blipFill>
        <p:spPr bwMode="auto">
          <a:xfrm>
            <a:off x="1371600" y="1066800"/>
            <a:ext cx="6477000" cy="5349875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18c English </a:t>
            </a:r>
            <a:r>
              <a:rPr lang="en-US" sz="5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“Nouveau Riche”:</a:t>
            </a:r>
            <a:br>
              <a:rPr lang="en-US" sz="5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</a:br>
            <a:r>
              <a:rPr lang="en-US" sz="5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The Capitalist Entrepreneur</a:t>
            </a:r>
            <a:endParaRPr lang="en-US" sz="54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eshireBroad" pitchFamily="2" charset="0"/>
            </a:endParaRPr>
          </a:p>
        </p:txBody>
      </p:sp>
      <p:pic>
        <p:nvPicPr>
          <p:cNvPr id="49156" name="Picture 4" descr="PIC-1800 EngNobilitySilhouettes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1199839" y="1676400"/>
            <a:ext cx="6708905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0668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shireBroad"/>
              </a:rPr>
              <a:t>The First Factories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838200"/>
            <a:ext cx="4191000" cy="5735638"/>
          </a:xfrm>
        </p:spPr>
        <p:txBody>
          <a:bodyPr>
            <a:normAutofit/>
          </a:bodyPr>
          <a:lstStyle/>
          <a:p>
            <a:pPr marL="624078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b="0" dirty="0" smtClean="0">
                <a:effectLst/>
                <a:latin typeface="Comic Sans MS" pitchFamily="66" charset="0"/>
              </a:rPr>
              <a:t>Growing demand for textiles leads to the creation of the first large factories</a:t>
            </a:r>
          </a:p>
          <a:p>
            <a:pPr marL="633222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b="0" dirty="0" smtClean="0">
                <a:effectLst/>
                <a:latin typeface="Comic Sans MS" pitchFamily="66" charset="0"/>
              </a:rPr>
              <a:t>Putting </a:t>
            </a:r>
            <a:r>
              <a:rPr lang="en-US" b="0" dirty="0" smtClean="0">
                <a:effectLst/>
                <a:latin typeface="Comic Sans MS" pitchFamily="66" charset="0"/>
              </a:rPr>
              <a:t>out system can’t keep up with demand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n-US" b="0" dirty="0">
              <a:effectLst/>
            </a:endParaRPr>
          </a:p>
        </p:txBody>
      </p:sp>
      <p:pic>
        <p:nvPicPr>
          <p:cNvPr id="9220" name="Picture 2" descr="http://cache.eb.com/eb/image?id=95658&amp;rendTypeId=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7650" y="1981200"/>
            <a:ext cx="493395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shireBroad"/>
              </a:rPr>
              <a:t>The First Factories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914400"/>
            <a:ext cx="4267200" cy="5943600"/>
          </a:xfrm>
        </p:spPr>
        <p:txBody>
          <a:bodyPr>
            <a:normAutofit fontScale="85000" lnSpcReduction="20000"/>
          </a:bodyPr>
          <a:lstStyle/>
          <a:p>
            <a:pPr marL="525780" indent="-514350" fontAlgn="auto">
              <a:spcAft>
                <a:spcPts val="0"/>
              </a:spcAft>
              <a:defRPr/>
            </a:pPr>
            <a:r>
              <a:rPr lang="en-US" sz="3300" b="0" dirty="0" smtClean="0">
                <a:effectLst/>
                <a:latin typeface="Comic Sans MS" pitchFamily="66" charset="0"/>
              </a:rPr>
              <a:t>Flying Shuttle</a:t>
            </a:r>
          </a:p>
          <a:p>
            <a:pPr marL="525780" indent="-514350" fontAlgn="auto">
              <a:spcAft>
                <a:spcPts val="0"/>
              </a:spcAft>
              <a:defRPr/>
            </a:pPr>
            <a:r>
              <a:rPr lang="en-US" sz="3300" b="0" dirty="0" smtClean="0">
                <a:effectLst/>
                <a:latin typeface="Comic Sans MS" pitchFamily="66" charset="0"/>
              </a:rPr>
              <a:t>Hargreaves’s Spinning Jenny and Arkwright’s water frame speed up spinning</a:t>
            </a:r>
          </a:p>
          <a:p>
            <a:pPr marL="525780" indent="-514350" fontAlgn="auto">
              <a:spcAft>
                <a:spcPts val="0"/>
              </a:spcAft>
              <a:defRPr/>
            </a:pPr>
            <a:r>
              <a:rPr lang="en-US" sz="3300" b="0" dirty="0" smtClean="0">
                <a:effectLst/>
                <a:latin typeface="Comic Sans MS" pitchFamily="66" charset="0"/>
              </a:rPr>
              <a:t>Cotton spinning gradually moved to factories</a:t>
            </a:r>
          </a:p>
          <a:p>
            <a:pPr marL="525780" indent="-514350" fontAlgn="auto">
              <a:spcAft>
                <a:spcPts val="0"/>
              </a:spcAft>
              <a:defRPr/>
            </a:pPr>
            <a:r>
              <a:rPr lang="en-US" sz="3300" b="0" dirty="0" smtClean="0">
                <a:effectLst/>
                <a:latin typeface="Comic Sans MS" pitchFamily="66" charset="0"/>
              </a:rPr>
              <a:t>Cotton goods cheaper and more available</a:t>
            </a:r>
          </a:p>
          <a:p>
            <a:pPr marL="525780" indent="-514350" fontAlgn="auto">
              <a:spcAft>
                <a:spcPts val="0"/>
              </a:spcAft>
              <a:defRPr/>
            </a:pPr>
            <a:r>
              <a:rPr lang="en-US" sz="3300" b="0" dirty="0" smtClean="0">
                <a:effectLst/>
                <a:latin typeface="Comic Sans MS" pitchFamily="66" charset="0"/>
              </a:rPr>
              <a:t>Wages of weavers rise quick, workers move to become weavers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n-US" b="0" dirty="0">
              <a:effectLst/>
            </a:endParaRPr>
          </a:p>
        </p:txBody>
      </p:sp>
      <p:pic>
        <p:nvPicPr>
          <p:cNvPr id="10244" name="Picture 4" descr="http://www.calderdale.gov.uk/wtw/recordimages/pv/100101p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81211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shireBroad"/>
              </a:rPr>
              <a:t>Wedgewood</a:t>
            </a:r>
            <a:endParaRPr lang="en-US" sz="6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shireBroa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876800" cy="4525963"/>
          </a:xfrm>
        </p:spPr>
        <p:txBody>
          <a:bodyPr/>
          <a:lstStyle/>
          <a:p>
            <a:r>
              <a:rPr lang="en-US" b="0" dirty="0" smtClean="0">
                <a:effectLst/>
              </a:rPr>
              <a:t>Beginnings of factories for manufacture</a:t>
            </a:r>
          </a:p>
          <a:p>
            <a:r>
              <a:rPr lang="en-US" b="0" dirty="0" smtClean="0">
                <a:effectLst/>
              </a:rPr>
              <a:t>Upgrade crockery more available</a:t>
            </a:r>
          </a:p>
          <a:p>
            <a:r>
              <a:rPr lang="en-US" b="0" dirty="0" smtClean="0">
                <a:effectLst/>
              </a:rPr>
              <a:t>Social reformer     (more later)</a:t>
            </a:r>
          </a:p>
          <a:p>
            <a:r>
              <a:rPr lang="en-US" b="0" dirty="0" smtClean="0">
                <a:effectLst/>
              </a:rPr>
              <a:t>High end collectible pieces</a:t>
            </a:r>
            <a:endParaRPr lang="en-US" b="0" dirty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371600"/>
            <a:ext cx="391553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524000"/>
            <a:ext cx="3733800" cy="479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905000"/>
            <a:ext cx="3049679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4345" y="3276600"/>
            <a:ext cx="450965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447800"/>
          </a:xfrm>
        </p:spPr>
        <p:txBody>
          <a:bodyPr/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shireBroad"/>
              </a:rPr>
              <a:t>For their 250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shireBroad"/>
              </a:rPr>
              <a:t>th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shireBroad"/>
              </a:rPr>
              <a:t> anniversary (2009), Wedgewood produced a series of collectibles including this 10.25” vase – Priced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shireBroa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1800" y="1371600"/>
            <a:ext cx="1981200" cy="914400"/>
          </a:xfrm>
        </p:spPr>
        <p:txBody>
          <a:bodyPr/>
          <a:lstStyle/>
          <a:p>
            <a:pPr algn="ctr">
              <a:buNone/>
            </a:pPr>
            <a:r>
              <a:rPr lang="en-US" sz="6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shireBroad"/>
              </a:rPr>
              <a:t>$9500</a:t>
            </a:r>
            <a:endParaRPr lang="en-US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shireBroa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2098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09600" y="0"/>
            <a:ext cx="800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Feudal Common Field System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371600" y="1447800"/>
            <a:ext cx="6553200" cy="5241925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Cereal Crops in 18</a:t>
            </a:r>
            <a:r>
              <a:rPr lang="en-US" sz="4000" b="1" baseline="30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c</a:t>
            </a:r>
            <a:r>
              <a:rPr lang="en-US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 Europe</a:t>
            </a:r>
            <a:endParaRPr lang="en-US" sz="60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eshireBroad" pitchFamily="2" charset="0"/>
            </a:endParaRPr>
          </a:p>
        </p:txBody>
      </p:sp>
      <p:pic>
        <p:nvPicPr>
          <p:cNvPr id="57348" name="Picture 4" descr="map-cereal crops in Europe-18c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 l="1141" t="1352" r="1111" b="1352"/>
          <a:stretch>
            <a:fillRect/>
          </a:stretch>
        </p:blipFill>
        <p:spPr bwMode="auto">
          <a:xfrm>
            <a:off x="1905000" y="602658"/>
            <a:ext cx="5181600" cy="6123874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868362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shireBroad"/>
              </a:rPr>
              <a:t>New Crops</a:t>
            </a:r>
            <a:endParaRPr lang="en-US" sz="6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shireBroa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6096000" cy="5440363"/>
          </a:xfrm>
        </p:spPr>
        <p:txBody>
          <a:bodyPr/>
          <a:lstStyle/>
          <a:p>
            <a:r>
              <a:rPr lang="en-US" b="0" dirty="0" smtClean="0">
                <a:effectLst/>
                <a:latin typeface="Comic Sans MS" pitchFamily="66" charset="0"/>
              </a:rPr>
              <a:t>Turnips – good for eating?</a:t>
            </a:r>
          </a:p>
          <a:p>
            <a:r>
              <a:rPr lang="en-US" b="0" dirty="0" smtClean="0">
                <a:effectLst/>
                <a:latin typeface="Comic Sans MS" pitchFamily="66" charset="0"/>
              </a:rPr>
              <a:t>Helped development of  crop rotation</a:t>
            </a:r>
          </a:p>
          <a:p>
            <a:r>
              <a:rPr lang="en-US" b="0" dirty="0" smtClean="0">
                <a:effectLst/>
                <a:latin typeface="Comic Sans MS" pitchFamily="66" charset="0"/>
              </a:rPr>
              <a:t>New science -  analysis of yields, dates etc.</a:t>
            </a:r>
          </a:p>
          <a:p>
            <a:r>
              <a:rPr lang="en-US" b="0" dirty="0" smtClean="0">
                <a:effectLst/>
                <a:latin typeface="Comic Sans MS" pitchFamily="66" charset="0"/>
              </a:rPr>
              <a:t>Thomas Coke rudimentary fertilizers </a:t>
            </a:r>
            <a:r>
              <a:rPr lang="en-US" b="0" smtClean="0">
                <a:effectLst/>
                <a:latin typeface="Comic Sans MS" pitchFamily="66" charset="0"/>
              </a:rPr>
              <a:t>and field </a:t>
            </a:r>
            <a:r>
              <a:rPr lang="en-US" b="0" dirty="0" smtClean="0">
                <a:effectLst/>
                <a:latin typeface="Comic Sans MS" pitchFamily="66" charset="0"/>
              </a:rPr>
              <a:t>grasses.</a:t>
            </a:r>
          </a:p>
          <a:p>
            <a:r>
              <a:rPr lang="en-US" b="0" dirty="0" smtClean="0">
                <a:effectLst/>
                <a:latin typeface="Comic Sans MS" pitchFamily="66" charset="0"/>
              </a:rPr>
              <a:t>Parishes controlled all planting in open areas</a:t>
            </a:r>
          </a:p>
          <a:p>
            <a:r>
              <a:rPr lang="en-US" b="0" dirty="0" smtClean="0">
                <a:effectLst/>
                <a:latin typeface="Comic Sans MS" pitchFamily="66" charset="0"/>
              </a:rPr>
              <a:t>Landowners wanted change</a:t>
            </a:r>
            <a:endParaRPr lang="en-US" b="0" dirty="0">
              <a:effectLst/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219200"/>
            <a:ext cx="2895600" cy="420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90600" y="60198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ENCLOSE THE LAND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85800" y="152400"/>
            <a:ext cx="7848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“Enclosed” Fields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1981200" y="1295400"/>
            <a:ext cx="5243513" cy="5297487"/>
          </a:xfrm>
          <a:prstGeom prst="rect">
            <a:avLst/>
          </a:prstGeom>
          <a:noFill/>
          <a:ln w="9525">
            <a:solidFill>
              <a:srgbClr val="0046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391400" cy="1143000"/>
          </a:xfrm>
        </p:spPr>
        <p:txBody>
          <a:bodyPr/>
          <a:lstStyle/>
          <a:p>
            <a:r>
              <a:rPr lang="en-US" sz="5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shireBroad"/>
              </a:rPr>
              <a:t>Bakewell</a:t>
            </a:r>
            <a:r>
              <a:rPr lang="en-US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shireBroad"/>
              </a:rPr>
              <a:t> and Selective Breeding</a:t>
            </a:r>
            <a:r>
              <a:rPr lang="en-US" sz="5400" b="0" dirty="0" smtClean="0">
                <a:solidFill>
                  <a:srgbClr val="006600"/>
                </a:solidFill>
                <a:effectLst/>
                <a:latin typeface="CheshireBroad"/>
              </a:rPr>
              <a:t/>
            </a:r>
            <a:br>
              <a:rPr lang="en-US" sz="5400" b="0" dirty="0" smtClean="0">
                <a:solidFill>
                  <a:srgbClr val="006600"/>
                </a:solidFill>
                <a:effectLst/>
                <a:latin typeface="CheshireBroad"/>
              </a:rPr>
            </a:br>
            <a:endParaRPr lang="en-US" sz="5400" b="0" dirty="0">
              <a:solidFill>
                <a:srgbClr val="006600"/>
              </a:solidFill>
              <a:effectLst/>
              <a:latin typeface="CheshireBroa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600200"/>
            <a:ext cx="5181600" cy="4525963"/>
          </a:xfrm>
        </p:spPr>
        <p:txBody>
          <a:bodyPr/>
          <a:lstStyle/>
          <a:p>
            <a:r>
              <a:rPr lang="en-US" b="0" dirty="0" smtClean="0">
                <a:effectLst/>
                <a:latin typeface="Comic Sans MS" pitchFamily="66" charset="0"/>
              </a:rPr>
              <a:t>Again Science</a:t>
            </a:r>
          </a:p>
          <a:p>
            <a:r>
              <a:rPr lang="en-US" b="0" dirty="0" smtClean="0">
                <a:effectLst/>
                <a:latin typeface="Comic Sans MS" pitchFamily="66" charset="0"/>
              </a:rPr>
              <a:t>By taking the biggest and best animals produced bigger and better offspring.</a:t>
            </a:r>
          </a:p>
          <a:p>
            <a:r>
              <a:rPr lang="en-US" b="0" dirty="0" smtClean="0">
                <a:effectLst/>
                <a:latin typeface="Comic Sans MS" pitchFamily="66" charset="0"/>
              </a:rPr>
              <a:t>In 85 years the average cow for slaughter went from 370lbs to 840lbs</a:t>
            </a:r>
            <a:endParaRPr lang="en-US" b="0" dirty="0">
              <a:effectLst/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641" y="838200"/>
            <a:ext cx="212995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1000"/>
            <a:ext cx="38100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WordArt 2"/>
          <p:cNvSpPr>
            <a:spLocks noChangeArrowheads="1" noChangeShapeType="1" noTextEdit="1"/>
          </p:cNvSpPr>
          <p:nvPr/>
        </p:nvSpPr>
        <p:spPr bwMode="auto">
          <a:xfrm>
            <a:off x="1066800" y="1371600"/>
            <a:ext cx="7239000" cy="4267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36625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FF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6600"/>
                    </a:gs>
                    <a:gs pos="100000">
                      <a:srgbClr val="663300"/>
                    </a:gs>
                  </a:gsLst>
                  <a:lin ang="2700000" scaled="1"/>
                </a:gradFill>
                <a:effectLst>
                  <a:outerShdw dist="35921" dir="2700000" sy="50000" rotWithShape="0">
                    <a:srgbClr val="B57A11"/>
                  </a:outerShdw>
                </a:effectLst>
                <a:latin typeface="Bernard MT Condensed"/>
              </a:rPr>
              <a:t>Population</a:t>
            </a:r>
          </a:p>
          <a:p>
            <a:pPr algn="ctr"/>
            <a:r>
              <a:rPr lang="en-US" sz="3600" kern="10" dirty="0">
                <a:ln w="12700">
                  <a:solidFill>
                    <a:srgbClr val="FFFF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6600"/>
                    </a:gs>
                    <a:gs pos="100000">
                      <a:srgbClr val="663300"/>
                    </a:gs>
                  </a:gsLst>
                  <a:lin ang="2700000" scaled="1"/>
                </a:gradFill>
                <a:effectLst>
                  <a:outerShdw dist="35921" dir="2700000" sy="50000" rotWithShape="0">
                    <a:srgbClr val="B57A11"/>
                  </a:outerShdw>
                </a:effectLst>
                <a:latin typeface="Bernard MT Condensed"/>
              </a:rPr>
              <a:t>Changes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762000" y="0"/>
            <a:ext cx="792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eshireBroad" pitchFamily="2" charset="0"/>
              </a:rPr>
              <a:t>Population Density: 18c Europe</a:t>
            </a:r>
          </a:p>
        </p:txBody>
      </p:sp>
      <p:pic>
        <p:nvPicPr>
          <p:cNvPr id="58372" name="Picture 4" descr="map-population density in Europe - 1600"/>
          <p:cNvPicPr>
            <a:picLocks noChangeAspect="1" noChangeArrowheads="1"/>
          </p:cNvPicPr>
          <p:nvPr/>
        </p:nvPicPr>
        <p:blipFill>
          <a:blip r:embed="rId2" cstate="print">
            <a:lum bright="-18000" contrast="24000"/>
          </a:blip>
          <a:srcRect l="1334" t="1085" r="1334" b="2631"/>
          <a:stretch>
            <a:fillRect/>
          </a:stretch>
        </p:blipFill>
        <p:spPr bwMode="auto">
          <a:xfrm>
            <a:off x="1066020" y="914400"/>
            <a:ext cx="7087379" cy="5687786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784</TotalTime>
  <Words>434</Words>
  <Application>Microsoft Office PowerPoint</Application>
  <PresentationFormat>On-screen Show (4:3)</PresentationFormat>
  <Paragraphs>71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Bernard MT Condensed</vt:lpstr>
      <vt:lpstr>CheshireBroad</vt:lpstr>
      <vt:lpstr>Comic Sans MS</vt:lpstr>
      <vt:lpstr>Wingdings</vt:lpstr>
      <vt:lpstr>Georgia</vt:lpstr>
      <vt:lpstr>Blank</vt:lpstr>
      <vt:lpstr>Slide 1</vt:lpstr>
      <vt:lpstr>Slide 2</vt:lpstr>
      <vt:lpstr>Slide 3</vt:lpstr>
      <vt:lpstr>Slide 4</vt:lpstr>
      <vt:lpstr>New Crops</vt:lpstr>
      <vt:lpstr>Slide 6</vt:lpstr>
      <vt:lpstr>Bakewell and Selective Breeding 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Ports</vt:lpstr>
      <vt:lpstr>Slide 22</vt:lpstr>
      <vt:lpstr>Slide 23</vt:lpstr>
      <vt:lpstr>Slide 24</vt:lpstr>
      <vt:lpstr>Slide 25</vt:lpstr>
      <vt:lpstr>The First Factories</vt:lpstr>
      <vt:lpstr>The First Factories</vt:lpstr>
      <vt:lpstr>Wedgewood</vt:lpstr>
      <vt:lpstr>For their 250th anniversary (2009), Wedgewood produced a series of collectibles including this 10.25” vase – Priced </vt:lpstr>
    </vt:vector>
  </TitlesOfParts>
  <Company>Horace Greeley HS     Chappaqua, 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Proto-Industrialization</dc:title>
  <dc:creator>Susan M. Pojer</dc:creator>
  <cp:lastModifiedBy>keith.mainland</cp:lastModifiedBy>
  <cp:revision>72</cp:revision>
  <cp:lastPrinted>1601-01-01T00:00:00Z</cp:lastPrinted>
  <dcterms:created xsi:type="dcterms:W3CDTF">2003-11-30T03:07:37Z</dcterms:created>
  <dcterms:modified xsi:type="dcterms:W3CDTF">2011-10-24T18:11:46Z</dcterms:modified>
</cp:coreProperties>
</file>