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0"/>
  </p:notesMasterIdLst>
  <p:sldIdLst>
    <p:sldId id="259" r:id="rId2"/>
    <p:sldId id="333" r:id="rId3"/>
    <p:sldId id="312" r:id="rId4"/>
    <p:sldId id="261" r:id="rId5"/>
    <p:sldId id="315" r:id="rId6"/>
    <p:sldId id="314" r:id="rId7"/>
    <p:sldId id="313" r:id="rId8"/>
    <p:sldId id="357" r:id="rId9"/>
    <p:sldId id="262" r:id="rId10"/>
    <p:sldId id="256" r:id="rId11"/>
    <p:sldId id="309" r:id="rId12"/>
    <p:sldId id="273" r:id="rId13"/>
    <p:sldId id="317" r:id="rId14"/>
    <p:sldId id="310" r:id="rId15"/>
    <p:sldId id="274" r:id="rId16"/>
    <p:sldId id="293" r:id="rId17"/>
    <p:sldId id="258" r:id="rId18"/>
    <p:sldId id="316" r:id="rId19"/>
    <p:sldId id="288" r:id="rId20"/>
    <p:sldId id="320" r:id="rId21"/>
    <p:sldId id="264" r:id="rId22"/>
    <p:sldId id="265" r:id="rId23"/>
    <p:sldId id="284" r:id="rId24"/>
    <p:sldId id="295" r:id="rId25"/>
    <p:sldId id="263" r:id="rId26"/>
    <p:sldId id="321" r:id="rId27"/>
    <p:sldId id="266" r:id="rId28"/>
    <p:sldId id="286" r:id="rId29"/>
    <p:sldId id="287" r:id="rId30"/>
    <p:sldId id="290" r:id="rId31"/>
    <p:sldId id="294" r:id="rId32"/>
    <p:sldId id="289" r:id="rId33"/>
    <p:sldId id="297" r:id="rId34"/>
    <p:sldId id="291" r:id="rId35"/>
    <p:sldId id="296" r:id="rId36"/>
    <p:sldId id="298" r:id="rId37"/>
    <p:sldId id="292" r:id="rId38"/>
    <p:sldId id="267" r:id="rId39"/>
    <p:sldId id="322" r:id="rId40"/>
    <p:sldId id="323" r:id="rId41"/>
    <p:sldId id="324" r:id="rId42"/>
    <p:sldId id="325" r:id="rId43"/>
    <p:sldId id="334" r:id="rId44"/>
    <p:sldId id="335" r:id="rId45"/>
    <p:sldId id="326" r:id="rId46"/>
    <p:sldId id="276" r:id="rId47"/>
    <p:sldId id="278" r:id="rId48"/>
    <p:sldId id="303" r:id="rId49"/>
    <p:sldId id="299" r:id="rId50"/>
    <p:sldId id="358" r:id="rId51"/>
    <p:sldId id="307" r:id="rId52"/>
    <p:sldId id="282" r:id="rId53"/>
    <p:sldId id="304" r:id="rId54"/>
    <p:sldId id="305" r:id="rId55"/>
    <p:sldId id="327" r:id="rId56"/>
    <p:sldId id="279" r:id="rId57"/>
    <p:sldId id="328" r:id="rId58"/>
    <p:sldId id="329" r:id="rId59"/>
    <p:sldId id="330" r:id="rId60"/>
    <p:sldId id="331" r:id="rId61"/>
    <p:sldId id="336" r:id="rId62"/>
    <p:sldId id="337" r:id="rId63"/>
    <p:sldId id="338" r:id="rId64"/>
    <p:sldId id="350" r:id="rId65"/>
    <p:sldId id="351" r:id="rId66"/>
    <p:sldId id="340" r:id="rId67"/>
    <p:sldId id="341" r:id="rId68"/>
    <p:sldId id="352" r:id="rId69"/>
    <p:sldId id="342" r:id="rId70"/>
    <p:sldId id="344" r:id="rId71"/>
    <p:sldId id="345" r:id="rId72"/>
    <p:sldId id="347" r:id="rId73"/>
    <p:sldId id="346" r:id="rId74"/>
    <p:sldId id="349" r:id="rId75"/>
    <p:sldId id="343" r:id="rId76"/>
    <p:sldId id="353" r:id="rId77"/>
    <p:sldId id="354" r:id="rId78"/>
    <p:sldId id="355" r:id="rId79"/>
  </p:sldIdLst>
  <p:sldSz cx="9144000" cy="6858000" type="screen4x3"/>
  <p:notesSz cx="6858000" cy="9144000"/>
  <p:embeddedFontLst>
    <p:embeddedFont>
      <p:font typeface="Zymbols"/>
      <p:regular r:id="rId81"/>
    </p:embeddedFont>
    <p:embeddedFont>
      <p:font typeface="Formal436 BT"/>
      <p:regular r:id="rId82"/>
    </p:embeddedFont>
    <p:embeddedFont>
      <p:font typeface="Comic Sans MS" pitchFamily="66" charset="0"/>
      <p:regular r:id="rId83"/>
      <p:bold r:id="rId84"/>
    </p:embeddedFont>
    <p:embeddedFont>
      <p:font typeface="Calisto MT" pitchFamily="18" charset="0"/>
      <p:regular r:id="rId85"/>
      <p:bold r:id="rId86"/>
      <p:italic r:id="rId87"/>
      <p:boldItalic r:id="rId88"/>
    </p:embeddedFont>
  </p:embeddedFont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99"/>
    <a:srgbClr val="FF6600"/>
    <a:srgbClr val="FF0000"/>
    <a:srgbClr val="339933"/>
    <a:srgbClr val="5959FF"/>
    <a:srgbClr val="55C755"/>
    <a:srgbClr val="3FBF3F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74" d="100"/>
          <a:sy n="74" d="100"/>
        </p:scale>
        <p:origin x="-7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font" Target="fonts/font4.fntdata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7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2.fntdata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3.fntdata"/><Relationship Id="rId88" Type="http://schemas.openxmlformats.org/officeDocument/2006/relationships/font" Target="fonts/font8.fnt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1.fntdata"/><Relationship Id="rId86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fld id="{0F078887-501C-47CA-9A06-F2EF14BC85E2}" type="datetimeFigureOut">
              <a:rPr lang="en-US"/>
              <a:pPr/>
              <a:t>1/30/2013</a:t>
            </a:fld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fld id="{0B542209-A54B-4F02-A2F8-ACC59D4B55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85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113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D227AD-8291-45EF-A8A1-8830B0FA6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C39D0-E5EF-4059-AF8A-EEEB3036A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CB9BD-BEA9-43B9-BADB-2D302EBAE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FC99A-4F28-4760-9E68-D9C827194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AA650-7E35-4963-B8B5-C87640CE7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C0BB2-D745-4159-9F38-8FB23E1F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9429A-FE4E-4FF6-913B-2C3F609B5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194CC-8F5A-4FF1-9520-B06C8E736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8A11F-62C2-4E0D-AC9E-FD9FD3DD2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25B5C-2E6E-4BB1-8915-83B9BCCD9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BD710-52C2-4210-A16A-403C4208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FAC47E04-7EAB-4AFA-BFEA-3CC60E486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ndocksnet.com/cartoons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2.png"/><Relationship Id="rId4" Type="http://schemas.openxmlformats.org/officeDocument/2006/relationships/oleObject" Target="../embeddings/oleObject1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2209800" y="685800"/>
            <a:ext cx="51054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>
                <a:ln w="19050">
                  <a:solidFill>
                    <a:srgbClr val="55C755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cialNarrow"/>
              </a:rPr>
              <a:t>Mid-19c</a:t>
            </a:r>
          </a:p>
          <a:p>
            <a:pPr algn="ctr"/>
            <a:r>
              <a:rPr lang="en-US" sz="5400" kern="10" dirty="0">
                <a:ln w="19050">
                  <a:solidFill>
                    <a:srgbClr val="55C755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cialNarrow"/>
              </a:rPr>
              <a:t>European</a:t>
            </a:r>
          </a:p>
          <a:p>
            <a:pPr algn="ctr"/>
            <a:r>
              <a:rPr lang="en-US" sz="5400" kern="10" dirty="0">
                <a:ln w="19050">
                  <a:solidFill>
                    <a:srgbClr val="55C755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cialNarrow"/>
              </a:rPr>
              <a:t>Nationalism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avour2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 l="10934" t="5405" r="6361" b="8109"/>
          <a:stretch>
            <a:fillRect/>
          </a:stretch>
        </p:blipFill>
        <p:spPr bwMode="auto">
          <a:xfrm>
            <a:off x="228600" y="2743200"/>
            <a:ext cx="1981200" cy="2438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6200" y="5426075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Count Cavour</a:t>
            </a:r>
            <a:br>
              <a:rPr lang="en-US" b="1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[The “Head”]</a:t>
            </a:r>
          </a:p>
        </p:txBody>
      </p:sp>
      <p:pic>
        <p:nvPicPr>
          <p:cNvPr id="27654" name="Picture 6" descr="Italian Nationalist General Garibald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371600"/>
            <a:ext cx="1835150" cy="2971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286000" y="4343400"/>
            <a:ext cx="2286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Giuseppi Garibaldi</a:t>
            </a:r>
            <a:br>
              <a:rPr lang="en-US" b="1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[The “Sword”]</a:t>
            </a:r>
          </a:p>
        </p:txBody>
      </p:sp>
      <p:pic>
        <p:nvPicPr>
          <p:cNvPr id="27656" name="Picture 8" descr="Vittorio Emanuele II"/>
          <p:cNvPicPr>
            <a:picLocks noChangeAspect="1" noChangeArrowheads="1"/>
          </p:cNvPicPr>
          <p:nvPr/>
        </p:nvPicPr>
        <p:blipFill>
          <a:blip r:embed="rId5" cstate="print">
            <a:lum bright="-6000" contrast="6000"/>
          </a:blip>
          <a:srcRect l="9338" t="3703" r="11284" b="3703"/>
          <a:stretch>
            <a:fillRect/>
          </a:stretch>
        </p:blipFill>
        <p:spPr bwMode="auto">
          <a:xfrm>
            <a:off x="7123113" y="1082675"/>
            <a:ext cx="1868487" cy="2971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934200" y="4130675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King Victor </a:t>
            </a:r>
            <a:br>
              <a:rPr lang="en-US" b="1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Emmanuel II</a:t>
            </a:r>
          </a:p>
        </p:txBody>
      </p:sp>
      <p:pic>
        <p:nvPicPr>
          <p:cNvPr id="27658" name="Picture 10" descr="mazzini"/>
          <p:cNvPicPr>
            <a:picLocks noChangeAspect="1" noChangeArrowheads="1"/>
          </p:cNvPicPr>
          <p:nvPr/>
        </p:nvPicPr>
        <p:blipFill>
          <a:blip r:embed="rId6" cstate="print"/>
          <a:srcRect l="3989" t="8832" r="11206" b="17979"/>
          <a:stretch>
            <a:fillRect/>
          </a:stretch>
        </p:blipFill>
        <p:spPr bwMode="auto">
          <a:xfrm>
            <a:off x="4746625" y="2470150"/>
            <a:ext cx="2111375" cy="2895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648200" y="5365750"/>
            <a:ext cx="2286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Giuseppi Mazzini</a:t>
            </a:r>
            <a:br>
              <a:rPr lang="en-US" b="1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[The “Heart”]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28600" y="228600"/>
            <a:ext cx="7086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4800" b="1">
                <a:solidFill>
                  <a:srgbClr val="55C755"/>
                </a:solidFill>
                <a:latin typeface="UncialNarrow" pitchFamily="2" charset="0"/>
              </a:rPr>
              <a:t>Italian Nationalist Leaders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5" grpId="0"/>
      <p:bldP spid="27657" grpId="0"/>
      <p:bldP spid="276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304800" y="0"/>
            <a:ext cx="86106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6000" b="1" dirty="0">
                <a:solidFill>
                  <a:srgbClr val="55C755"/>
                </a:solidFill>
                <a:latin typeface="UncialNarrow" pitchFamily="2" charset="0"/>
              </a:rPr>
              <a:t>Step #1:  </a:t>
            </a:r>
            <a:r>
              <a:rPr lang="en-US" sz="6000" b="1" i="1" dirty="0" err="1">
                <a:solidFill>
                  <a:srgbClr val="55C755"/>
                </a:solidFill>
                <a:latin typeface="UncialNarrow" pitchFamily="2" charset="0"/>
              </a:rPr>
              <a:t>Carbonari</a:t>
            </a:r>
            <a:r>
              <a:rPr lang="en-US" sz="6000" b="1" dirty="0">
                <a:solidFill>
                  <a:srgbClr val="55C755"/>
                </a:solidFill>
                <a:latin typeface="UncialNarrow" pitchFamily="2" charset="0"/>
              </a:rPr>
              <a:t> Insurrections:  </a:t>
            </a: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55C755"/>
                </a:solidFill>
                <a:latin typeface="UncialNarrow" pitchFamily="2" charset="0"/>
              </a:rPr>
              <a:t>Napoleon III was a member</a:t>
            </a:r>
          </a:p>
        </p:txBody>
      </p:sp>
      <p:pic>
        <p:nvPicPr>
          <p:cNvPr id="14339" name="Picture 4" descr="Carbonari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2286000" y="1828800"/>
            <a:ext cx="4391025" cy="42148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352800" y="6172200"/>
            <a:ext cx="25908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515938" indent="-515938"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“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Carbonari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”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81000" y="257175"/>
            <a:ext cx="838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55C755"/>
                </a:solidFill>
                <a:latin typeface="UncialNarrow" pitchFamily="2" charset="0"/>
              </a:rPr>
              <a:t>Step #2:  Piedmont-Sardinia Sends Troops to the Crimea</a:t>
            </a:r>
          </a:p>
        </p:txBody>
      </p:sp>
      <p:pic>
        <p:nvPicPr>
          <p:cNvPr id="15363" name="Picture 8" descr="commander-in-chief-sardinia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1981200" y="2438400"/>
            <a:ext cx="5314950" cy="33162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133600" y="60960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3FBF3F"/>
              </a:solidFill>
              <a:latin typeface="Comic Sans MS" pitchFamily="66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066800" y="6035675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3FBF3F"/>
                </a:solidFill>
                <a:latin typeface="Comic Sans MS" pitchFamily="66" charset="0"/>
              </a:rPr>
              <a:t>Wanted to gain favor with France and Britain to help their </a:t>
            </a:r>
            <a:r>
              <a:rPr lang="en-US" b="1" dirty="0" smtClean="0">
                <a:solidFill>
                  <a:srgbClr val="3FBF3F"/>
                </a:solidFill>
                <a:latin typeface="Comic Sans MS" pitchFamily="66" charset="0"/>
              </a:rPr>
              <a:t>independence movement (1848)</a:t>
            </a:r>
            <a:endParaRPr lang="en-US" b="1" dirty="0">
              <a:solidFill>
                <a:srgbClr val="3FBF3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55C755"/>
                </a:solidFill>
                <a:latin typeface="UncialNarrow" pitchFamily="2" charset="0"/>
              </a:rPr>
              <a:t>Step #3:  Cavour &amp; Napoleon III Meet at </a:t>
            </a:r>
            <a:r>
              <a:rPr lang="en-US" sz="6000" b="1" dirty="0" err="1">
                <a:solidFill>
                  <a:srgbClr val="55C755"/>
                </a:solidFill>
                <a:latin typeface="UncialNarrow" pitchFamily="2" charset="0"/>
              </a:rPr>
              <a:t>Plombières</a:t>
            </a:r>
            <a:r>
              <a:rPr lang="en-US" sz="6000" b="1" dirty="0">
                <a:solidFill>
                  <a:srgbClr val="55C755"/>
                </a:solidFill>
                <a:latin typeface="UncialNarrow" pitchFamily="2" charset="0"/>
              </a:rPr>
              <a:t>, 1858</a:t>
            </a:r>
          </a:p>
        </p:txBody>
      </p:sp>
      <p:pic>
        <p:nvPicPr>
          <p:cNvPr id="16387" name="Picture 3" descr="Cavour &amp; Nap III at Plombieres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1572059" y="2362200"/>
            <a:ext cx="6200341" cy="4257199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 b="1" dirty="0">
                <a:solidFill>
                  <a:srgbClr val="55C755"/>
                </a:solidFill>
                <a:latin typeface="UncialNarrow" pitchFamily="2" charset="0"/>
              </a:rPr>
              <a:t>Step #4: Austro-Sardinian War, 1859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lum bright="-12000" contrast="6000"/>
          </a:blip>
          <a:srcRect l="3859"/>
          <a:stretch>
            <a:fillRect/>
          </a:stretch>
        </p:blipFill>
        <p:spPr bwMode="auto">
          <a:xfrm>
            <a:off x="109537" y="1143000"/>
            <a:ext cx="4081463" cy="548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648200" y="2286000"/>
            <a:ext cx="4495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Swiss man Henri Dunant observed Battle of Solferino.  So horrified by the carnage determines to create organization to care for the wounded.  Result is…</a:t>
            </a:r>
          </a:p>
          <a:p>
            <a:pPr algn="l"/>
            <a:endParaRPr lang="en-US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029200" y="54102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029200"/>
            <a:ext cx="22098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876800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174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0"/>
            <a:ext cx="8915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rgbClr val="55C755"/>
                </a:solidFill>
                <a:latin typeface="UncialNarrow" pitchFamily="2" charset="0"/>
              </a:rPr>
              <a:t>Step </a:t>
            </a:r>
            <a:r>
              <a:rPr lang="en-US" sz="6000" b="1" dirty="0" smtClean="0">
                <a:solidFill>
                  <a:srgbClr val="55C755"/>
                </a:solidFill>
                <a:latin typeface="UncialNarrow" pitchFamily="2" charset="0"/>
              </a:rPr>
              <a:t>#5:  </a:t>
            </a:r>
            <a:r>
              <a:rPr lang="en-US" sz="6000" b="1" dirty="0">
                <a:solidFill>
                  <a:srgbClr val="55C755"/>
                </a:solidFill>
                <a:latin typeface="UncialNarrow" pitchFamily="2" charset="0"/>
              </a:rPr>
              <a:t>Garibaldi &amp; His “Red Shirts” Unite with Cavour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l="3883" b="1736"/>
          <a:stretch>
            <a:fillRect/>
          </a:stretch>
        </p:blipFill>
        <p:spPr bwMode="auto">
          <a:xfrm>
            <a:off x="4648200" y="1828800"/>
            <a:ext cx="3638550" cy="4851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6085" name="Freeform 5"/>
          <p:cNvSpPr>
            <a:spLocks/>
          </p:cNvSpPr>
          <p:nvPr/>
        </p:nvSpPr>
        <p:spPr bwMode="auto">
          <a:xfrm>
            <a:off x="6858000" y="4343400"/>
            <a:ext cx="609600" cy="1295400"/>
          </a:xfrm>
          <a:custGeom>
            <a:avLst/>
            <a:gdLst>
              <a:gd name="T0" fmla="*/ 96 w 552"/>
              <a:gd name="T1" fmla="*/ 768 h 768"/>
              <a:gd name="T2" fmla="*/ 480 w 552"/>
              <a:gd name="T3" fmla="*/ 720 h 768"/>
              <a:gd name="T4" fmla="*/ 528 w 552"/>
              <a:gd name="T5" fmla="*/ 528 h 768"/>
              <a:gd name="T6" fmla="*/ 528 w 552"/>
              <a:gd name="T7" fmla="*/ 432 h 768"/>
              <a:gd name="T8" fmla="*/ 432 w 552"/>
              <a:gd name="T9" fmla="*/ 240 h 768"/>
              <a:gd name="T10" fmla="*/ 288 w 552"/>
              <a:gd name="T11" fmla="*/ 96 h 768"/>
              <a:gd name="T12" fmla="*/ 192 w 552"/>
              <a:gd name="T13" fmla="*/ 96 h 768"/>
              <a:gd name="T14" fmla="*/ 0 w 552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52"/>
              <a:gd name="T25" fmla="*/ 0 h 768"/>
              <a:gd name="T26" fmla="*/ 552 w 552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2" h="768">
                <a:moveTo>
                  <a:pt x="96" y="768"/>
                </a:moveTo>
                <a:cubicBezTo>
                  <a:pt x="252" y="764"/>
                  <a:pt x="408" y="760"/>
                  <a:pt x="480" y="720"/>
                </a:cubicBezTo>
                <a:cubicBezTo>
                  <a:pt x="552" y="680"/>
                  <a:pt x="520" y="576"/>
                  <a:pt x="528" y="528"/>
                </a:cubicBezTo>
                <a:cubicBezTo>
                  <a:pt x="536" y="480"/>
                  <a:pt x="544" y="480"/>
                  <a:pt x="528" y="432"/>
                </a:cubicBezTo>
                <a:cubicBezTo>
                  <a:pt x="512" y="384"/>
                  <a:pt x="472" y="296"/>
                  <a:pt x="432" y="240"/>
                </a:cubicBezTo>
                <a:cubicBezTo>
                  <a:pt x="392" y="184"/>
                  <a:pt x="328" y="120"/>
                  <a:pt x="288" y="96"/>
                </a:cubicBezTo>
                <a:cubicBezTo>
                  <a:pt x="248" y="72"/>
                  <a:pt x="240" y="112"/>
                  <a:pt x="192" y="96"/>
                </a:cubicBezTo>
                <a:cubicBezTo>
                  <a:pt x="144" y="80"/>
                  <a:pt x="32" y="16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9461" name="Picture 6" descr="Garibaldi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1066800" y="2486025"/>
            <a:ext cx="2362200" cy="3914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55C755"/>
                </a:solidFill>
                <a:latin typeface="UncialNarrow" pitchFamily="2" charset="0"/>
              </a:rPr>
              <a:t>A Unified Peninsula!</a:t>
            </a:r>
          </a:p>
        </p:txBody>
      </p:sp>
      <p:pic>
        <p:nvPicPr>
          <p:cNvPr id="21507" name="Picture 4" descr="Garibaldi &amp; Victor Emmanuel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4419600" y="1295400"/>
            <a:ext cx="4340225" cy="5181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152400" y="1779588"/>
            <a:ext cx="4114800" cy="39354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515938" indent="-515938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Blip>
                <a:blip r:embed="rId4"/>
              </a:buBlip>
            </a:pPr>
            <a:r>
              <a:rPr lang="en-US" sz="2800" b="1" dirty="0">
                <a:solidFill>
                  <a:schemeClr val="bg1"/>
                </a:solidFill>
                <a:latin typeface="Comic Sans MS" pitchFamily="66" charset="0"/>
              </a:rPr>
              <a:t>A contemporary British cartoon, entitled "Right Leg in the Boot at Last," shows Garibaldi helping Victor Emmanuel put on the Italian boot.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20353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55C755"/>
                </a:solidFill>
                <a:latin typeface="UncialNarrow" pitchFamily="2" charset="0"/>
              </a:rPr>
              <a:t>The Kingdom of Italy: 1871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5410200" y="3352800"/>
            <a:ext cx="1600200" cy="3276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3810000" y="3352800"/>
            <a:ext cx="1600200" cy="32766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2209800" y="3352800"/>
            <a:ext cx="1600200" cy="3276600"/>
          </a:xfrm>
          <a:prstGeom prst="rect">
            <a:avLst/>
          </a:prstGeom>
          <a:solidFill>
            <a:srgbClr val="0099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0" y="990600"/>
            <a:ext cx="74676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3FB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Not all a bed of Roses  Problems within Italy: </a:t>
            </a:r>
          </a:p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3FB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Industrial North and agrarian south</a:t>
            </a:r>
          </a:p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3FB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Wanted Republic got Monarchy</a:t>
            </a:r>
          </a:p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3FB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Not fully united.  Who was still </a:t>
            </a:r>
            <a:r>
              <a:rPr lang="en-US" b="1" dirty="0" smtClean="0">
                <a:solidFill>
                  <a:srgbClr val="3FB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independent</a:t>
            </a:r>
            <a:r>
              <a:rPr lang="en-US" b="1" dirty="0">
                <a:solidFill>
                  <a:srgbClr val="3FB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r>
              <a:rPr lang="en-US" dirty="0">
                <a:solidFill>
                  <a:srgbClr val="3FBF3F"/>
                </a:solidFill>
                <a:latin typeface="Comic Sans MS" pitchFamily="66" charset="0"/>
              </a:rPr>
              <a:t>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2531" grpId="0" animBg="1"/>
      <p:bldP spid="22532" grpId="0" animBg="1"/>
      <p:bldP spid="22533" grpId="0" animBg="1"/>
      <p:bldP spid="225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1600200" y="1447800"/>
            <a:ext cx="5943600" cy="359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FFE67D"/>
                  </a:outerShdw>
                </a:effectLst>
                <a:latin typeface="Jacques"/>
              </a:rPr>
              <a:t>German</a:t>
            </a:r>
          </a:p>
          <a:p>
            <a:pPr algn="ctr"/>
            <a:r>
              <a:rPr lang="en-US" sz="48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FFE67D"/>
                  </a:outerShdw>
                </a:effectLst>
                <a:latin typeface="Jacques"/>
              </a:rPr>
              <a:t>Unification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762000" y="76200"/>
            <a:ext cx="7772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i="1" dirty="0" smtClean="0">
                <a:solidFill>
                  <a:srgbClr val="EC6704"/>
                </a:solidFill>
                <a:latin typeface="UncialNarrow" pitchFamily="2" charset="0"/>
              </a:rPr>
              <a:t>Zollverein</a:t>
            </a:r>
            <a:r>
              <a:rPr lang="en-US" sz="4800" b="1" i="1" dirty="0">
                <a:solidFill>
                  <a:srgbClr val="EC6704"/>
                </a:solidFill>
                <a:latin typeface="UncialNarrow" pitchFamily="2" charset="0"/>
              </a:rPr>
              <a:t>, </a:t>
            </a:r>
            <a:r>
              <a:rPr lang="en-US" sz="4000" b="1" dirty="0">
                <a:solidFill>
                  <a:srgbClr val="EC6704"/>
                </a:solidFill>
                <a:latin typeface="UncialNarrow" pitchFamily="2" charset="0"/>
              </a:rPr>
              <a:t>1834</a:t>
            </a:r>
          </a:p>
        </p:txBody>
      </p:sp>
      <p:pic>
        <p:nvPicPr>
          <p:cNvPr id="24579" name="Picture 4" descr="Zollverein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1295400" y="1066800"/>
            <a:ext cx="6629400" cy="53784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55C755"/>
                </a:solidFill>
                <a:latin typeface="UncialNarrow" pitchFamily="2" charset="0"/>
              </a:rPr>
              <a:t>The Ottoman Empire</a:t>
            </a:r>
            <a:br>
              <a:rPr lang="en-US" b="1" dirty="0" smtClean="0">
                <a:solidFill>
                  <a:srgbClr val="55C755"/>
                </a:solidFill>
                <a:latin typeface="UncialNarrow" pitchFamily="2" charset="0"/>
              </a:rPr>
            </a:br>
            <a:endParaRPr lang="en-US" sz="4000" b="1" dirty="0">
              <a:solidFill>
                <a:srgbClr val="55C755"/>
              </a:solidFill>
              <a:latin typeface="UncialNarrow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35814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b="1" dirty="0" smtClean="0">
                <a:solidFill>
                  <a:srgbClr val="FFCC00"/>
                </a:solidFill>
                <a:effectLst/>
                <a:latin typeface="Comic Sans MS" pitchFamily="66" charset="0"/>
              </a:rPr>
              <a:t>Copied French model using French advisors – </a:t>
            </a:r>
            <a:r>
              <a:rPr lang="en-US" b="1" dirty="0" err="1" smtClean="0">
                <a:solidFill>
                  <a:srgbClr val="FFCC00"/>
                </a:solidFill>
                <a:effectLst/>
                <a:latin typeface="Comic Sans MS" pitchFamily="66" charset="0"/>
              </a:rPr>
              <a:t>Tanzimat</a:t>
            </a:r>
            <a:r>
              <a:rPr lang="en-US" b="1" dirty="0" smtClean="0">
                <a:solidFill>
                  <a:srgbClr val="FFCC00"/>
                </a:solidFill>
                <a:effectLst/>
                <a:latin typeface="Comic Sans MS" pitchFamily="66" charset="0"/>
              </a:rPr>
              <a:t> Reforms</a:t>
            </a:r>
            <a:r>
              <a:rPr lang="en-US" b="1" dirty="0" smtClean="0">
                <a:latin typeface="Comic Sans MS" pitchFamily="66" charset="0"/>
              </a:rPr>
              <a:t> </a:t>
            </a:r>
          </a:p>
          <a:p>
            <a:pPr>
              <a:buClr>
                <a:srgbClr val="FF0000"/>
              </a:buClr>
            </a:pPr>
            <a:r>
              <a:rPr lang="en-US" b="1" dirty="0" smtClean="0">
                <a:solidFill>
                  <a:srgbClr val="FFCC00"/>
                </a:solidFill>
                <a:effectLst/>
                <a:latin typeface="Comic Sans MS" pitchFamily="66" charset="0"/>
              </a:rPr>
              <a:t>Young Turks Movement for constitution rather than Sultan.  </a:t>
            </a:r>
          </a:p>
          <a:p>
            <a:pPr>
              <a:buClr>
                <a:srgbClr val="FF0000"/>
              </a:buClr>
            </a:pPr>
            <a:r>
              <a:rPr lang="en-US" b="1" dirty="0" smtClean="0">
                <a:solidFill>
                  <a:srgbClr val="FFCC00"/>
                </a:solidFill>
                <a:effectLst/>
                <a:latin typeface="Comic Sans MS" pitchFamily="66" charset="0"/>
              </a:rPr>
              <a:t>Increased secularization.  (Still most secular Arab state)</a:t>
            </a:r>
          </a:p>
          <a:p>
            <a:pPr>
              <a:buClr>
                <a:srgbClr val="FF0000"/>
              </a:buClr>
            </a:pPr>
            <a:r>
              <a:rPr lang="en-US" b="1" dirty="0" smtClean="0">
                <a:solidFill>
                  <a:srgbClr val="FFCC00"/>
                </a:solidFill>
                <a:effectLst/>
                <a:latin typeface="Comic Sans MS" pitchFamily="66" charset="0"/>
              </a:rPr>
              <a:t>France (Catholic) uses influence to gain “care” of Christian Holy places in Ottoman Empire.  Had been domain of Russia (EO)</a:t>
            </a:r>
          </a:p>
          <a:p>
            <a:pPr>
              <a:buClr>
                <a:srgbClr val="FF0000"/>
              </a:buClr>
            </a:pPr>
            <a:r>
              <a:rPr lang="en-US" b="1" dirty="0" smtClean="0">
                <a:solidFill>
                  <a:srgbClr val="FFCC00"/>
                </a:solidFill>
                <a:effectLst/>
                <a:latin typeface="Comic Sans MS" pitchFamily="66" charset="0"/>
              </a:rPr>
              <a:t>Russia declares war to “protect” EO Christians</a:t>
            </a:r>
            <a:endParaRPr lang="en-US" b="1" dirty="0">
              <a:solidFill>
                <a:srgbClr val="FFCC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800600" y="1524000"/>
            <a:ext cx="4343400" cy="3276600"/>
          </a:xfrm>
          <a:noFill/>
        </p:spPr>
        <p:txBody>
          <a:bodyPr/>
          <a:lstStyle/>
          <a:p>
            <a:r>
              <a:rPr lang="en-US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 replaced by Kaiser Wilhelm I.  Far more traditional Prussian.  What does this mean?</a:t>
            </a:r>
            <a:r>
              <a:rPr lang="en-US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pic>
        <p:nvPicPr>
          <p:cNvPr id="7578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04800"/>
            <a:ext cx="468947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9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676400"/>
            <a:ext cx="44021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304800" y="22860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6600"/>
                </a:solidFill>
                <a:latin typeface="UncialNarrow" pitchFamily="2" charset="0"/>
              </a:rPr>
              <a:t>Kaiser Frederick William IV is diagnosed with mental problems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  <p:bldP spid="75791" grpId="0"/>
      <p:bldP spid="7579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62000" y="273050"/>
            <a:ext cx="7772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EC6704"/>
                </a:solidFill>
                <a:latin typeface="UncialNarrow" pitchFamily="2" charset="0"/>
              </a:rPr>
              <a:t>Kaiser Wilhelm I</a:t>
            </a:r>
          </a:p>
        </p:txBody>
      </p:sp>
      <p:pic>
        <p:nvPicPr>
          <p:cNvPr id="27651" name="Picture 3" descr="wilhelm1"/>
          <p:cNvPicPr>
            <a:picLocks noChangeAspect="1" noChangeArrowheads="1"/>
          </p:cNvPicPr>
          <p:nvPr/>
        </p:nvPicPr>
        <p:blipFill>
          <a:blip r:embed="rId3" cstate="print">
            <a:lum bright="-12000" contrast="6000"/>
          </a:blip>
          <a:srcRect/>
          <a:stretch>
            <a:fillRect/>
          </a:stretch>
        </p:blipFill>
        <p:spPr bwMode="auto">
          <a:xfrm>
            <a:off x="2982913" y="1371600"/>
            <a:ext cx="3341687" cy="5029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6200" y="19050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6600"/>
                </a:solidFill>
              </a:rPr>
              <a:t>NO!</a:t>
            </a:r>
          </a:p>
          <a:p>
            <a:pPr algn="l"/>
            <a:r>
              <a:rPr lang="en-US" dirty="0" smtClean="0">
                <a:solidFill>
                  <a:srgbClr val="FF6600"/>
                </a:solidFill>
              </a:rPr>
              <a:t>It means you grow serious facial hair! 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534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EC6704"/>
                </a:solidFill>
                <a:latin typeface="UncialNarrow" pitchFamily="2" charset="0"/>
              </a:rPr>
              <a:t>Chancellor Otto von Bismarck</a:t>
            </a:r>
          </a:p>
        </p:txBody>
      </p:sp>
      <p:pic>
        <p:nvPicPr>
          <p:cNvPr id="36867" name="Picture 3" descr="otto-bismar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981200"/>
            <a:ext cx="2795588" cy="30876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6868" name="Picture 4" descr="bi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048000"/>
            <a:ext cx="2438400" cy="3429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657600" y="5303838"/>
            <a:ext cx="21336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omic Sans MS" pitchFamily="66" charset="0"/>
              </a:rPr>
              <a:t>“Blood</a:t>
            </a:r>
            <a:br>
              <a:rPr lang="en-US" sz="3200" b="1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3200" b="1">
                <a:solidFill>
                  <a:schemeClr val="bg1"/>
                </a:solidFill>
                <a:latin typeface="Comic Sans MS" pitchFamily="66" charset="0"/>
              </a:rPr>
              <a:t>&amp;</a:t>
            </a:r>
            <a:br>
              <a:rPr lang="en-US" sz="3200" b="1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3200" b="1">
                <a:solidFill>
                  <a:schemeClr val="bg1"/>
                </a:solidFill>
                <a:latin typeface="Comic Sans MS" pitchFamily="66" charset="0"/>
              </a:rPr>
              <a:t>Iron”</a:t>
            </a:r>
          </a:p>
        </p:txBody>
      </p:sp>
      <p:pic>
        <p:nvPicPr>
          <p:cNvPr id="36870" name="Picture 6" descr="bismarck3"/>
          <p:cNvPicPr>
            <a:picLocks noChangeAspect="1" noChangeArrowheads="1"/>
          </p:cNvPicPr>
          <p:nvPr/>
        </p:nvPicPr>
        <p:blipFill>
          <a:blip r:embed="rId5" cstate="print">
            <a:lum bright="-6000" contrast="6000"/>
          </a:blip>
          <a:srcRect/>
          <a:stretch>
            <a:fillRect/>
          </a:stretch>
        </p:blipFill>
        <p:spPr bwMode="auto">
          <a:xfrm>
            <a:off x="381000" y="3094038"/>
            <a:ext cx="2592388" cy="32305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228600" y="2392363"/>
            <a:ext cx="2819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chemeClr val="bg1"/>
                </a:solidFill>
                <a:latin typeface="Comic Sans MS" pitchFamily="66" charset="0"/>
              </a:rPr>
              <a:t>Realpolitik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6477000" y="1905000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omic Sans MS" pitchFamily="66" charset="0"/>
              </a:rPr>
              <a:t>The “Iron</a:t>
            </a:r>
            <a:br>
              <a:rPr lang="en-US" sz="3200" b="1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3200" b="1">
                <a:solidFill>
                  <a:schemeClr val="bg1"/>
                </a:solidFill>
                <a:latin typeface="Comic Sans MS" pitchFamily="66" charset="0"/>
              </a:rPr>
              <a:t>Chancellor”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1" grpId="0"/>
      <p:bldP spid="368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7772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EC6704"/>
                </a:solidFill>
                <a:latin typeface="UncialNarrow" pitchFamily="2" charset="0"/>
              </a:rPr>
              <a:t>Otto von Bismarck . . . .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04800" y="1295400"/>
            <a:ext cx="85344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4675" indent="-574675" algn="l">
              <a:buClr>
                <a:srgbClr val="FFCC00"/>
              </a:buClr>
              <a:buFont typeface="Wingdings" pitchFamily="2" charset="2"/>
              <a:buBlip>
                <a:blip r:embed="rId3"/>
              </a:buBlip>
            </a:pPr>
            <a:r>
              <a:rPr lang="en-US" sz="3000" b="1" i="1" dirty="0">
                <a:solidFill>
                  <a:schemeClr val="bg1"/>
                </a:solidFill>
                <a:latin typeface="Comic Sans MS" pitchFamily="66" charset="0"/>
              </a:rPr>
              <a:t>The less people know about how sausages and laws are made, the better they’ll sleep at night.</a:t>
            </a:r>
            <a:br>
              <a:rPr lang="en-US" sz="3000" b="1" i="1" dirty="0">
                <a:solidFill>
                  <a:schemeClr val="bg1"/>
                </a:solidFill>
                <a:latin typeface="Comic Sans MS" pitchFamily="66" charset="0"/>
              </a:rPr>
            </a:br>
            <a:endParaRPr lang="en-US" sz="30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pPr marL="574675" indent="-574675" algn="l">
              <a:buClr>
                <a:srgbClr val="FFCC00"/>
              </a:buClr>
              <a:buFont typeface="Wingdings" pitchFamily="2" charset="2"/>
              <a:buBlip>
                <a:blip r:embed="rId3"/>
              </a:buBlip>
            </a:pPr>
            <a:r>
              <a:rPr lang="en-US" sz="3000" b="1" i="1" dirty="0">
                <a:solidFill>
                  <a:schemeClr val="bg1"/>
                </a:solidFill>
                <a:latin typeface="Comic Sans MS" pitchFamily="66" charset="0"/>
              </a:rPr>
              <a:t>Never believe in anything until it has been officially denied.</a:t>
            </a:r>
            <a:br>
              <a:rPr lang="en-US" sz="3000" b="1" i="1" dirty="0">
                <a:solidFill>
                  <a:schemeClr val="bg1"/>
                </a:solidFill>
                <a:latin typeface="Comic Sans MS" pitchFamily="66" charset="0"/>
              </a:rPr>
            </a:br>
            <a:endParaRPr lang="en-US" sz="30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pPr marL="574675" indent="-574675" algn="l">
              <a:buClr>
                <a:srgbClr val="FFCC00"/>
              </a:buClr>
              <a:buFont typeface="Wingdings" pitchFamily="2" charset="2"/>
              <a:buBlip>
                <a:blip r:embed="rId3"/>
              </a:buBlip>
            </a:pPr>
            <a:r>
              <a:rPr lang="en-US" sz="3000" b="1" i="1" dirty="0">
                <a:solidFill>
                  <a:schemeClr val="bg1"/>
                </a:solidFill>
                <a:latin typeface="Comic Sans MS" pitchFamily="66" charset="0"/>
              </a:rPr>
              <a:t>The great questions of the day will not be settled by speeches and majority decisions—that was the mistake of 1848-1849—but by </a:t>
            </a:r>
            <a:r>
              <a:rPr lang="en-US" sz="3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BLOOD AND IRON.</a:t>
            </a:r>
            <a:endParaRPr lang="en-US" sz="3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7772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EC6704"/>
                </a:solidFill>
                <a:latin typeface="UncialNarrow" pitchFamily="2" charset="0"/>
              </a:rPr>
              <a:t>Otto von Bismarck . . . .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609600" y="1584325"/>
            <a:ext cx="80772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4675" indent="-574675" algn="l">
              <a:buClr>
                <a:srgbClr val="FFCC00"/>
              </a:buClr>
              <a:buFont typeface="Wingdings" pitchFamily="2" charset="2"/>
              <a:buBlip>
                <a:blip r:embed="rId3"/>
              </a:buBlip>
            </a:pPr>
            <a:r>
              <a:rPr lang="en-US" sz="3000" b="1" i="1">
                <a:solidFill>
                  <a:schemeClr val="bg1"/>
                </a:solidFill>
                <a:latin typeface="Comic Sans MS" pitchFamily="66" charset="0"/>
              </a:rPr>
              <a:t>I am bored.  The great things are done.  The German Reich is made.</a:t>
            </a:r>
            <a:br>
              <a:rPr lang="en-US" sz="3000" b="1" i="1">
                <a:solidFill>
                  <a:schemeClr val="bg1"/>
                </a:solidFill>
                <a:latin typeface="Comic Sans MS" pitchFamily="66" charset="0"/>
              </a:rPr>
            </a:br>
            <a:endParaRPr lang="en-US" sz="3000" b="1" i="1">
              <a:solidFill>
                <a:schemeClr val="bg1"/>
              </a:solidFill>
              <a:latin typeface="Comic Sans MS" pitchFamily="66" charset="0"/>
            </a:endParaRPr>
          </a:p>
          <a:p>
            <a:pPr marL="574675" indent="-574675" algn="l">
              <a:buClr>
                <a:srgbClr val="FFCC00"/>
              </a:buClr>
              <a:buFont typeface="Wingdings" pitchFamily="2" charset="2"/>
              <a:buBlip>
                <a:blip r:embed="rId3"/>
              </a:buBlip>
            </a:pPr>
            <a:r>
              <a:rPr lang="en-US" sz="3000" b="1" i="1">
                <a:solidFill>
                  <a:schemeClr val="bg1"/>
                </a:solidFill>
                <a:latin typeface="Comic Sans MS" pitchFamily="66" charset="0"/>
              </a:rPr>
              <a:t>A generation that has taken a beating is always followed by a generation that deals one.</a:t>
            </a:r>
            <a:br>
              <a:rPr lang="en-US" sz="3000" b="1" i="1">
                <a:solidFill>
                  <a:schemeClr val="bg1"/>
                </a:solidFill>
                <a:latin typeface="Comic Sans MS" pitchFamily="66" charset="0"/>
              </a:rPr>
            </a:br>
            <a:endParaRPr lang="en-US" sz="3000" b="1" i="1">
              <a:solidFill>
                <a:schemeClr val="bg1"/>
              </a:solidFill>
              <a:latin typeface="Comic Sans MS" pitchFamily="66" charset="0"/>
            </a:endParaRPr>
          </a:p>
          <a:p>
            <a:pPr marL="574675" indent="-574675" algn="l">
              <a:buClr>
                <a:srgbClr val="FFCC00"/>
              </a:buClr>
              <a:buFont typeface="Wingdings" pitchFamily="2" charset="2"/>
              <a:buBlip>
                <a:blip r:embed="rId3"/>
              </a:buBlip>
            </a:pPr>
            <a:r>
              <a:rPr lang="en-US" sz="3000" b="1" i="1">
                <a:solidFill>
                  <a:schemeClr val="bg1"/>
                </a:solidFill>
                <a:latin typeface="Comic Sans MS" pitchFamily="66" charset="0"/>
              </a:rPr>
              <a:t>Some damned foolish thing in the Balkans will provoke the next war.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861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EC6704"/>
                </a:solidFill>
                <a:latin typeface="UncialNarrow" pitchFamily="2" charset="0"/>
              </a:rPr>
              <a:t>Prussia/Austria Rivalry</a:t>
            </a:r>
          </a:p>
        </p:txBody>
      </p:sp>
      <p:pic>
        <p:nvPicPr>
          <p:cNvPr id="25603" name="Picture 3" descr="map-unification of Germany-1big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1295400" y="914400"/>
            <a:ext cx="6769812" cy="5029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371600" y="6049962"/>
            <a:ext cx="670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rgbClr val="FF6600"/>
                </a:solidFill>
                <a:latin typeface="Comic Sans MS" pitchFamily="66" charset="0"/>
              </a:rPr>
              <a:t>Grossdeutsch</a:t>
            </a:r>
            <a:r>
              <a:rPr lang="en-US" sz="3200" b="1" u="sng" dirty="0">
                <a:solidFill>
                  <a:srgbClr val="FF6600"/>
                </a:solidFill>
                <a:latin typeface="Comic Sans MS" pitchFamily="66" charset="0"/>
              </a:rPr>
              <a:t> Vs </a:t>
            </a:r>
            <a:r>
              <a:rPr lang="en-US" sz="3200" b="1" u="sng" dirty="0" err="1">
                <a:solidFill>
                  <a:srgbClr val="FF6600"/>
                </a:solidFill>
                <a:latin typeface="Comic Sans MS" pitchFamily="66" charset="0"/>
              </a:rPr>
              <a:t>Kliendeutsch</a:t>
            </a:r>
            <a:endParaRPr lang="en-US" sz="3200" b="1" u="sng" dirty="0">
              <a:solidFill>
                <a:srgbClr val="FF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56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2560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Why include Austria?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0" y="2438400"/>
            <a:ext cx="7848600" cy="3581400"/>
          </a:xfrm>
          <a:noFill/>
        </p:spPr>
        <p:txBody>
          <a:bodyPr/>
          <a:lstStyle/>
          <a:p>
            <a:r>
              <a:rPr lang="en-US" sz="2800" b="1" smtClean="0">
                <a:ln>
                  <a:solidFill>
                    <a:srgbClr val="00B050"/>
                  </a:solidFill>
                </a:ln>
                <a:solidFill>
                  <a:srgbClr val="FF6600"/>
                </a:solidFill>
                <a:effectLst/>
              </a:rPr>
              <a:t>Austria traditionally part of “Germany”</a:t>
            </a:r>
          </a:p>
          <a:p>
            <a:r>
              <a:rPr lang="en-US" sz="2800" b="1" smtClean="0">
                <a:ln>
                  <a:solidFill>
                    <a:srgbClr val="00B050"/>
                  </a:solidFill>
                </a:ln>
                <a:solidFill>
                  <a:srgbClr val="FF6600"/>
                </a:solidFill>
                <a:effectLst/>
              </a:rPr>
              <a:t>Austria ruled ‘Germany’ under the old HRE</a:t>
            </a:r>
          </a:p>
          <a:p>
            <a:r>
              <a:rPr lang="en-US" sz="2800" b="1" smtClean="0">
                <a:ln>
                  <a:solidFill>
                    <a:srgbClr val="00B050"/>
                  </a:solidFill>
                </a:ln>
                <a:solidFill>
                  <a:srgbClr val="FF6600"/>
                </a:solidFill>
                <a:effectLst/>
              </a:rPr>
              <a:t>They have shown great musical aptitude and make really yummy strudel!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752600"/>
            <a:ext cx="7696200" cy="3581400"/>
          </a:xfrm>
          <a:noFill/>
        </p:spPr>
        <p:txBody>
          <a:bodyPr/>
          <a:lstStyle/>
          <a:p>
            <a:r>
              <a:rPr lang="en-US" sz="2800" b="1" dirty="0" smtClean="0">
                <a:ln>
                  <a:solidFill>
                    <a:srgbClr val="00B050"/>
                  </a:solidFill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Opportunity for someone else to rule ‘Germany’</a:t>
            </a:r>
          </a:p>
          <a:p>
            <a:r>
              <a:rPr lang="en-US" sz="2800" b="1" dirty="0" smtClean="0">
                <a:ln>
                  <a:solidFill>
                    <a:srgbClr val="00B050"/>
                  </a:solidFill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Owned vast non German areas that were traditionally problem regions. Don’t need the hassle when starting a new country</a:t>
            </a:r>
          </a:p>
          <a:p>
            <a:r>
              <a:rPr lang="en-US" sz="2800" b="1" dirty="0" smtClean="0">
                <a:ln>
                  <a:solidFill>
                    <a:srgbClr val="00B050"/>
                  </a:solidFill>
                </a:ln>
                <a:solidFill>
                  <a:srgbClr val="FF6600"/>
                </a:solidFill>
                <a:effectLst/>
                <a:latin typeface="Comic Sans MS" pitchFamily="66" charset="0"/>
              </a:rPr>
              <a:t>Who wants that much yodeling!</a:t>
            </a:r>
          </a:p>
          <a:p>
            <a:endParaRPr lang="en-US" sz="2800" b="1" dirty="0" smtClean="0">
              <a:ln>
                <a:solidFill>
                  <a:srgbClr val="00B050"/>
                </a:solidFill>
              </a:ln>
              <a:solidFill>
                <a:srgbClr val="FF6600"/>
              </a:solidFill>
              <a:effectLst/>
            </a:endParaRP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1600200" y="762000"/>
            <a:ext cx="670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n>
                  <a:solidFill>
                    <a:srgbClr val="00B050"/>
                  </a:solidFill>
                </a:ln>
                <a:solidFill>
                  <a:srgbClr val="FF6600"/>
                </a:solidFill>
              </a:rPr>
              <a:t>Why exclude Austria?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7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28" grpId="1"/>
      <p:bldP spid="77829" grpId="0" uiExpand="1" build="p"/>
      <p:bldP spid="77829" grpId="1" build="p"/>
      <p:bldP spid="77830" grpId="0" build="p"/>
      <p:bldP spid="778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105400" y="2514600"/>
            <a:ext cx="4038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400" b="1" dirty="0" smtClean="0">
                <a:solidFill>
                  <a:srgbClr val="EC6704"/>
                </a:solidFill>
                <a:latin typeface="UncialNarrow" pitchFamily="2" charset="0"/>
              </a:rPr>
              <a:t>The German</a:t>
            </a:r>
            <a:r>
              <a:rPr lang="en-US" sz="3400" b="1" dirty="0">
                <a:solidFill>
                  <a:srgbClr val="EC6704"/>
                </a:solidFill>
                <a:latin typeface="UncialNarrow" pitchFamily="2" charset="0"/>
              </a:rPr>
              <a:t/>
            </a:r>
            <a:br>
              <a:rPr lang="en-US" sz="3400" b="1" dirty="0">
                <a:solidFill>
                  <a:srgbClr val="EC6704"/>
                </a:solidFill>
                <a:latin typeface="UncialNarrow" pitchFamily="2" charset="0"/>
              </a:rPr>
            </a:br>
            <a:r>
              <a:rPr lang="en-US" sz="3400" b="1" dirty="0">
                <a:solidFill>
                  <a:srgbClr val="EC6704"/>
                </a:solidFill>
                <a:latin typeface="UncialNarrow" pitchFamily="2" charset="0"/>
              </a:rPr>
              <a:t>Confederation</a:t>
            </a:r>
          </a:p>
        </p:txBody>
      </p:sp>
      <p:pic>
        <p:nvPicPr>
          <p:cNvPr id="32771" name="Picture 3" descr="map-UnificationOfGermany-1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0" y="457200"/>
            <a:ext cx="5094654" cy="5334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09600" y="457200"/>
            <a:ext cx="3200400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EC6704"/>
                </a:solidFill>
                <a:latin typeface="UncialNarrow" pitchFamily="2" charset="0"/>
              </a:rPr>
              <a:t>Step #1: </a:t>
            </a:r>
            <a:br>
              <a:rPr lang="en-US" sz="4800" b="1">
                <a:solidFill>
                  <a:srgbClr val="EC6704"/>
                </a:solidFill>
                <a:latin typeface="UncialNarrow" pitchFamily="2" charset="0"/>
              </a:rPr>
            </a:br>
            <a:endParaRPr lang="en-US" sz="4800" b="1">
              <a:solidFill>
                <a:srgbClr val="EC6704"/>
              </a:solidFill>
              <a:latin typeface="UncialNarrow" pitchFamily="2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EC6704"/>
                </a:solidFill>
                <a:latin typeface="UncialNarrow" pitchFamily="2" charset="0"/>
              </a:rPr>
              <a:t>The Danish War</a:t>
            </a:r>
            <a:br>
              <a:rPr lang="en-US" sz="4800" b="1">
                <a:solidFill>
                  <a:srgbClr val="EC6704"/>
                </a:solidFill>
                <a:latin typeface="UncialNarrow" pitchFamily="2" charset="0"/>
              </a:rPr>
            </a:br>
            <a:r>
              <a:rPr lang="en-US" sz="4000" b="1">
                <a:solidFill>
                  <a:srgbClr val="EC6704"/>
                </a:solidFill>
                <a:latin typeface="UncialNarrow" pitchFamily="2" charset="0"/>
              </a:rPr>
              <a:t>[1864]</a:t>
            </a:r>
          </a:p>
        </p:txBody>
      </p:sp>
      <p:pic>
        <p:nvPicPr>
          <p:cNvPr id="33795" name="Picture 6" descr="map-Prus-Aust-Danish Wars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4572000" y="304800"/>
            <a:ext cx="3956050" cy="6324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609600" y="5486400"/>
            <a:ext cx="342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latin typeface="Comic Sans MS" pitchFamily="66" charset="0"/>
              </a:rPr>
              <a:t>The Peace of</a:t>
            </a:r>
            <a:br>
              <a:rPr lang="en-US" b="1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b="1">
                <a:solidFill>
                  <a:srgbClr val="FFFF00"/>
                </a:solidFill>
                <a:latin typeface="Comic Sans MS" pitchFamily="66" charset="0"/>
              </a:rPr>
              <a:t>Vienna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>
                <a:solidFill>
                  <a:srgbClr val="EC6704"/>
                </a:solidFill>
                <a:latin typeface="UncialNarrow" pitchFamily="2" charset="0"/>
              </a:rPr>
              <a:t>Step #2:  Austro-Prussian War</a:t>
            </a:r>
            <a:br>
              <a:rPr lang="en-US" sz="4200" b="1">
                <a:solidFill>
                  <a:srgbClr val="EC6704"/>
                </a:solidFill>
                <a:latin typeface="UncialNarrow" pitchFamily="2" charset="0"/>
              </a:rPr>
            </a:br>
            <a:r>
              <a:rPr lang="en-US" sz="3800" b="1">
                <a:solidFill>
                  <a:srgbClr val="EC6704"/>
                </a:solidFill>
                <a:latin typeface="UncialNarrow" pitchFamily="2" charset="0"/>
              </a:rPr>
              <a:t>[Seven Weeks’ War], 1866</a:t>
            </a:r>
          </a:p>
        </p:txBody>
      </p:sp>
      <p:pic>
        <p:nvPicPr>
          <p:cNvPr id="34819" name="Picture 7" descr="cartoon-Harpers-Austro-Prussian War - Denmark Avenged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b="4546"/>
          <a:stretch>
            <a:fillRect/>
          </a:stretch>
        </p:blipFill>
        <p:spPr bwMode="auto">
          <a:xfrm>
            <a:off x="5333999" y="1981200"/>
            <a:ext cx="3576917" cy="4876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4820" name="Rectangle 9"/>
          <p:cNvSpPr>
            <a:spLocks noChangeArrowheads="1"/>
          </p:cNvSpPr>
          <p:nvPr/>
        </p:nvSpPr>
        <p:spPr bwMode="auto">
          <a:xfrm>
            <a:off x="0" y="3200400"/>
            <a:ext cx="1143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A00"/>
            </a:prstShdw>
          </a:effectLst>
        </p:spPr>
        <p:txBody>
          <a:bodyPr wrap="none" anchor="ctr"/>
          <a:lstStyle/>
          <a:p>
            <a:pPr algn="ctr"/>
            <a:r>
              <a:rPr lang="en-US" sz="1800" b="1" dirty="0">
                <a:latin typeface="Comic Sans MS" pitchFamily="66" charset="0"/>
              </a:rPr>
              <a:t>Prussia</a:t>
            </a:r>
          </a:p>
        </p:txBody>
      </p:sp>
      <p:sp>
        <p:nvSpPr>
          <p:cNvPr id="34821" name="Rectangle 10"/>
          <p:cNvSpPr>
            <a:spLocks noChangeArrowheads="1"/>
          </p:cNvSpPr>
          <p:nvPr/>
        </p:nvSpPr>
        <p:spPr bwMode="auto">
          <a:xfrm>
            <a:off x="4114800" y="4191000"/>
            <a:ext cx="1143000" cy="609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pPr algn="ctr"/>
            <a:r>
              <a:rPr lang="en-US" sz="1800" b="1">
                <a:latin typeface="Comic Sans MS" pitchFamily="66" charset="0"/>
              </a:rPr>
              <a:t>Austria</a:t>
            </a:r>
          </a:p>
        </p:txBody>
      </p:sp>
      <p:pic>
        <p:nvPicPr>
          <p:cNvPr id="34822" name="Picture 13" descr="map-UnificationOfGermany-1"/>
          <p:cNvPicPr>
            <a:picLocks noChangeAspect="1" noChangeArrowheads="1"/>
          </p:cNvPicPr>
          <p:nvPr/>
        </p:nvPicPr>
        <p:blipFill>
          <a:blip r:embed="rId4" cstate="print">
            <a:lum bright="-18000" contrast="30000"/>
          </a:blip>
          <a:srcRect l="23489" r="57718" b="76923"/>
          <a:stretch>
            <a:fillRect/>
          </a:stretch>
        </p:blipFill>
        <p:spPr bwMode="auto">
          <a:xfrm>
            <a:off x="1236663" y="2057400"/>
            <a:ext cx="2370137" cy="3048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4823" name="Line 12"/>
          <p:cNvSpPr>
            <a:spLocks noChangeShapeType="1"/>
          </p:cNvSpPr>
          <p:nvPr/>
        </p:nvSpPr>
        <p:spPr bwMode="auto">
          <a:xfrm flipH="1">
            <a:off x="2514600" y="4495800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Line 11"/>
          <p:cNvSpPr>
            <a:spLocks noChangeShapeType="1"/>
          </p:cNvSpPr>
          <p:nvPr/>
        </p:nvSpPr>
        <p:spPr bwMode="auto">
          <a:xfrm>
            <a:off x="1143000" y="3429000"/>
            <a:ext cx="10668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685800" y="0"/>
            <a:ext cx="79248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55C755"/>
                </a:solidFill>
                <a:latin typeface="UncialNarrow" pitchFamily="2" charset="0"/>
              </a:rPr>
              <a:t>The Crimean War </a:t>
            </a:r>
            <a:endParaRPr lang="en-US" sz="4800" b="1" dirty="0" smtClean="0">
              <a:solidFill>
                <a:srgbClr val="55C755"/>
              </a:solidFill>
              <a:latin typeface="UncialNarrow" pitchFamily="2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55C755"/>
                </a:solidFill>
                <a:latin typeface="UncialNarrow" pitchFamily="2" charset="0"/>
              </a:rPr>
              <a:t>[</a:t>
            </a:r>
            <a:r>
              <a:rPr lang="en-US" sz="4400" b="1" dirty="0">
                <a:solidFill>
                  <a:srgbClr val="55C755"/>
                </a:solidFill>
                <a:latin typeface="UncialNarrow" pitchFamily="2" charset="0"/>
              </a:rPr>
              <a:t>1854-1856]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0" y="2422525"/>
            <a:ext cx="2971800" cy="223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900" dirty="0">
                <a:solidFill>
                  <a:srgbClr val="FFCC00"/>
                </a:solidFill>
                <a:latin typeface="Comic Sans MS" pitchFamily="66" charset="0"/>
              </a:rPr>
              <a:t>Russia</a:t>
            </a:r>
            <a:r>
              <a:rPr lang="en-US" sz="2900" b="1" dirty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/>
            </a:r>
            <a:br>
              <a:rPr lang="en-US" sz="2900" b="1" dirty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2200" dirty="0">
                <a:solidFill>
                  <a:schemeClr val="bg1"/>
                </a:solidFill>
                <a:latin typeface="Comic Sans MS" pitchFamily="66" charset="0"/>
              </a:rPr>
              <a:t>[claimed </a:t>
            </a:r>
            <a:r>
              <a:rPr lang="en-US" sz="2200" dirty="0" err="1">
                <a:solidFill>
                  <a:schemeClr val="bg1"/>
                </a:solidFill>
                <a:latin typeface="Comic Sans MS" pitchFamily="66" charset="0"/>
              </a:rPr>
              <a:t>protectorship</a:t>
            </a:r>
            <a:r>
              <a:rPr lang="en-US" sz="2200" dirty="0">
                <a:solidFill>
                  <a:schemeClr val="bg1"/>
                </a:solidFill>
                <a:latin typeface="Comic Sans MS" pitchFamily="66" charset="0"/>
              </a:rPr>
              <a:t> over the Orthodox Christians in the Ottoman Empire]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5715000" y="2422525"/>
            <a:ext cx="3429000" cy="407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900" dirty="0">
                <a:solidFill>
                  <a:srgbClr val="FFCC00"/>
                </a:solidFill>
                <a:latin typeface="Comic Sans MS" pitchFamily="66" charset="0"/>
              </a:rPr>
              <a:t>Ottoman Empire</a:t>
            </a:r>
          </a:p>
          <a:p>
            <a:pPr algn="ctr">
              <a:spcBef>
                <a:spcPct val="50000"/>
              </a:spcBef>
            </a:pPr>
            <a:r>
              <a:rPr lang="en-US" sz="2900" dirty="0">
                <a:solidFill>
                  <a:srgbClr val="FFCC00"/>
                </a:solidFill>
                <a:latin typeface="Comic Sans MS" pitchFamily="66" charset="0"/>
              </a:rPr>
              <a:t>Great Britain</a:t>
            </a:r>
          </a:p>
          <a:p>
            <a:pPr algn="ctr">
              <a:spcBef>
                <a:spcPct val="50000"/>
              </a:spcBef>
            </a:pPr>
            <a:r>
              <a:rPr lang="en-US" sz="2900" dirty="0">
                <a:solidFill>
                  <a:srgbClr val="FFCC00"/>
                </a:solidFill>
                <a:latin typeface="Comic Sans MS" pitchFamily="66" charset="0"/>
              </a:rPr>
              <a:t>France</a:t>
            </a:r>
          </a:p>
          <a:p>
            <a:pPr algn="ctr">
              <a:spcBef>
                <a:spcPct val="50000"/>
              </a:spcBef>
            </a:pPr>
            <a:r>
              <a:rPr lang="en-US" sz="2900" dirty="0">
                <a:solidFill>
                  <a:srgbClr val="FFCC00"/>
                </a:solidFill>
                <a:latin typeface="Comic Sans MS" pitchFamily="66" charset="0"/>
              </a:rPr>
              <a:t>Piedmont-Sardinia</a:t>
            </a:r>
          </a:p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FFCC00"/>
                </a:solidFill>
                <a:latin typeface="Comic Sans MS" pitchFamily="66" charset="0"/>
              </a:rPr>
              <a:t>Austrian support but no real </a:t>
            </a:r>
            <a:r>
              <a:rPr lang="en-US" sz="2200" dirty="0" smtClean="0">
                <a:solidFill>
                  <a:srgbClr val="FFCC00"/>
                </a:solidFill>
                <a:latin typeface="Comic Sans MS" pitchFamily="66" charset="0"/>
              </a:rPr>
              <a:t>participation (remember 1848 situation.)</a:t>
            </a:r>
            <a:endParaRPr lang="en-US" sz="2200" dirty="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2514600" y="2727325"/>
            <a:ext cx="8382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 flipH="1">
            <a:off x="5105400" y="2727325"/>
            <a:ext cx="8382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096" name="AutoShape 8"/>
          <p:cNvSpPr>
            <a:spLocks noChangeArrowheads="1"/>
          </p:cNvSpPr>
          <p:nvPr/>
        </p:nvSpPr>
        <p:spPr bwMode="auto">
          <a:xfrm rot="2987456">
            <a:off x="3467100" y="2003425"/>
            <a:ext cx="1676400" cy="1600200"/>
          </a:xfrm>
          <a:prstGeom prst="irregularSeal2">
            <a:avLst/>
          </a:prstGeom>
          <a:gradFill rotWithShape="1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100"/>
            </a:prst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  <p:bldP spid="89093" grpId="0"/>
      <p:bldP spid="89094" grpId="0" animBg="1"/>
      <p:bldP spid="89095" grpId="0" animBg="1"/>
      <p:bldP spid="8909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915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EC6704"/>
                </a:solidFill>
                <a:latin typeface="UncialNarrow" pitchFamily="2" charset="0"/>
              </a:rPr>
              <a:t>Step #3:  Creation of the Northern German Confederation, 1867</a:t>
            </a:r>
          </a:p>
        </p:txBody>
      </p:sp>
      <p:pic>
        <p:nvPicPr>
          <p:cNvPr id="35843" name="Picture 4" descr="History of the 19th Century in Political Cartoon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363788"/>
            <a:ext cx="3505200" cy="22844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572000" y="2133600"/>
            <a:ext cx="43434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4675" indent="-574675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Blip>
                <a:blip r:embed="rId5"/>
              </a:buBlip>
            </a:pPr>
            <a:r>
              <a:rPr lang="en-US" sz="2800" b="1">
                <a:solidFill>
                  <a:schemeClr val="bg1"/>
                </a:solidFill>
                <a:latin typeface="Comic Sans MS" pitchFamily="66" charset="0"/>
              </a:rPr>
              <a:t>Shortly following the victory of Prussia, Bismarck eliminated the Austrian led German Confederation.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838200" y="5045075"/>
            <a:ext cx="7772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5938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Blip>
                <a:blip r:embed="rId5"/>
              </a:buBlip>
            </a:pPr>
            <a:r>
              <a:rPr lang="en-US" sz="2800" b="1">
                <a:solidFill>
                  <a:schemeClr val="bg1"/>
                </a:solidFill>
                <a:latin typeface="Comic Sans MS" pitchFamily="66" charset="0"/>
              </a:rPr>
              <a:t>He then established a new North German Confederation which Prussia could control </a:t>
            </a:r>
            <a:r>
              <a:rPr lang="en-US" sz="2800" b="1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800" b="1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Peace of Prague</a:t>
            </a:r>
            <a:endParaRPr lang="en-US" sz="2800" b="1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EC6704"/>
                </a:solidFill>
                <a:latin typeface="UncialNarrow" pitchFamily="2" charset="0"/>
              </a:rPr>
              <a:t>Step #4: Ems Dispatch [1870]:  </a:t>
            </a:r>
            <a:br>
              <a:rPr lang="en-US" sz="4000" b="1" dirty="0">
                <a:solidFill>
                  <a:srgbClr val="EC6704"/>
                </a:solidFill>
                <a:latin typeface="UncialNarrow" pitchFamily="2" charset="0"/>
              </a:rPr>
            </a:br>
            <a:r>
              <a:rPr lang="en-US" sz="4000" b="1" dirty="0">
                <a:solidFill>
                  <a:srgbClr val="EC6704"/>
                </a:solidFill>
                <a:latin typeface="UncialNarrow" pitchFamily="2" charset="0"/>
              </a:rPr>
              <a:t>Catalyst for War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57200" y="1431925"/>
            <a:ext cx="84582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5938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Blip>
                <a:blip r:embed="rId3"/>
              </a:buBlip>
            </a:pPr>
            <a:r>
              <a:rPr lang="en-US" sz="2500" b="1">
                <a:solidFill>
                  <a:schemeClr val="bg1"/>
                </a:solidFill>
                <a:latin typeface="Comic Sans MS" pitchFamily="66" charset="0"/>
              </a:rPr>
              <a:t>1868 revolt in Spain.</a:t>
            </a:r>
          </a:p>
          <a:p>
            <a:pPr marL="515938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Blip>
                <a:blip r:embed="rId3"/>
              </a:buBlip>
            </a:pPr>
            <a:r>
              <a:rPr lang="en-US" sz="2500" b="1">
                <a:solidFill>
                  <a:schemeClr val="bg1"/>
                </a:solidFill>
                <a:latin typeface="Comic Sans MS" pitchFamily="66" charset="0"/>
              </a:rPr>
              <a:t>Spanish leaders wanted</a:t>
            </a:r>
            <a:br>
              <a:rPr lang="en-US" sz="2500" b="1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500" b="1">
                <a:solidFill>
                  <a:schemeClr val="bg1"/>
                </a:solidFill>
                <a:latin typeface="Comic Sans MS" pitchFamily="66" charset="0"/>
              </a:rPr>
              <a:t>Prince Leopold von Hohenz.</a:t>
            </a:r>
            <a:br>
              <a:rPr lang="en-US" sz="2500" b="1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500" b="1">
                <a:solidFill>
                  <a:schemeClr val="bg1"/>
                </a:solidFill>
                <a:latin typeface="Comic Sans MS" pitchFamily="66" charset="0"/>
              </a:rPr>
              <a:t>[a cousin to the Kaiser &amp; a</a:t>
            </a:r>
            <a:br>
              <a:rPr lang="en-US" sz="2500" b="1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500" b="1">
                <a:solidFill>
                  <a:schemeClr val="bg1"/>
                </a:solidFill>
                <a:latin typeface="Comic Sans MS" pitchFamily="66" charset="0"/>
              </a:rPr>
              <a:t>Catholic], as their new king.</a:t>
            </a:r>
          </a:p>
          <a:p>
            <a:pPr marL="515938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Blip>
                <a:blip r:embed="rId3"/>
              </a:buBlip>
            </a:pPr>
            <a:r>
              <a:rPr lang="en-US" sz="2500" b="1">
                <a:solidFill>
                  <a:schemeClr val="bg1"/>
                </a:solidFill>
                <a:latin typeface="Comic Sans MS" pitchFamily="66" charset="0"/>
              </a:rPr>
              <a:t>France protested &amp; his name was withdrawn.</a:t>
            </a:r>
          </a:p>
          <a:p>
            <a:pPr marL="515938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Blip>
                <a:blip r:embed="rId3"/>
              </a:buBlip>
            </a:pPr>
            <a:r>
              <a:rPr lang="en-US" sz="2500" b="1">
                <a:solidFill>
                  <a:schemeClr val="bg1"/>
                </a:solidFill>
                <a:latin typeface="Comic Sans MS" pitchFamily="66" charset="0"/>
              </a:rPr>
              <a:t>The Fr. Ambassador asked the Kaiser at Ems to apologize to Nap. III for supporting Leopold.</a:t>
            </a:r>
          </a:p>
          <a:p>
            <a:pPr marL="515938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Blip>
                <a:blip r:embed="rId3"/>
              </a:buBlip>
            </a:pPr>
            <a:r>
              <a:rPr lang="en-US" sz="2500" b="1">
                <a:solidFill>
                  <a:schemeClr val="bg1"/>
                </a:solidFill>
                <a:latin typeface="Comic Sans MS" pitchFamily="66" charset="0"/>
              </a:rPr>
              <a:t>Bismarck “doctored” the telegram from Wilhelm to the French Ambassador to make it seem as though the Kaiser had insulted Napoleon III.</a:t>
            </a:r>
          </a:p>
        </p:txBody>
      </p:sp>
      <p:pic>
        <p:nvPicPr>
          <p:cNvPr id="36868" name="Picture 5" descr="Ems Dispatch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/>
          <a:stretch>
            <a:fillRect/>
          </a:stretch>
        </p:blipFill>
        <p:spPr bwMode="auto">
          <a:xfrm>
            <a:off x="5791200" y="1609725"/>
            <a:ext cx="3048000" cy="19716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0" y="152400"/>
            <a:ext cx="9296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EC6704"/>
                </a:solidFill>
                <a:latin typeface="UncialNarrow" pitchFamily="2" charset="0"/>
              </a:rPr>
              <a:t>Step #5:  Franco-Prussian </a:t>
            </a:r>
            <a:r>
              <a:rPr lang="en-US" sz="4400" b="1" dirty="0" smtClean="0">
                <a:solidFill>
                  <a:srgbClr val="EC6704"/>
                </a:solidFill>
                <a:latin typeface="UncialNarrow" pitchFamily="2" charset="0"/>
              </a:rPr>
              <a:t>War  [1870-1871</a:t>
            </a:r>
            <a:r>
              <a:rPr lang="en-US" sz="4400" b="1" dirty="0">
                <a:solidFill>
                  <a:srgbClr val="EC6704"/>
                </a:solidFill>
                <a:latin typeface="UncialNarrow" pitchFamily="2" charset="0"/>
              </a:rPr>
              <a:t>]</a:t>
            </a:r>
          </a:p>
        </p:txBody>
      </p:sp>
      <p:pic>
        <p:nvPicPr>
          <p:cNvPr id="37891" name="Picture 5" descr="francoprussianwarmap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-1" y="2209800"/>
            <a:ext cx="5411165" cy="3886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1446" name="Oval 6"/>
          <p:cNvSpPr>
            <a:spLocks noChangeArrowheads="1"/>
          </p:cNvSpPr>
          <p:nvPr/>
        </p:nvSpPr>
        <p:spPr bwMode="auto">
          <a:xfrm>
            <a:off x="914400" y="2971800"/>
            <a:ext cx="7620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47" name="Picture 7" descr="germans abusing french"/>
          <p:cNvPicPr>
            <a:picLocks noChangeAspect="1" noChangeArrowheads="1"/>
          </p:cNvPicPr>
          <p:nvPr/>
        </p:nvPicPr>
        <p:blipFill>
          <a:blip r:embed="rId4" cstate="print"/>
          <a:srcRect l="4626" t="30167" r="53079" b="4643"/>
          <a:stretch>
            <a:fillRect/>
          </a:stretch>
        </p:blipFill>
        <p:spPr bwMode="auto">
          <a:xfrm>
            <a:off x="6172200" y="2133600"/>
            <a:ext cx="2971800" cy="4419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5105400" y="1143000"/>
            <a:ext cx="403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German 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soldiers “abusing</a:t>
            </a: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”</a:t>
            </a:r>
            <a:br>
              <a:rPr lang="en-US" b="1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 the French.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animBg="1"/>
      <p:bldP spid="6144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8" descr="Franco-Prussian War Cartoon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2735263" y="1676400"/>
            <a:ext cx="3817937" cy="5029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381000" y="76200"/>
            <a:ext cx="85344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EC6704"/>
                </a:solidFill>
                <a:latin typeface="UncialNarrow" pitchFamily="2" charset="0"/>
              </a:rPr>
              <a:t>Franco-Prussian War</a:t>
            </a:r>
            <a:br>
              <a:rPr lang="en-US" sz="4800" b="1">
                <a:solidFill>
                  <a:srgbClr val="EC6704"/>
                </a:solidFill>
                <a:latin typeface="UncialNarrow" pitchFamily="2" charset="0"/>
              </a:rPr>
            </a:br>
            <a:r>
              <a:rPr lang="en-US" sz="4000" b="1">
                <a:solidFill>
                  <a:srgbClr val="EC6704"/>
                </a:solidFill>
                <a:latin typeface="UncialNarrow" pitchFamily="2" charset="0"/>
              </a:rPr>
              <a:t>[1870-1871]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52400" y="-76200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EC6704"/>
                </a:solidFill>
                <a:latin typeface="Formal436 BT"/>
              </a:rPr>
              <a:t>Bismarck &amp; Napoleon III.  </a:t>
            </a:r>
            <a:r>
              <a:rPr lang="en-US" sz="3200" b="1" dirty="0" smtClean="0">
                <a:solidFill>
                  <a:srgbClr val="EC6704"/>
                </a:solidFill>
                <a:latin typeface="Formal436 BT"/>
              </a:rPr>
              <a:t>Napoleon </a:t>
            </a:r>
            <a:r>
              <a:rPr lang="en-US" sz="3200" b="1" dirty="0">
                <a:solidFill>
                  <a:srgbClr val="EC6704"/>
                </a:solidFill>
                <a:latin typeface="Formal436 BT"/>
              </a:rPr>
              <a:t>forced out in </a:t>
            </a:r>
            <a:r>
              <a:rPr lang="en-US" sz="3200" b="1" dirty="0" smtClean="0">
                <a:solidFill>
                  <a:srgbClr val="EC6704"/>
                </a:solidFill>
                <a:latin typeface="Formal436 BT"/>
              </a:rPr>
              <a:t>disgrace.  Abdicates and flees to GB.</a:t>
            </a:r>
            <a:endParaRPr lang="en-US" b="1" dirty="0">
              <a:solidFill>
                <a:srgbClr val="EC6704"/>
              </a:solidFill>
              <a:latin typeface="Formal436 BT"/>
            </a:endParaRPr>
          </a:p>
        </p:txBody>
      </p:sp>
      <p:pic>
        <p:nvPicPr>
          <p:cNvPr id="39939" name="Picture 8" descr="Bismarck &amp; Nap III in defeat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914400" y="1090613"/>
            <a:ext cx="7472363" cy="5691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52400" y="0"/>
            <a:ext cx="8991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EC6704"/>
                </a:solidFill>
                <a:latin typeface="UncialNarrow" pitchFamily="2" charset="0"/>
              </a:rPr>
              <a:t>Treaty of Frankfurt </a:t>
            </a:r>
            <a:r>
              <a:rPr lang="en-US" sz="4000" b="1" dirty="0">
                <a:solidFill>
                  <a:srgbClr val="EC6704"/>
                </a:solidFill>
                <a:latin typeface="UncialNarrow" pitchFamily="2" charset="0"/>
              </a:rPr>
              <a:t>[1871]</a:t>
            </a:r>
            <a:endParaRPr lang="en-US" sz="3400" b="1" dirty="0">
              <a:solidFill>
                <a:srgbClr val="EC6704"/>
              </a:solidFill>
              <a:latin typeface="UncialNarrow" pitchFamily="2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1524000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5938" indent="-515938" algn="l">
              <a:buClr>
                <a:srgbClr val="FFCC00"/>
              </a:buClr>
              <a:buFont typeface="Wingdings" pitchFamily="2" charset="2"/>
              <a:buBlip>
                <a:blip r:embed="rId3"/>
              </a:buBlip>
            </a:pPr>
            <a:r>
              <a:rPr lang="en-US" sz="2600" b="1" dirty="0">
                <a:solidFill>
                  <a:schemeClr val="bg1"/>
                </a:solidFill>
                <a:latin typeface="Comic Sans MS" pitchFamily="66" charset="0"/>
              </a:rPr>
              <a:t>The Second French Empire collapsed and was replaced by the Third French </a:t>
            </a:r>
            <a:r>
              <a:rPr lang="en-US" sz="2600" b="1" dirty="0" smtClean="0">
                <a:solidFill>
                  <a:schemeClr val="bg1"/>
                </a:solidFill>
                <a:latin typeface="Comic Sans MS" pitchFamily="66" charset="0"/>
              </a:rPr>
              <a:t>Republic.</a:t>
            </a:r>
            <a:endParaRPr lang="en-US" sz="26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515938" indent="-515938" algn="l">
              <a:buClr>
                <a:srgbClr val="FFCC00"/>
              </a:buClr>
              <a:buFont typeface="Wingdings" pitchFamily="2" charset="2"/>
              <a:buBlip>
                <a:blip r:embed="rId3"/>
              </a:buBlip>
            </a:pPr>
            <a:r>
              <a:rPr lang="en-US" sz="2600" b="1" dirty="0">
                <a:solidFill>
                  <a:schemeClr val="bg1"/>
                </a:solidFill>
                <a:latin typeface="Comic Sans MS" pitchFamily="66" charset="0"/>
              </a:rPr>
              <a:t>The Italians took Rome and made it their capital.</a:t>
            </a:r>
          </a:p>
          <a:p>
            <a:pPr marL="515938" indent="-515938" algn="l">
              <a:buClr>
                <a:srgbClr val="FFCC00"/>
              </a:buClr>
              <a:buFont typeface="Wingdings" pitchFamily="2" charset="2"/>
              <a:buBlip>
                <a:blip r:embed="rId3"/>
              </a:buBlip>
            </a:pPr>
            <a:r>
              <a:rPr lang="en-US" sz="2600" b="1" dirty="0">
                <a:solidFill>
                  <a:schemeClr val="bg1"/>
                </a:solidFill>
                <a:latin typeface="Comic Sans MS" pitchFamily="66" charset="0"/>
              </a:rPr>
              <a:t>Russia put warships in the Black Sea [in defiance of the 1856 Treaty of Paris that ended the Crimean War].</a:t>
            </a:r>
            <a:br>
              <a:rPr lang="en-US" sz="2600" b="1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600" b="1" dirty="0">
                <a:solidFill>
                  <a:schemeClr val="bg1"/>
                </a:solidFill>
                <a:latin typeface="Comic Sans MS" pitchFamily="66" charset="0"/>
              </a:rPr>
              <a:t>            -------------------</a:t>
            </a:r>
          </a:p>
          <a:p>
            <a:pPr marL="515938" indent="-515938" algn="l">
              <a:buClr>
                <a:srgbClr val="FFCC00"/>
              </a:buClr>
              <a:buFont typeface="Wingdings" pitchFamily="2" charset="2"/>
              <a:buBlip>
                <a:blip r:embed="rId3"/>
              </a:buBlip>
            </a:pPr>
            <a:r>
              <a:rPr lang="en-US" sz="2600" b="1" dirty="0">
                <a:solidFill>
                  <a:schemeClr val="bg1"/>
                </a:solidFill>
                <a:latin typeface="Comic Sans MS" pitchFamily="66" charset="0"/>
              </a:rPr>
              <a:t>France paid a huge indemnity and was occupied by German troops until it was paid.</a:t>
            </a:r>
          </a:p>
          <a:p>
            <a:pPr marL="515938" indent="-515938" algn="l">
              <a:buClr>
                <a:srgbClr val="FFCC00"/>
              </a:buClr>
              <a:buFont typeface="Wingdings" pitchFamily="2" charset="2"/>
              <a:buBlip>
                <a:blip r:embed="rId3"/>
              </a:buBlip>
            </a:pPr>
            <a:r>
              <a:rPr lang="en-US" sz="2600" b="1" dirty="0">
                <a:solidFill>
                  <a:schemeClr val="bg1"/>
                </a:solidFill>
                <a:latin typeface="Comic Sans MS" pitchFamily="66" charset="0"/>
              </a:rPr>
              <a:t>France ceded Alsace-Lorraine to Germany [a region rich in iron deposits with a flourishing textile industry]. </a:t>
            </a: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(watch this region for further developments)</a:t>
            </a:r>
            <a:r>
              <a:rPr lang="en-US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EC6704"/>
                </a:solidFill>
                <a:latin typeface="UncialNarrow" pitchFamily="2" charset="0"/>
              </a:rPr>
              <a:t>Coronation of Kaiser Wilhelm I </a:t>
            </a:r>
            <a:r>
              <a:rPr lang="en-US" sz="3200" b="1" dirty="0" smtClean="0">
                <a:solidFill>
                  <a:srgbClr val="EC6704"/>
                </a:solidFill>
                <a:latin typeface="UncialNarrow" pitchFamily="2" charset="0"/>
              </a:rPr>
              <a:t>(at Versailles 1871)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EC6704"/>
                </a:solidFill>
                <a:latin typeface="UncialNarrow" pitchFamily="2" charset="0"/>
              </a:rPr>
              <a:t>[</a:t>
            </a:r>
            <a:r>
              <a:rPr lang="en-US" sz="3200" b="1" dirty="0" smtClean="0">
                <a:solidFill>
                  <a:srgbClr val="EC6704"/>
                </a:solidFill>
                <a:latin typeface="UncialNarrow" pitchFamily="2" charset="0"/>
              </a:rPr>
              <a:t>r. 1871–1888</a:t>
            </a:r>
            <a:r>
              <a:rPr lang="en-US" sz="4000" b="1" dirty="0" smtClean="0">
                <a:solidFill>
                  <a:srgbClr val="EC6704"/>
                </a:solidFill>
                <a:latin typeface="UncialNarrow" pitchFamily="2" charset="0"/>
              </a:rPr>
              <a:t>]</a:t>
            </a:r>
            <a:endParaRPr lang="en-US" sz="4000" b="1" dirty="0">
              <a:solidFill>
                <a:srgbClr val="EC6704"/>
              </a:solidFill>
              <a:latin typeface="UncialNarrow" pitchFamily="2" charset="0"/>
            </a:endParaRPr>
          </a:p>
        </p:txBody>
      </p:sp>
      <p:pic>
        <p:nvPicPr>
          <p:cNvPr id="41987" name="Picture 3" descr="coronation of wilhelm ii"/>
          <p:cNvPicPr>
            <a:picLocks noChangeAspect="1" noChangeArrowheads="1"/>
          </p:cNvPicPr>
          <p:nvPr/>
        </p:nvPicPr>
        <p:blipFill>
          <a:blip r:embed="rId3" cstate="print"/>
          <a:srcRect l="2287" t="1379" r="1668" b="2069"/>
          <a:stretch>
            <a:fillRect/>
          </a:stretch>
        </p:blipFill>
        <p:spPr bwMode="auto">
          <a:xfrm>
            <a:off x="2590800" y="1199584"/>
            <a:ext cx="5943600" cy="4953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915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EC6704"/>
                </a:solidFill>
                <a:latin typeface="UncialNarrow" pitchFamily="2" charset="0"/>
              </a:rPr>
              <a:t>Prussian </a:t>
            </a:r>
            <a:r>
              <a:rPr lang="en-US" sz="4800" b="1" i="1">
                <a:solidFill>
                  <a:srgbClr val="EC6704"/>
                </a:solidFill>
                <a:latin typeface="UncialNarrow" pitchFamily="2" charset="0"/>
              </a:rPr>
              <a:t>Junkers</a:t>
            </a:r>
            <a:r>
              <a:rPr lang="en-US" sz="4800" b="1">
                <a:solidFill>
                  <a:srgbClr val="EC6704"/>
                </a:solidFill>
                <a:latin typeface="UncialNarrow" pitchFamily="2" charset="0"/>
              </a:rPr>
              <a:t> Swear Their Allegiance to the Kaiser</a:t>
            </a:r>
          </a:p>
        </p:txBody>
      </p:sp>
      <p:pic>
        <p:nvPicPr>
          <p:cNvPr id="43011" name="Picture 4" descr="the first kaiser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304800" y="2514600"/>
            <a:ext cx="8441635" cy="330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42672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>
                <a:solidFill>
                  <a:srgbClr val="EC6704"/>
                </a:solidFill>
                <a:latin typeface="UncialNarrow" pitchFamily="2" charset="0"/>
              </a:rPr>
              <a:t>German </a:t>
            </a:r>
            <a:br>
              <a:rPr lang="en-US" sz="5400" b="1">
                <a:solidFill>
                  <a:srgbClr val="EC6704"/>
                </a:solidFill>
                <a:latin typeface="UncialNarrow" pitchFamily="2" charset="0"/>
              </a:rPr>
            </a:br>
            <a:r>
              <a:rPr lang="en-US" sz="5400" b="1">
                <a:solidFill>
                  <a:srgbClr val="EC6704"/>
                </a:solidFill>
                <a:latin typeface="UncialNarrow" pitchFamily="2" charset="0"/>
              </a:rPr>
              <a:t>Imperial Flag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762000" y="3657600"/>
            <a:ext cx="3429000" cy="609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762000" y="4267200"/>
            <a:ext cx="3429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762000" y="3048000"/>
            <a:ext cx="3429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4038" name="Picture 7" descr="prussflag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1715"/>
          <a:stretch>
            <a:fillRect/>
          </a:stretch>
        </p:blipFill>
        <p:spPr bwMode="auto">
          <a:xfrm>
            <a:off x="4876800" y="1447800"/>
            <a:ext cx="3810000" cy="41878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5791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CC00"/>
                </a:solidFill>
                <a:latin typeface="Comic Sans MS" pitchFamily="66" charset="0"/>
              </a:rPr>
              <a:t>What was the First Reich?</a:t>
            </a:r>
            <a:endParaRPr lang="en-US" b="1" dirty="0">
              <a:solidFill>
                <a:srgbClr val="FFCC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915400" cy="10668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  <a:effectLst/>
                <a:latin typeface="Comic Sans MS" pitchFamily="66" charset="0"/>
              </a:rPr>
              <a:t>Results of German Unification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9144000" cy="35814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Nationalist feelings of Germans revealed as very strong.  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German idea of superiority enhanced </a:t>
            </a:r>
          </a:p>
          <a:p>
            <a:pPr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(Wagner, </a:t>
            </a:r>
            <a:r>
              <a:rPr lang="en-US" sz="2800" b="1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Nietzche</a:t>
            </a:r>
            <a:r>
              <a:rPr lang="en-US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From weakest in 1850 behind </a:t>
            </a:r>
            <a:r>
              <a:rPr lang="en-US" sz="2800" b="1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Rus</a:t>
            </a:r>
            <a:r>
              <a:rPr lang="en-US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Aus, Fr, now the most powerful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New Power in Europe.  Independence of Italy, and Germany 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Weakened Austria and France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Economic power with resources.  Far bigger and important than Prussia alone had been  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Germany gains Alsace and part of Lorraine (rich in resources)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France to pay 5 billion francs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33400" y="0"/>
            <a:ext cx="7924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b="1" dirty="0">
                <a:solidFill>
                  <a:srgbClr val="55C755"/>
                </a:solidFill>
                <a:latin typeface="UncialNarrow" pitchFamily="2" charset="0"/>
              </a:rPr>
              <a:t>The Crimean </a:t>
            </a:r>
            <a:r>
              <a:rPr lang="en-US" sz="4400" b="1" dirty="0" smtClean="0">
                <a:solidFill>
                  <a:srgbClr val="55C755"/>
                </a:solidFill>
                <a:latin typeface="UncialNarrow" pitchFamily="2" charset="0"/>
              </a:rPr>
              <a:t>War [</a:t>
            </a:r>
            <a:r>
              <a:rPr lang="en-US" sz="4000" b="1" dirty="0" smtClean="0">
                <a:solidFill>
                  <a:srgbClr val="55C755"/>
                </a:solidFill>
                <a:latin typeface="UncialNarrow" pitchFamily="2" charset="0"/>
              </a:rPr>
              <a:t>1854-1856</a:t>
            </a:r>
            <a:r>
              <a:rPr lang="en-US" sz="4400" b="1" dirty="0">
                <a:solidFill>
                  <a:srgbClr val="55C755"/>
                </a:solidFill>
                <a:latin typeface="UncialNarrow" pitchFamily="2" charset="0"/>
              </a:rPr>
              <a:t>]</a:t>
            </a:r>
          </a:p>
        </p:txBody>
      </p:sp>
      <p:pic>
        <p:nvPicPr>
          <p:cNvPr id="6147" name="Picture 4" descr="map-Crimean War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b="11388"/>
          <a:stretch>
            <a:fillRect/>
          </a:stretch>
        </p:blipFill>
        <p:spPr bwMode="auto">
          <a:xfrm>
            <a:off x="2438400" y="990600"/>
            <a:ext cx="4594225" cy="548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066800"/>
          </a:xfrm>
          <a:noFill/>
        </p:spPr>
        <p:txBody>
          <a:bodyPr/>
          <a:lstStyle/>
          <a:p>
            <a:r>
              <a:rPr lang="en-US" sz="4000" b="1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France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66800"/>
            <a:ext cx="9144000" cy="55626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CC00"/>
                </a:solidFill>
                <a:effectLst/>
                <a:latin typeface="Comic Sans MS" pitchFamily="66" charset="0"/>
              </a:rPr>
              <a:t>French feel betrayed by Treaty of Frankfurt (especially in Paris.  They had fought Prussia almost alone with no help from the rest of the country)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CC00"/>
                </a:solidFill>
                <a:effectLst/>
                <a:latin typeface="Comic Sans MS" pitchFamily="66" charset="0"/>
              </a:rPr>
              <a:t>Try to create independent state – Paris Commune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CC00"/>
                </a:solidFill>
                <a:effectLst/>
                <a:latin typeface="Comic Sans MS" pitchFamily="66" charset="0"/>
              </a:rPr>
              <a:t>French </a:t>
            </a:r>
            <a:r>
              <a:rPr lang="en-US" b="1" dirty="0" err="1" smtClean="0">
                <a:solidFill>
                  <a:srgbClr val="FFCC00"/>
                </a:solidFill>
                <a:effectLst/>
                <a:latin typeface="Comic Sans MS" pitchFamily="66" charset="0"/>
              </a:rPr>
              <a:t>Govt</a:t>
            </a:r>
            <a:r>
              <a:rPr lang="en-US" b="1" dirty="0" smtClean="0">
                <a:solidFill>
                  <a:srgbClr val="FFCC00"/>
                </a:solidFill>
                <a:effectLst/>
                <a:latin typeface="Comic Sans MS" pitchFamily="66" charset="0"/>
              </a:rPr>
              <a:t> puts down commune (with help of Prussian advisors and new design of the city)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CC00"/>
                </a:solidFill>
                <a:effectLst/>
                <a:latin typeface="Comic Sans MS" pitchFamily="66" charset="0"/>
              </a:rPr>
              <a:t>Repression killed 20K 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CC00"/>
                </a:solidFill>
                <a:effectLst/>
                <a:latin typeface="Comic Sans MS" pitchFamily="66" charset="0"/>
              </a:rPr>
              <a:t>	(more than the war had)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 dirty="0" smtClean="0">
              <a:solidFill>
                <a:srgbClr val="FFCC00"/>
              </a:solidFill>
              <a:effectLst/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b="1" dirty="0" smtClean="0">
              <a:solidFill>
                <a:srgbClr val="FFCC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44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44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44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44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066800"/>
          </a:xfrm>
          <a:noFill/>
        </p:spPr>
        <p:txBody>
          <a:bodyPr/>
          <a:lstStyle/>
          <a:p>
            <a:r>
              <a:rPr lang="en-US" b="1" dirty="0" err="1" smtClean="0">
                <a:solidFill>
                  <a:srgbClr val="FF6600"/>
                </a:solidFill>
                <a:effectLst/>
                <a:latin typeface="Comic Sans MS" pitchFamily="66" charset="0"/>
              </a:rPr>
              <a:t>Sacre</a:t>
            </a:r>
            <a:r>
              <a:rPr lang="en-US" b="1" dirty="0" smtClean="0">
                <a:solidFill>
                  <a:srgbClr val="FF6600"/>
                </a:solidFill>
                <a:effectLst/>
                <a:latin typeface="Comic Sans MS" pitchFamily="66" charset="0"/>
              </a:rPr>
              <a:t> Coeur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5715000"/>
            <a:ext cx="7772400" cy="914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FFCC00"/>
                </a:solidFill>
                <a:effectLst/>
                <a:latin typeface="Comic Sans MS" pitchFamily="66" charset="0"/>
              </a:rPr>
              <a:t>Built to alleviate guilt of losing war and results of repression of Paris Commune</a:t>
            </a:r>
          </a:p>
        </p:txBody>
      </p:sp>
      <p:pic>
        <p:nvPicPr>
          <p:cNvPr id="147461" name="Picture 5" descr="basilica_of_the_sacré_cœ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914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066800"/>
          </a:xfrm>
          <a:noFill/>
        </p:spPr>
        <p:txBody>
          <a:bodyPr/>
          <a:lstStyle/>
          <a:p>
            <a:r>
              <a:rPr lang="en-US" sz="3600" b="1" u="sng" dirty="0" smtClean="0">
                <a:solidFill>
                  <a:srgbClr val="FF6600"/>
                </a:solidFill>
                <a:effectLst/>
                <a:latin typeface="Comic Sans MS" pitchFamily="66" charset="0"/>
              </a:rPr>
              <a:t>End of Republic (again!)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43000"/>
            <a:ext cx="8534400" cy="5410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FFCC00"/>
                </a:solidFill>
                <a:effectLst/>
                <a:latin typeface="Comic Sans MS" pitchFamily="66" charset="0"/>
              </a:rPr>
              <a:t>Constitutional monarchy (again)</a:t>
            </a:r>
          </a:p>
          <a:p>
            <a:r>
              <a:rPr lang="en-US" b="1" dirty="0" smtClean="0">
                <a:solidFill>
                  <a:srgbClr val="FFCC00"/>
                </a:solidFill>
                <a:effectLst/>
                <a:latin typeface="Comic Sans MS" pitchFamily="66" charset="0"/>
              </a:rPr>
              <a:t>2 claimants	</a:t>
            </a:r>
          </a:p>
          <a:p>
            <a:pPr lvl="1"/>
            <a:r>
              <a:rPr lang="en-US" b="1" dirty="0" smtClean="0">
                <a:solidFill>
                  <a:srgbClr val="FFCC00"/>
                </a:solidFill>
                <a:effectLst/>
                <a:latin typeface="Comic Sans MS" pitchFamily="66" charset="0"/>
              </a:rPr>
              <a:t>Heirs of Charles X – Henri Comte de Chambord supported by Legitimists</a:t>
            </a:r>
          </a:p>
          <a:p>
            <a:pPr lvl="1"/>
            <a:r>
              <a:rPr lang="en-US" b="1" dirty="0" smtClean="0">
                <a:solidFill>
                  <a:srgbClr val="FFCC00"/>
                </a:solidFill>
                <a:effectLst/>
                <a:latin typeface="Comic Sans MS" pitchFamily="66" charset="0"/>
              </a:rPr>
              <a:t>Heirs of Louis Philippe – Louis Philippe (son) supported by </a:t>
            </a:r>
            <a:r>
              <a:rPr lang="en-US" b="1" dirty="0" err="1" smtClean="0">
                <a:solidFill>
                  <a:srgbClr val="FFCC00"/>
                </a:solidFill>
                <a:effectLst/>
                <a:latin typeface="Comic Sans MS" pitchFamily="66" charset="0"/>
              </a:rPr>
              <a:t>Orleanists</a:t>
            </a:r>
            <a:endParaRPr lang="en-US" b="1" dirty="0" smtClean="0">
              <a:solidFill>
                <a:srgbClr val="FFCC00"/>
              </a:solidFill>
              <a:effectLst/>
              <a:latin typeface="Comic Sans MS" pitchFamily="66" charset="0"/>
            </a:endParaRPr>
          </a:p>
          <a:p>
            <a:pPr lvl="1">
              <a:buFontTx/>
              <a:buChar char="•"/>
            </a:pPr>
            <a:r>
              <a:rPr lang="en-US" sz="3200" b="1" dirty="0" smtClean="0">
                <a:solidFill>
                  <a:srgbClr val="FFCC00"/>
                </a:solidFill>
                <a:effectLst/>
                <a:latin typeface="Comic Sans MS" pitchFamily="66" charset="0"/>
              </a:rPr>
              <a:t>To prevent civil war two sides reach compromise</a:t>
            </a:r>
          </a:p>
          <a:p>
            <a:pPr lvl="2"/>
            <a:r>
              <a:rPr lang="en-US" sz="2800" b="1" dirty="0" smtClean="0">
                <a:solidFill>
                  <a:srgbClr val="FFCC00"/>
                </a:solidFill>
                <a:effectLst/>
                <a:latin typeface="Comic Sans MS" pitchFamily="66" charset="0"/>
              </a:rPr>
              <a:t>Henri inherits (childless)</a:t>
            </a:r>
          </a:p>
          <a:p>
            <a:pPr lvl="2"/>
            <a:r>
              <a:rPr lang="en-US" sz="2800" b="1" dirty="0" smtClean="0">
                <a:solidFill>
                  <a:srgbClr val="FFCC00"/>
                </a:solidFill>
                <a:effectLst/>
                <a:latin typeface="Comic Sans MS" pitchFamily="66" charset="0"/>
              </a:rPr>
              <a:t>Louis Philippe is the heir.            	</a:t>
            </a:r>
          </a:p>
          <a:p>
            <a:endParaRPr lang="en-US" dirty="0" smtClean="0">
              <a:solidFill>
                <a:srgbClr val="FFCC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/>
              </a:rPr>
              <a:t>The End of the French Monarchy (finally)</a:t>
            </a:r>
            <a:endParaRPr lang="en-US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mal436 B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35814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1875 new constitution</a:t>
            </a:r>
          </a:p>
          <a:p>
            <a:pPr lvl="1">
              <a:buClr>
                <a:srgbClr val="FF0000"/>
              </a:buClr>
            </a:pPr>
            <a:r>
              <a:rPr 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President</a:t>
            </a:r>
          </a:p>
          <a:p>
            <a:pPr lvl="1">
              <a:buClr>
                <a:srgbClr val="FF0000"/>
              </a:buClr>
            </a:pPr>
            <a:r>
              <a:rPr 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Bicameral assembly.</a:t>
            </a:r>
          </a:p>
          <a:p>
            <a:pPr>
              <a:buClr>
                <a:srgbClr val="FF0000"/>
              </a:buClr>
            </a:pPr>
            <a:r>
              <a:rPr 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President </a:t>
            </a:r>
            <a:r>
              <a:rPr lang="en-US" b="1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MacMahon</a:t>
            </a:r>
            <a:r>
              <a:rPr 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(monarchist) tries to dismiss republican ministers.</a:t>
            </a:r>
          </a:p>
          <a:p>
            <a:pPr>
              <a:buClr>
                <a:srgbClr val="FF0000"/>
              </a:buClr>
            </a:pPr>
            <a:r>
              <a:rPr 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Election returns Republicans</a:t>
            </a:r>
          </a:p>
          <a:p>
            <a:pPr>
              <a:buClr>
                <a:srgbClr val="FF0000"/>
              </a:buClr>
            </a:pPr>
            <a:r>
              <a:rPr lang="en-US" sz="4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THIS IS THE 3</a:t>
            </a:r>
            <a:r>
              <a:rPr lang="en-US" sz="4000" b="1" baseline="30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RD</a:t>
            </a:r>
            <a:r>
              <a:rPr lang="en-US" sz="4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REPUBLIC</a:t>
            </a:r>
            <a:endParaRPr lang="en-US" sz="40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10668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6600"/>
                </a:solidFill>
                <a:latin typeface="Formal436 BT"/>
              </a:rPr>
              <a:t>To prevent the return of the monarchy the French Crown jewels were sold!</a:t>
            </a:r>
            <a:endParaRPr lang="en-US" sz="3600" b="1" dirty="0">
              <a:solidFill>
                <a:srgbClr val="FF6600"/>
              </a:solidFill>
              <a:latin typeface="Formal436 BT"/>
            </a:endParaRPr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17844"/>
            <a:ext cx="3911725" cy="441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066800"/>
          </a:xfrm>
          <a:noFill/>
        </p:spPr>
        <p:txBody>
          <a:bodyPr/>
          <a:lstStyle/>
          <a:p>
            <a:r>
              <a:rPr lang="en-US" b="1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/>
              </a:rPr>
              <a:t>Dreyfus Affair</a:t>
            </a:r>
          </a:p>
        </p:txBody>
      </p:sp>
      <p:pic>
        <p:nvPicPr>
          <p:cNvPr id="151555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066800"/>
            <a:ext cx="4419600" cy="4876800"/>
          </a:xfrm>
        </p:spPr>
      </p:pic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412" y="1066800"/>
            <a:ext cx="41433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4648200" y="4876800"/>
            <a:ext cx="449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CC00"/>
                </a:solidFill>
                <a:latin typeface="Comic Sans MS" pitchFamily="66" charset="0"/>
              </a:rPr>
              <a:t>Blow to the conservatives of France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019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CC00"/>
                </a:solidFill>
                <a:latin typeface="Comic Sans MS" pitchFamily="66" charset="0"/>
              </a:rPr>
              <a:t>The new role of wives in society?  Lucie works to have him cleared.  Takes 12 years</a:t>
            </a:r>
            <a:endParaRPr lang="en-US" b="1" dirty="0">
              <a:solidFill>
                <a:srgbClr val="FFCC00"/>
              </a:solidFill>
              <a:latin typeface="Comic Sans MS" pitchFamily="66" charset="0"/>
            </a:endParaRPr>
          </a:p>
        </p:txBody>
      </p:sp>
      <p:pic>
        <p:nvPicPr>
          <p:cNvPr id="158722" name="Picture 2" descr="File:Iles-salu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98" y="1066801"/>
            <a:ext cx="3425227" cy="368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imgc.artprintimages.com/images/art-print/alfred-dreyfus-french-army-officer-and-victim-of-injustice-as-a-prisoner-on-devil-s-island_i-G-45-4507-OQ1BG00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79506"/>
            <a:ext cx="4343400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60020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Results: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Right wing groups disgraced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Monarchists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Army 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 especially the Church, which had supported the army and both verdicts.  Also opposed the Republic and openly “prayed” for the return of a Catholic King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Republic in revenge takes power of education away from Church.  </a:t>
            </a:r>
            <a:endParaRPr lang="en-US" sz="28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1905 official separation of Church and State.</a:t>
            </a:r>
            <a:endParaRPr lang="en-US" sz="28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/>
      <p:bldP spid="151557" grpId="1"/>
      <p:bldP spid="6" grpId="0"/>
      <p:bldP spid="6" grpId="1"/>
      <p:bldP spid="6" grpId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WordArt 5"/>
          <p:cNvSpPr>
            <a:spLocks noChangeArrowheads="1" noChangeShapeType="1" noTextEdit="1"/>
          </p:cNvSpPr>
          <p:nvPr/>
        </p:nvSpPr>
        <p:spPr bwMode="auto">
          <a:xfrm>
            <a:off x="1676400" y="838200"/>
            <a:ext cx="5943600" cy="495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E67D"/>
                </a:solidFill>
                <a:effectLst>
                  <a:outerShdw dist="45791" dir="3378596" algn="ctr" rotWithShape="0">
                    <a:srgbClr val="339933">
                      <a:alpha val="50000"/>
                    </a:srgbClr>
                  </a:outerShdw>
                </a:effectLst>
                <a:latin typeface="UncialNarrow"/>
              </a:rPr>
              <a:t>Eastern</a:t>
            </a:r>
          </a:p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E67D"/>
                </a:solidFill>
                <a:effectLst>
                  <a:outerShdw dist="45791" dir="3378596" algn="ctr" rotWithShape="0">
                    <a:srgbClr val="339933">
                      <a:alpha val="50000"/>
                    </a:srgbClr>
                  </a:outerShdw>
                </a:effectLst>
                <a:latin typeface="UncialNarrow"/>
              </a:rPr>
              <a:t>Europe</a:t>
            </a:r>
          </a:p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E67D"/>
                </a:solidFill>
                <a:effectLst>
                  <a:outerShdw dist="45791" dir="3378596" algn="ctr" rotWithShape="0">
                    <a:srgbClr val="339933">
                      <a:alpha val="50000"/>
                    </a:srgbClr>
                  </a:outerShdw>
                </a:effectLst>
                <a:latin typeface="UncialNarrow"/>
              </a:rPr>
              <a:t>in the Last Half</a:t>
            </a:r>
          </a:p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E67D"/>
                </a:solidFill>
                <a:effectLst>
                  <a:outerShdw dist="45791" dir="3378596" algn="ctr" rotWithShape="0">
                    <a:srgbClr val="339933">
                      <a:alpha val="50000"/>
                    </a:srgbClr>
                  </a:outerShdw>
                </a:effectLst>
                <a:latin typeface="UncialNarrow"/>
              </a:rPr>
              <a:t>of the 19c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762000" y="501650"/>
            <a:ext cx="7772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5F5F5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FF3300"/>
                </a:solidFill>
                <a:latin typeface="Formal436 BT"/>
              </a:rPr>
              <a:t>Austrian Imperial Flag</a:t>
            </a:r>
          </a:p>
        </p:txBody>
      </p:sp>
      <p:pic>
        <p:nvPicPr>
          <p:cNvPr id="54275" name="Picture 4" descr="Austrian flag"/>
          <p:cNvPicPr>
            <a:picLocks noChangeAspect="1" noChangeArrowheads="1"/>
          </p:cNvPicPr>
          <p:nvPr/>
        </p:nvPicPr>
        <p:blipFill>
          <a:blip r:embed="rId3" cstate="print">
            <a:lum bright="-6000" contrast="36000"/>
          </a:blip>
          <a:srcRect/>
          <a:stretch>
            <a:fillRect/>
          </a:stretch>
        </p:blipFill>
        <p:spPr bwMode="auto">
          <a:xfrm>
            <a:off x="1447800" y="1981200"/>
            <a:ext cx="6448425" cy="39989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76200" y="76200"/>
            <a:ext cx="8991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EC6704"/>
                </a:solidFill>
                <a:latin typeface="Formal436 BT"/>
              </a:rPr>
              <a:t>Emperor Franz Josef I</a:t>
            </a:r>
            <a:br>
              <a:rPr lang="en-US" sz="4800" b="1" dirty="0">
                <a:solidFill>
                  <a:srgbClr val="EC6704"/>
                </a:solidFill>
                <a:latin typeface="Formal436 BT"/>
              </a:rPr>
            </a:br>
            <a:r>
              <a:rPr lang="en-US" sz="4800" b="1" dirty="0">
                <a:solidFill>
                  <a:srgbClr val="EC6704"/>
                </a:solidFill>
                <a:latin typeface="Formal436 BT"/>
              </a:rPr>
              <a:t>                       </a:t>
            </a:r>
            <a:r>
              <a:rPr lang="en-US" sz="3600" b="1" dirty="0">
                <a:solidFill>
                  <a:srgbClr val="EC6704"/>
                </a:solidFill>
                <a:latin typeface="Formal436 BT"/>
              </a:rPr>
              <a:t>[r. 1848-1916]</a:t>
            </a:r>
          </a:p>
        </p:txBody>
      </p:sp>
      <p:pic>
        <p:nvPicPr>
          <p:cNvPr id="77829" name="Picture 5" descr="Franz Josef I -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828800"/>
            <a:ext cx="3249613" cy="472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5300" name="Picture 6" descr="Franz Josef I - 1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582613" y="1143000"/>
            <a:ext cx="3836987" cy="5410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0" y="136525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5F5F5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3300"/>
                </a:solidFill>
                <a:latin typeface="Formal436 BT"/>
              </a:rPr>
              <a:t>The Compromise of 1867:</a:t>
            </a:r>
            <a:br>
              <a:rPr lang="en-US" sz="4400" b="1" dirty="0">
                <a:solidFill>
                  <a:srgbClr val="FF3300"/>
                </a:solidFill>
                <a:latin typeface="Formal436 BT"/>
              </a:rPr>
            </a:br>
            <a:r>
              <a:rPr lang="en-US" sz="3600" b="1" dirty="0">
                <a:solidFill>
                  <a:srgbClr val="FF3300"/>
                </a:solidFill>
                <a:latin typeface="Formal436 BT"/>
              </a:rPr>
              <a:t>The Dual Monarchy </a:t>
            </a:r>
            <a:r>
              <a:rPr lang="en-US" sz="3600" b="1" dirty="0">
                <a:solidFill>
                  <a:srgbClr val="FF3300"/>
                </a:solidFill>
                <a:latin typeface="Formal436 BT"/>
                <a:sym typeface="Wingdings" pitchFamily="2" charset="2"/>
              </a:rPr>
              <a:t> Austria-Hungary</a:t>
            </a:r>
            <a:endParaRPr lang="en-US" sz="3600" b="1" dirty="0">
              <a:solidFill>
                <a:srgbClr val="FF3300"/>
              </a:solidFill>
              <a:latin typeface="Formal436 BT"/>
            </a:endParaRPr>
          </a:p>
        </p:txBody>
      </p:sp>
      <p:pic>
        <p:nvPicPr>
          <p:cNvPr id="56323" name="Picture 5" descr="Hungary_flag_1867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1371600" y="2057400"/>
            <a:ext cx="6591300" cy="4394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905000" y="64008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The Hungarian Flag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54385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0" y="152400"/>
            <a:ext cx="533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i="1" dirty="0">
                <a:solidFill>
                  <a:srgbClr val="55C755"/>
                </a:solidFill>
                <a:latin typeface="UncialNarrow" pitchFamily="2" charset="0"/>
              </a:rPr>
              <a:t>The Charge of the Light Brigade</a:t>
            </a:r>
            <a:r>
              <a:rPr lang="en-US" sz="4400" b="1" dirty="0">
                <a:solidFill>
                  <a:srgbClr val="55C755"/>
                </a:solidFill>
                <a:latin typeface="UncialNarrow" pitchFamily="2" charset="0"/>
              </a:rPr>
              <a:t>:</a:t>
            </a:r>
            <a:br>
              <a:rPr lang="en-US" sz="4400" b="1" dirty="0">
                <a:solidFill>
                  <a:srgbClr val="55C755"/>
                </a:solidFill>
                <a:latin typeface="UncialNarrow" pitchFamily="2" charset="0"/>
              </a:rPr>
            </a:br>
            <a:r>
              <a:rPr lang="en-US" sz="4400" b="1" dirty="0">
                <a:solidFill>
                  <a:srgbClr val="55C755"/>
                </a:solidFill>
                <a:latin typeface="UncialNarrow" pitchFamily="2" charset="0"/>
              </a:rPr>
              <a:t>The Battle of Balaklava </a:t>
            </a:r>
            <a:r>
              <a:rPr lang="en-US" sz="3600" b="1" dirty="0">
                <a:solidFill>
                  <a:srgbClr val="55C755"/>
                </a:solidFill>
                <a:latin typeface="UncialNarrow" pitchFamily="2" charset="0"/>
              </a:rPr>
              <a:t>[1854]</a:t>
            </a:r>
            <a:endParaRPr lang="en-US" b="1" dirty="0">
              <a:solidFill>
                <a:srgbClr val="55C755"/>
              </a:solidFill>
              <a:latin typeface="UncialNarrow" pitchFamily="2" charset="0"/>
            </a:endParaRPr>
          </a:p>
        </p:txBody>
      </p:sp>
      <p:pic>
        <p:nvPicPr>
          <p:cNvPr id="7171" name="Picture 5" descr="simpsonlightbrigade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/>
          <a:stretch>
            <a:fillRect/>
          </a:stretch>
        </p:blipFill>
        <p:spPr bwMode="auto">
          <a:xfrm>
            <a:off x="-1" y="2819400"/>
            <a:ext cx="5394121" cy="3178176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0" y="6027003"/>
            <a:ext cx="541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A 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romanticized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poem of the battle </a:t>
            </a:r>
            <a:br>
              <a:rPr lang="en-US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by Alfred Lord Tennyson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5367863" y="457200"/>
            <a:ext cx="385233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i="1" dirty="0">
                <a:solidFill>
                  <a:srgbClr val="FFE67D"/>
                </a:solidFill>
                <a:latin typeface="Comic Sans MS" pitchFamily="66" charset="0"/>
              </a:rPr>
              <a:t>Half a league, half a league,</a:t>
            </a:r>
            <a:br>
              <a:rPr lang="en-US" sz="2000" i="1" dirty="0">
                <a:solidFill>
                  <a:srgbClr val="FFE67D"/>
                </a:solidFill>
                <a:latin typeface="Comic Sans MS" pitchFamily="66" charset="0"/>
              </a:rPr>
            </a:br>
            <a:r>
              <a:rPr lang="en-US" sz="2000" i="1" dirty="0">
                <a:solidFill>
                  <a:srgbClr val="FFE67D"/>
                </a:solidFill>
                <a:latin typeface="Comic Sans MS" pitchFamily="66" charset="0"/>
              </a:rPr>
              <a:t>    Half a league onward,</a:t>
            </a:r>
            <a:br>
              <a:rPr lang="en-US" sz="2000" i="1" dirty="0">
                <a:solidFill>
                  <a:srgbClr val="FFE67D"/>
                </a:solidFill>
                <a:latin typeface="Comic Sans MS" pitchFamily="66" charset="0"/>
              </a:rPr>
            </a:br>
            <a:r>
              <a:rPr lang="en-US" sz="2000" i="1" dirty="0">
                <a:solidFill>
                  <a:srgbClr val="FFE67D"/>
                </a:solidFill>
                <a:latin typeface="Comic Sans MS" pitchFamily="66" charset="0"/>
              </a:rPr>
              <a:t>All in the valley of Death</a:t>
            </a:r>
            <a:br>
              <a:rPr lang="en-US" sz="2000" i="1" dirty="0">
                <a:solidFill>
                  <a:srgbClr val="FFE67D"/>
                </a:solidFill>
                <a:latin typeface="Comic Sans MS" pitchFamily="66" charset="0"/>
              </a:rPr>
            </a:br>
            <a:r>
              <a:rPr lang="en-US" sz="2000" i="1" dirty="0">
                <a:solidFill>
                  <a:srgbClr val="FFE67D"/>
                </a:solidFill>
                <a:latin typeface="Comic Sans MS" pitchFamily="66" charset="0"/>
              </a:rPr>
              <a:t>    Rode the six hundred.</a:t>
            </a:r>
            <a:br>
              <a:rPr lang="en-US" sz="2000" i="1" dirty="0">
                <a:solidFill>
                  <a:srgbClr val="FFE67D"/>
                </a:solidFill>
                <a:latin typeface="Comic Sans MS" pitchFamily="66" charset="0"/>
              </a:rPr>
            </a:br>
            <a:r>
              <a:rPr lang="en-US" sz="2000" i="1" dirty="0">
                <a:solidFill>
                  <a:srgbClr val="FFE67D"/>
                </a:solidFill>
                <a:latin typeface="Comic Sans MS" pitchFamily="66" charset="0"/>
              </a:rPr>
              <a:t>"Forward, the Light Brigade!</a:t>
            </a:r>
            <a:br>
              <a:rPr lang="en-US" sz="2000" i="1" dirty="0">
                <a:solidFill>
                  <a:srgbClr val="FFE67D"/>
                </a:solidFill>
                <a:latin typeface="Comic Sans MS" pitchFamily="66" charset="0"/>
              </a:rPr>
            </a:br>
            <a:r>
              <a:rPr lang="en-US" sz="2000" i="1" dirty="0">
                <a:solidFill>
                  <a:srgbClr val="FFE67D"/>
                </a:solidFill>
                <a:latin typeface="Comic Sans MS" pitchFamily="66" charset="0"/>
              </a:rPr>
              <a:t>"Charge for the guns!" he said:</a:t>
            </a:r>
            <a:br>
              <a:rPr lang="en-US" sz="2000" i="1" dirty="0">
                <a:solidFill>
                  <a:srgbClr val="FFE67D"/>
                </a:solidFill>
                <a:latin typeface="Comic Sans MS" pitchFamily="66" charset="0"/>
              </a:rPr>
            </a:br>
            <a:r>
              <a:rPr lang="en-US" sz="2000" i="1" dirty="0">
                <a:solidFill>
                  <a:srgbClr val="FFE67D"/>
                </a:solidFill>
                <a:latin typeface="Comic Sans MS" pitchFamily="66" charset="0"/>
              </a:rPr>
              <a:t>Into the valley of Death</a:t>
            </a:r>
            <a:br>
              <a:rPr lang="en-US" sz="2000" i="1" dirty="0">
                <a:solidFill>
                  <a:srgbClr val="FFE67D"/>
                </a:solidFill>
                <a:latin typeface="Comic Sans MS" pitchFamily="66" charset="0"/>
              </a:rPr>
            </a:br>
            <a:r>
              <a:rPr lang="en-US" sz="2000" i="1" dirty="0">
                <a:solidFill>
                  <a:srgbClr val="FFE67D"/>
                </a:solidFill>
                <a:latin typeface="Comic Sans MS" pitchFamily="66" charset="0"/>
              </a:rPr>
              <a:t>    Rode the six hundred… </a:t>
            </a:r>
            <a:endParaRPr lang="en-US" sz="2000" i="1" dirty="0" smtClean="0">
              <a:solidFill>
                <a:srgbClr val="FFE67D"/>
              </a:solidFill>
              <a:latin typeface="Comic Sans MS" pitchFamily="66" charset="0"/>
            </a:endParaRPr>
          </a:p>
          <a:p>
            <a:pPr algn="l"/>
            <a:endParaRPr lang="en-US" sz="2000" i="1" dirty="0" smtClean="0">
              <a:solidFill>
                <a:srgbClr val="FFE67D"/>
              </a:solidFill>
              <a:latin typeface="Comic Sans MS" pitchFamily="66" charset="0"/>
            </a:endParaRPr>
          </a:p>
          <a:p>
            <a:pPr algn="l"/>
            <a:r>
              <a:rPr lang="en-US" sz="2000" i="1" dirty="0" smtClean="0">
                <a:solidFill>
                  <a:srgbClr val="FFE67D"/>
                </a:solidFill>
                <a:latin typeface="Comic Sans MS" pitchFamily="66" charset="0"/>
              </a:rPr>
              <a:t>"Forward, the Light Brigade!"</a:t>
            </a:r>
            <a:br>
              <a:rPr lang="en-US" sz="2000" i="1" dirty="0" smtClean="0">
                <a:solidFill>
                  <a:srgbClr val="FFE67D"/>
                </a:solidFill>
                <a:latin typeface="Comic Sans MS" pitchFamily="66" charset="0"/>
              </a:rPr>
            </a:br>
            <a:r>
              <a:rPr lang="en-US" sz="2000" i="1" dirty="0" smtClean="0">
                <a:solidFill>
                  <a:srgbClr val="FFE67D"/>
                </a:solidFill>
                <a:latin typeface="Comic Sans MS" pitchFamily="66" charset="0"/>
              </a:rPr>
              <a:t>Was there a man </a:t>
            </a:r>
            <a:r>
              <a:rPr lang="en-US" sz="2000" i="1" dirty="0" err="1" smtClean="0">
                <a:solidFill>
                  <a:srgbClr val="FFE67D"/>
                </a:solidFill>
                <a:latin typeface="Comic Sans MS" pitchFamily="66" charset="0"/>
              </a:rPr>
              <a:t>dismay'd</a:t>
            </a:r>
            <a:r>
              <a:rPr lang="en-US" sz="2000" i="1" dirty="0" smtClean="0">
                <a:solidFill>
                  <a:srgbClr val="FFE67D"/>
                </a:solidFill>
                <a:latin typeface="Comic Sans MS" pitchFamily="66" charset="0"/>
              </a:rPr>
              <a:t>?</a:t>
            </a:r>
            <a:br>
              <a:rPr lang="en-US" sz="2000" i="1" dirty="0" smtClean="0">
                <a:solidFill>
                  <a:srgbClr val="FFE67D"/>
                </a:solidFill>
                <a:latin typeface="Comic Sans MS" pitchFamily="66" charset="0"/>
              </a:rPr>
            </a:br>
            <a:r>
              <a:rPr lang="en-US" sz="2000" i="1" dirty="0" smtClean="0">
                <a:solidFill>
                  <a:srgbClr val="FFE67D"/>
                </a:solidFill>
                <a:latin typeface="Comic Sans MS" pitchFamily="66" charset="0"/>
              </a:rPr>
              <a:t>Not </a:t>
            </a:r>
            <a:r>
              <a:rPr lang="en-US" sz="2000" i="1" dirty="0" err="1" smtClean="0">
                <a:solidFill>
                  <a:srgbClr val="FFE67D"/>
                </a:solidFill>
                <a:latin typeface="Comic Sans MS" pitchFamily="66" charset="0"/>
              </a:rPr>
              <a:t>tho</a:t>
            </a:r>
            <a:r>
              <a:rPr lang="en-US" sz="2000" i="1" dirty="0" smtClean="0">
                <a:solidFill>
                  <a:srgbClr val="FFE67D"/>
                </a:solidFill>
                <a:latin typeface="Comic Sans MS" pitchFamily="66" charset="0"/>
              </a:rPr>
              <a:t>' the soldier knew</a:t>
            </a:r>
            <a:br>
              <a:rPr lang="en-US" sz="2000" i="1" dirty="0" smtClean="0">
                <a:solidFill>
                  <a:srgbClr val="FFE67D"/>
                </a:solidFill>
                <a:latin typeface="Comic Sans MS" pitchFamily="66" charset="0"/>
              </a:rPr>
            </a:br>
            <a:r>
              <a:rPr lang="en-US" sz="2000" i="1" dirty="0" smtClean="0">
                <a:solidFill>
                  <a:srgbClr val="FFE67D"/>
                </a:solidFill>
                <a:latin typeface="Comic Sans MS" pitchFamily="66" charset="0"/>
              </a:rPr>
              <a:t>Someone had </a:t>
            </a:r>
            <a:r>
              <a:rPr lang="en-US" sz="2000" i="1" dirty="0" err="1" smtClean="0">
                <a:solidFill>
                  <a:srgbClr val="FFE67D"/>
                </a:solidFill>
                <a:latin typeface="Comic Sans MS" pitchFamily="66" charset="0"/>
              </a:rPr>
              <a:t>blunder'd</a:t>
            </a:r>
            <a:r>
              <a:rPr lang="en-US" sz="2000" i="1" dirty="0" smtClean="0">
                <a:solidFill>
                  <a:srgbClr val="FFE67D"/>
                </a:solidFill>
                <a:latin typeface="Comic Sans MS" pitchFamily="66" charset="0"/>
              </a:rPr>
              <a:t>:</a:t>
            </a:r>
            <a:br>
              <a:rPr lang="en-US" sz="2000" i="1" dirty="0" smtClean="0">
                <a:solidFill>
                  <a:srgbClr val="FFE67D"/>
                </a:solidFill>
                <a:latin typeface="Comic Sans MS" pitchFamily="66" charset="0"/>
              </a:rPr>
            </a:br>
            <a:r>
              <a:rPr lang="en-US" sz="2000" i="1" dirty="0" smtClean="0">
                <a:solidFill>
                  <a:srgbClr val="FFE67D"/>
                </a:solidFill>
                <a:latin typeface="Comic Sans MS" pitchFamily="66" charset="0"/>
              </a:rPr>
              <a:t>Theirs not to make reply,</a:t>
            </a:r>
            <a:br>
              <a:rPr lang="en-US" sz="2000" i="1" dirty="0" smtClean="0">
                <a:solidFill>
                  <a:srgbClr val="FFE67D"/>
                </a:solidFill>
                <a:latin typeface="Comic Sans MS" pitchFamily="66" charset="0"/>
              </a:rPr>
            </a:br>
            <a:r>
              <a:rPr lang="en-US" sz="2000" i="1" dirty="0" smtClean="0">
                <a:solidFill>
                  <a:srgbClr val="FFE67D"/>
                </a:solidFill>
                <a:latin typeface="Comic Sans MS" pitchFamily="66" charset="0"/>
              </a:rPr>
              <a:t>Theirs not to reason why,</a:t>
            </a:r>
            <a:br>
              <a:rPr lang="en-US" sz="2000" i="1" dirty="0" smtClean="0">
                <a:solidFill>
                  <a:srgbClr val="FFE67D"/>
                </a:solidFill>
                <a:latin typeface="Comic Sans MS" pitchFamily="66" charset="0"/>
              </a:rPr>
            </a:br>
            <a:r>
              <a:rPr lang="en-US" sz="2000" i="1" dirty="0" smtClean="0">
                <a:solidFill>
                  <a:srgbClr val="FFE67D"/>
                </a:solidFill>
                <a:latin typeface="Comic Sans MS" pitchFamily="66" charset="0"/>
              </a:rPr>
              <a:t>Theirs but to do and die:</a:t>
            </a:r>
            <a:br>
              <a:rPr lang="en-US" sz="2000" i="1" dirty="0" smtClean="0">
                <a:solidFill>
                  <a:srgbClr val="FFE67D"/>
                </a:solidFill>
                <a:latin typeface="Comic Sans MS" pitchFamily="66" charset="0"/>
              </a:rPr>
            </a:br>
            <a:r>
              <a:rPr lang="en-US" sz="2000" i="1" dirty="0" smtClean="0">
                <a:solidFill>
                  <a:srgbClr val="FFE67D"/>
                </a:solidFill>
                <a:latin typeface="Comic Sans MS" pitchFamily="66" charset="0"/>
              </a:rPr>
              <a:t>Into the valley of Death</a:t>
            </a:r>
            <a:br>
              <a:rPr lang="en-US" sz="2000" i="1" dirty="0" smtClean="0">
                <a:solidFill>
                  <a:srgbClr val="FFE67D"/>
                </a:solidFill>
                <a:latin typeface="Comic Sans MS" pitchFamily="66" charset="0"/>
              </a:rPr>
            </a:br>
            <a:r>
              <a:rPr lang="en-US" sz="2000" i="1" dirty="0" smtClean="0">
                <a:solidFill>
                  <a:srgbClr val="FFE67D"/>
                </a:solidFill>
                <a:latin typeface="Comic Sans MS" pitchFamily="66" charset="0"/>
              </a:rPr>
              <a:t>Rode the six hundred.</a:t>
            </a:r>
            <a:endParaRPr lang="en-US" sz="2000" i="1" dirty="0">
              <a:solidFill>
                <a:srgbClr val="FFE67D"/>
              </a:solidFill>
              <a:latin typeface="Comic Sans MS" pitchFamily="66" charset="0"/>
            </a:endParaRPr>
          </a:p>
        </p:txBody>
      </p:sp>
      <p:pic>
        <p:nvPicPr>
          <p:cNvPr id="7174" name="Picture 8" descr="spa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2863" y="2333625"/>
            <a:ext cx="9525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 descr="spa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2863" y="3063875"/>
            <a:ext cx="9525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" descr="spa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2863" y="4524375"/>
            <a:ext cx="9525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0"/>
                                        <p:tgtEl>
                                          <p:spTgt spid="26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7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7172" grpId="0"/>
      <p:bldP spid="9319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1124"/>
            <a:ext cx="77724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to Rule 2 Kingdoms?!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105400"/>
          </a:xfrm>
        </p:spPr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Single head of State – King of Hungary and Emperor of Austria.</a:t>
            </a:r>
          </a:p>
          <a:p>
            <a:r>
              <a:rPr lang="en-US" dirty="0" smtClean="0">
                <a:solidFill>
                  <a:srgbClr val="FFCC00"/>
                </a:solidFill>
              </a:rPr>
              <a:t>Austrian </a:t>
            </a:r>
            <a:r>
              <a:rPr lang="en-US" dirty="0" err="1" smtClean="0">
                <a:solidFill>
                  <a:srgbClr val="FFCC00"/>
                </a:solidFill>
              </a:rPr>
              <a:t>Reichsrat</a:t>
            </a:r>
            <a:r>
              <a:rPr lang="en-US" dirty="0" smtClean="0">
                <a:solidFill>
                  <a:srgbClr val="FFCC00"/>
                </a:solidFill>
              </a:rPr>
              <a:t> and Hungarian Diet</a:t>
            </a:r>
          </a:p>
          <a:p>
            <a:pPr lvl="1"/>
            <a:r>
              <a:rPr lang="en-US" dirty="0" smtClean="0">
                <a:solidFill>
                  <a:srgbClr val="FFCC00"/>
                </a:solidFill>
              </a:rPr>
              <a:t>And Delegations which comprised members of </a:t>
            </a:r>
            <a:r>
              <a:rPr lang="en-US" dirty="0" smtClean="0">
                <a:solidFill>
                  <a:srgbClr val="FFCC00"/>
                </a:solidFill>
              </a:rPr>
              <a:t>both</a:t>
            </a:r>
            <a:r>
              <a:rPr lang="en-US" dirty="0" smtClean="0">
                <a:solidFill>
                  <a:srgbClr val="FFCC00"/>
                </a:solidFill>
              </a:rPr>
              <a:t>!</a:t>
            </a:r>
            <a:endParaRPr lang="en-US" dirty="0" smtClean="0">
              <a:solidFill>
                <a:srgbClr val="FFCC00"/>
              </a:solidFill>
            </a:endParaRPr>
          </a:p>
          <a:p>
            <a:r>
              <a:rPr lang="en-US" dirty="0" smtClean="0">
                <a:solidFill>
                  <a:srgbClr val="FFCC00"/>
                </a:solidFill>
              </a:rPr>
              <a:t>Biggest issue?</a:t>
            </a:r>
          </a:p>
          <a:p>
            <a:pPr lvl="1"/>
            <a:r>
              <a:rPr lang="en-US" dirty="0" smtClean="0">
                <a:solidFill>
                  <a:srgbClr val="FFCC00"/>
                </a:solidFill>
              </a:rPr>
              <a:t>Especially SLAVS </a:t>
            </a:r>
            <a:endParaRPr lang="en-US" dirty="0" smtClean="0">
              <a:solidFill>
                <a:srgbClr val="FFCC00"/>
              </a:solidFill>
            </a:endParaRPr>
          </a:p>
          <a:p>
            <a:pPr lvl="1"/>
            <a:r>
              <a:rPr lang="en-US" dirty="0" smtClean="0">
                <a:solidFill>
                  <a:srgbClr val="FFCC00"/>
                </a:solidFill>
              </a:rPr>
              <a:t>23 million out of 50 million </a:t>
            </a:r>
          </a:p>
          <a:p>
            <a:pPr lvl="1"/>
            <a:r>
              <a:rPr lang="en-US" dirty="0" smtClean="0">
                <a:solidFill>
                  <a:srgbClr val="FFCC00"/>
                </a:solidFill>
              </a:rPr>
              <a:t>never happy under either </a:t>
            </a:r>
            <a:r>
              <a:rPr lang="en-US" dirty="0" smtClean="0">
                <a:solidFill>
                  <a:srgbClr val="FFCC00"/>
                </a:solidFill>
              </a:rPr>
              <a:t>group.</a:t>
            </a:r>
          </a:p>
          <a:p>
            <a:r>
              <a:rPr lang="en-US" dirty="0" smtClean="0">
                <a:solidFill>
                  <a:srgbClr val="FFCC00"/>
                </a:solidFill>
              </a:rPr>
              <a:t>Stabilize relationships in East</a:t>
            </a:r>
          </a:p>
          <a:p>
            <a:pPr lvl="1"/>
            <a:r>
              <a:rPr lang="en-US" dirty="0" smtClean="0">
                <a:solidFill>
                  <a:srgbClr val="FFCC00"/>
                </a:solidFill>
              </a:rPr>
              <a:t>3 emperor’s league then 3 emperor’s alliance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r="1945" b="5035"/>
          <a:stretch>
            <a:fillRect/>
          </a:stretch>
        </p:blipFill>
        <p:spPr bwMode="auto">
          <a:xfrm>
            <a:off x="4114800" y="914400"/>
            <a:ext cx="4849091" cy="3810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709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762000" y="76200"/>
            <a:ext cx="7772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FFCC00"/>
                </a:solidFill>
                <a:latin typeface="Formal436 BT"/>
              </a:rPr>
              <a:t>Russian Expansion</a:t>
            </a:r>
          </a:p>
        </p:txBody>
      </p:sp>
      <p:pic>
        <p:nvPicPr>
          <p:cNvPr id="58371" name="Picture 3" descr="Expansion of Russia in Asia, 1865-1895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990600" y="1066800"/>
            <a:ext cx="7239000" cy="49593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457200" y="61722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E67D"/>
                </a:solidFill>
                <a:latin typeface="Comic Sans MS" pitchFamily="66" charset="0"/>
              </a:rPr>
              <a:t>A heterogeneous empire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762000" y="501650"/>
            <a:ext cx="7772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hlink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FFCC00"/>
                </a:solidFill>
                <a:latin typeface="Formal436 BT"/>
              </a:rPr>
              <a:t>Russian Imperial Flag</a:t>
            </a:r>
          </a:p>
        </p:txBody>
      </p:sp>
      <p:pic>
        <p:nvPicPr>
          <p:cNvPr id="57347" name="Picture 4" descr="russian_imperial_flag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1752600" y="1981200"/>
            <a:ext cx="5791200" cy="38608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76200" y="242888"/>
            <a:ext cx="8991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EC6704"/>
                </a:solidFill>
                <a:latin typeface="Formal436 BT"/>
              </a:rPr>
              <a:t>Nicholas I  </a:t>
            </a:r>
            <a:r>
              <a:rPr lang="en-US" sz="3600" b="1" dirty="0">
                <a:solidFill>
                  <a:srgbClr val="EC6704"/>
                </a:solidFill>
                <a:latin typeface="Formal436 BT"/>
              </a:rPr>
              <a:t>[r. 1825-1855]</a:t>
            </a:r>
          </a:p>
        </p:txBody>
      </p:sp>
      <p:pic>
        <p:nvPicPr>
          <p:cNvPr id="59395" name="Picture 5" descr="Nicholas I - 1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304800" y="1371600"/>
            <a:ext cx="3468687" cy="4953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9396" name="Rectangle 7"/>
          <p:cNvSpPr>
            <a:spLocks noChangeArrowheads="1"/>
          </p:cNvSpPr>
          <p:nvPr/>
        </p:nvSpPr>
        <p:spPr bwMode="auto">
          <a:xfrm>
            <a:off x="4038600" y="1828800"/>
            <a:ext cx="4800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FFCC00"/>
              </a:buClr>
              <a:buSzPct val="110000"/>
              <a:buFont typeface="Wingdings" pitchFamily="2" charset="2"/>
              <a:buBlip>
                <a:blip r:embed="rId4"/>
              </a:buBlip>
            </a:pPr>
            <a:r>
              <a:rPr lang="en-US" sz="3300" b="1" dirty="0">
                <a:solidFill>
                  <a:srgbClr val="FFE67D"/>
                </a:solidFill>
                <a:latin typeface="Comic Sans MS" pitchFamily="66" charset="0"/>
              </a:rPr>
              <a:t>Autocracy!</a:t>
            </a:r>
            <a:br>
              <a:rPr lang="en-US" sz="3300" b="1" dirty="0">
                <a:solidFill>
                  <a:srgbClr val="FFE67D"/>
                </a:solidFill>
                <a:latin typeface="Comic Sans MS" pitchFamily="66" charset="0"/>
              </a:rPr>
            </a:br>
            <a:endParaRPr lang="en-US" sz="3300" b="1" dirty="0">
              <a:solidFill>
                <a:srgbClr val="FFE67D"/>
              </a:solidFill>
              <a:latin typeface="Comic Sans MS" pitchFamily="66" charset="0"/>
            </a:endParaRPr>
          </a:p>
          <a:p>
            <a:pPr marL="457200" indent="-457200" algn="l">
              <a:buClr>
                <a:srgbClr val="FFCC00"/>
              </a:buClr>
              <a:buSzPct val="110000"/>
              <a:buFont typeface="Wingdings" pitchFamily="2" charset="2"/>
              <a:buBlip>
                <a:blip r:embed="rId4"/>
              </a:buBlip>
            </a:pPr>
            <a:r>
              <a:rPr lang="en-US" sz="3300" b="1" dirty="0">
                <a:solidFill>
                  <a:srgbClr val="FFE67D"/>
                </a:solidFill>
                <a:latin typeface="Comic Sans MS" pitchFamily="66" charset="0"/>
              </a:rPr>
              <a:t>Orthodoxy!</a:t>
            </a:r>
            <a:br>
              <a:rPr lang="en-US" sz="3300" b="1" dirty="0">
                <a:solidFill>
                  <a:srgbClr val="FFE67D"/>
                </a:solidFill>
                <a:latin typeface="Comic Sans MS" pitchFamily="66" charset="0"/>
              </a:rPr>
            </a:br>
            <a:endParaRPr lang="en-US" sz="3300" b="1" dirty="0">
              <a:solidFill>
                <a:srgbClr val="FFE67D"/>
              </a:solidFill>
              <a:latin typeface="Comic Sans MS" pitchFamily="66" charset="0"/>
            </a:endParaRPr>
          </a:p>
          <a:p>
            <a:pPr marL="457200" indent="-457200" algn="l">
              <a:buClr>
                <a:srgbClr val="FFCC00"/>
              </a:buClr>
              <a:buSzPct val="110000"/>
              <a:buFont typeface="Wingdings" pitchFamily="2" charset="2"/>
              <a:buBlip>
                <a:blip r:embed="rId4"/>
              </a:buBlip>
            </a:pPr>
            <a:r>
              <a:rPr lang="en-US" sz="3300" b="1" dirty="0">
                <a:solidFill>
                  <a:srgbClr val="FFE67D"/>
                </a:solidFill>
                <a:latin typeface="Comic Sans MS" pitchFamily="66" charset="0"/>
              </a:rPr>
              <a:t>Nationalism</a:t>
            </a:r>
            <a:r>
              <a:rPr lang="en-US" sz="3300" b="1" dirty="0" smtClean="0">
                <a:solidFill>
                  <a:srgbClr val="FFE67D"/>
                </a:solidFill>
                <a:latin typeface="Comic Sans MS" pitchFamily="66" charset="0"/>
              </a:rPr>
              <a:t>!</a:t>
            </a:r>
          </a:p>
          <a:p>
            <a:pPr algn="l">
              <a:buClr>
                <a:srgbClr val="FFCC00"/>
              </a:buClr>
              <a:buSzPct val="110000"/>
            </a:pPr>
            <a:endParaRPr lang="en-US" sz="3300" b="1" dirty="0" smtClean="0">
              <a:solidFill>
                <a:srgbClr val="FFE67D"/>
              </a:solidFill>
              <a:latin typeface="Comic Sans MS" pitchFamily="66" charset="0"/>
            </a:endParaRPr>
          </a:p>
          <a:p>
            <a:pPr marL="457200" indent="-457200" algn="l">
              <a:buClr>
                <a:srgbClr val="FFCC00"/>
              </a:buClr>
              <a:buSzPct val="110000"/>
              <a:buFont typeface="Wingdings" pitchFamily="2" charset="2"/>
              <a:buBlip>
                <a:blip r:embed="rId4"/>
              </a:buBlip>
            </a:pPr>
            <a:r>
              <a:rPr lang="en-US" sz="3300" b="1" dirty="0" smtClean="0">
                <a:solidFill>
                  <a:srgbClr val="FFE67D"/>
                </a:solidFill>
                <a:latin typeface="Comic Sans MS" pitchFamily="66" charset="0"/>
              </a:rPr>
              <a:t>Dies during Crimean War</a:t>
            </a:r>
            <a:endParaRPr lang="en-US" sz="3300" b="1" dirty="0">
              <a:solidFill>
                <a:srgbClr val="FFE67D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76200" y="90488"/>
            <a:ext cx="8991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EC6704"/>
                </a:solidFill>
                <a:latin typeface="Formal436 BT"/>
              </a:rPr>
              <a:t>Alexander II  </a:t>
            </a:r>
            <a:r>
              <a:rPr lang="en-US" sz="3600" b="1" dirty="0">
                <a:solidFill>
                  <a:srgbClr val="EC6704"/>
                </a:solidFill>
                <a:latin typeface="Formal436 BT"/>
              </a:rPr>
              <a:t>[r. 1855-1881]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1295400"/>
            <a:ext cx="4724400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FFCC00"/>
              </a:buClr>
              <a:buSzPct val="110000"/>
              <a:buFont typeface="Wingdings" pitchFamily="2" charset="2"/>
              <a:buBlip>
                <a:blip r:embed="rId3"/>
              </a:buBlip>
            </a:pPr>
            <a:r>
              <a:rPr lang="en-US" sz="3300" b="1" dirty="0">
                <a:solidFill>
                  <a:srgbClr val="FFE67D"/>
                </a:solidFill>
                <a:latin typeface="Comic Sans MS" pitchFamily="66" charset="0"/>
              </a:rPr>
              <a:t>Defeat in the Crimean War</a:t>
            </a:r>
            <a:r>
              <a:rPr lang="en-US" sz="3300" b="1" dirty="0" smtClean="0">
                <a:solidFill>
                  <a:srgbClr val="FFE67D"/>
                </a:solidFill>
                <a:latin typeface="Comic Sans MS" pitchFamily="66" charset="0"/>
              </a:rPr>
              <a:t>.</a:t>
            </a:r>
          </a:p>
          <a:p>
            <a:pPr marL="914400" lvl="1" indent="-457200" algn="l">
              <a:buClr>
                <a:srgbClr val="FFCC00"/>
              </a:buClr>
              <a:buSzPct val="110000"/>
              <a:buFont typeface="Wingdings" pitchFamily="2" charset="2"/>
              <a:buBlip>
                <a:blip r:embed="rId3"/>
              </a:buBlip>
            </a:pPr>
            <a:r>
              <a:rPr lang="en-US" sz="3300" b="1" dirty="0" smtClean="0">
                <a:solidFill>
                  <a:srgbClr val="FFE67D"/>
                </a:solidFill>
                <a:latin typeface="Comic Sans MS" pitchFamily="66" charset="0"/>
              </a:rPr>
              <a:t>Not a good start!</a:t>
            </a:r>
            <a:endParaRPr lang="en-US" sz="3300" b="1" dirty="0">
              <a:solidFill>
                <a:srgbClr val="FFE67D"/>
              </a:solidFill>
              <a:latin typeface="Comic Sans MS" pitchFamily="66" charset="0"/>
            </a:endParaRPr>
          </a:p>
          <a:p>
            <a:pPr marL="457200" indent="-457200" algn="l">
              <a:buClr>
                <a:srgbClr val="FFCC00"/>
              </a:buClr>
              <a:buSzPct val="110000"/>
              <a:buFont typeface="Wingdings" pitchFamily="2" charset="2"/>
              <a:buBlip>
                <a:blip r:embed="rId3"/>
              </a:buBlip>
            </a:pPr>
            <a:r>
              <a:rPr lang="en-US" sz="3300" b="1" dirty="0">
                <a:solidFill>
                  <a:srgbClr val="FFE67D"/>
                </a:solidFill>
                <a:latin typeface="Comic Sans MS" pitchFamily="66" charset="0"/>
              </a:rPr>
              <a:t>Emancipation of the Russian serfs [1861-1863].  Not necessarily a great thing…not given land, had to buy it </a:t>
            </a:r>
            <a:r>
              <a:rPr lang="en-US" sz="2800" b="1" dirty="0">
                <a:solidFill>
                  <a:srgbClr val="FFE67D"/>
                </a:solidFill>
                <a:latin typeface="Comic Sans MS" pitchFamily="66" charset="0"/>
              </a:rPr>
              <a:t>(much like sharecroppers in US)</a:t>
            </a:r>
          </a:p>
        </p:txBody>
      </p:sp>
      <p:pic>
        <p:nvPicPr>
          <p:cNvPr id="60420" name="Picture 4" descr="Alexander II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/>
          <a:stretch>
            <a:fillRect/>
          </a:stretch>
        </p:blipFill>
        <p:spPr bwMode="auto">
          <a:xfrm>
            <a:off x="4895850" y="1295400"/>
            <a:ext cx="3486150" cy="5029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/>
              </a:rPr>
              <a:t>Alaska sold to US 1867</a:t>
            </a:r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59436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1676400" y="1600200"/>
            <a:ext cx="20574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762000" y="76200"/>
            <a:ext cx="7772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FFCC00"/>
                </a:solidFill>
                <a:latin typeface="Formal436 BT"/>
              </a:rPr>
              <a:t>Russian Expansion</a:t>
            </a:r>
          </a:p>
        </p:txBody>
      </p:sp>
      <p:pic>
        <p:nvPicPr>
          <p:cNvPr id="62467" name="Picture 4" descr="Expansion of Russia in Asia, 1865-1895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838200" y="990600"/>
            <a:ext cx="8026400" cy="54991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b="1" dirty="0" err="1" smtClean="0">
                <a:solidFill>
                  <a:srgbClr val="FFCC00"/>
                </a:solidFill>
                <a:effectLst/>
                <a:latin typeface="Formal436 BT"/>
              </a:rPr>
              <a:t>Russification</a:t>
            </a:r>
            <a:r>
              <a:rPr lang="en-US" b="1" dirty="0" smtClean="0">
                <a:solidFill>
                  <a:srgbClr val="FFCC00"/>
                </a:solidFill>
                <a:effectLst/>
                <a:latin typeface="Formal436 BT"/>
              </a:rPr>
              <a:t> of Poland</a:t>
            </a:r>
          </a:p>
        </p:txBody>
      </p:sp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3162300" cy="442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4419600" y="2286000"/>
            <a:ext cx="4724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800" b="1" dirty="0">
                <a:solidFill>
                  <a:srgbClr val="FFCC00"/>
                </a:solidFill>
                <a:latin typeface="Comic Sans MS" pitchFamily="66" charset="0"/>
              </a:rPr>
              <a:t>After rebellion of </a:t>
            </a:r>
            <a:r>
              <a:rPr lang="en-US" sz="2800" b="1" dirty="0" smtClean="0">
                <a:solidFill>
                  <a:srgbClr val="FFCC00"/>
                </a:solidFill>
                <a:latin typeface="Comic Sans MS" pitchFamily="66" charset="0"/>
              </a:rPr>
              <a:t>1863 led by nobility, </a:t>
            </a:r>
            <a:r>
              <a:rPr lang="en-US" sz="2800" b="1" dirty="0">
                <a:solidFill>
                  <a:srgbClr val="FFCC00"/>
                </a:solidFill>
                <a:latin typeface="Comic Sans MS" pitchFamily="66" charset="0"/>
              </a:rPr>
              <a:t>Alexander II moves to “</a:t>
            </a:r>
            <a:r>
              <a:rPr lang="en-US" sz="2800" b="1" dirty="0" err="1">
                <a:solidFill>
                  <a:srgbClr val="FFCC00"/>
                </a:solidFill>
                <a:latin typeface="Comic Sans MS" pitchFamily="66" charset="0"/>
              </a:rPr>
              <a:t>Russify</a:t>
            </a:r>
            <a:r>
              <a:rPr lang="en-US" sz="2800" b="1" dirty="0">
                <a:solidFill>
                  <a:srgbClr val="FFCC00"/>
                </a:solidFill>
                <a:latin typeface="Comic Sans MS" pitchFamily="66" charset="0"/>
              </a:rPr>
              <a:t>” Poland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800" b="1" dirty="0">
                <a:solidFill>
                  <a:srgbClr val="FFCC00"/>
                </a:solidFill>
                <a:latin typeface="Comic Sans MS" pitchFamily="66" charset="0"/>
              </a:rPr>
              <a:t>Emancipates serfs there </a:t>
            </a:r>
            <a:r>
              <a:rPr lang="en-US" sz="2800" b="1" dirty="0" smtClean="0">
                <a:solidFill>
                  <a:srgbClr val="FFCC00"/>
                </a:solidFill>
                <a:latin typeface="Comic Sans MS" pitchFamily="66" charset="0"/>
              </a:rPr>
              <a:t>too (punish nobles)</a:t>
            </a:r>
            <a:endParaRPr lang="en-US" sz="2800" b="1" dirty="0">
              <a:solidFill>
                <a:srgbClr val="FFCC00"/>
              </a:solidFill>
              <a:latin typeface="Comic Sans MS" pitchFamily="66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800" b="1" dirty="0">
                <a:solidFill>
                  <a:srgbClr val="FFCC00"/>
                </a:solidFill>
                <a:latin typeface="Comic Sans MS" pitchFamily="66" charset="0"/>
              </a:rPr>
              <a:t>Makes Poland a Russian province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FFCC00"/>
                </a:solidFill>
                <a:effectLst/>
                <a:latin typeface="Formal436 BT"/>
              </a:rPr>
              <a:t>Assassination of Alexander II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8200" y="1790700"/>
            <a:ext cx="4495800" cy="4038600"/>
          </a:xfrm>
          <a:noFill/>
        </p:spPr>
        <p:txBody>
          <a:bodyPr/>
          <a:lstStyle/>
          <a:p>
            <a:r>
              <a:rPr lang="en-US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Despite reforms not very </a:t>
            </a:r>
            <a:r>
              <a:rPr lang="en-US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popular</a:t>
            </a:r>
          </a:p>
          <a:p>
            <a:r>
              <a:rPr lang="en-US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Populist student movement</a:t>
            </a:r>
            <a:endParaRPr lang="en-US" sz="24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Opposition grows until turns violent.</a:t>
            </a:r>
          </a:p>
          <a:p>
            <a:r>
              <a:rPr lang="en-US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Attempt on life caused Alex to become more </a:t>
            </a:r>
            <a:r>
              <a:rPr lang="en-US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repressive which made </a:t>
            </a:r>
            <a:r>
              <a:rPr lang="en-US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situation worse</a:t>
            </a:r>
          </a:p>
          <a:p>
            <a:r>
              <a:rPr lang="en-US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Finally killed by bomb thrown into his carriage</a:t>
            </a:r>
          </a:p>
        </p:txBody>
      </p:sp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205740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76200" y="76200"/>
            <a:ext cx="8991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EC6704"/>
                </a:solidFill>
                <a:latin typeface="Formal436 BT"/>
              </a:rPr>
              <a:t>Alexander III </a:t>
            </a:r>
            <a:r>
              <a:rPr lang="en-US" sz="3600" b="1" dirty="0">
                <a:solidFill>
                  <a:srgbClr val="EC6704"/>
                </a:solidFill>
                <a:latin typeface="Formal436 BT"/>
              </a:rPr>
              <a:t>[r. 1881-1894]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4953000" y="1349375"/>
            <a:ext cx="3733800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Clr>
                <a:srgbClr val="FFCC00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sz="3100" b="1" dirty="0">
                <a:solidFill>
                  <a:srgbClr val="FFFF99"/>
                </a:solidFill>
                <a:latin typeface="Comic Sans MS" pitchFamily="66" charset="0"/>
              </a:rPr>
              <a:t>Reactionary</a:t>
            </a:r>
            <a:r>
              <a:rPr lang="en-US" sz="3100" b="1" dirty="0">
                <a:solidFill>
                  <a:srgbClr val="FFE67D"/>
                </a:solidFill>
                <a:latin typeface="Comic Sans MS" pitchFamily="66" charset="0"/>
              </a:rPr>
              <a:t>.</a:t>
            </a:r>
            <a:br>
              <a:rPr lang="en-US" sz="3100" b="1" dirty="0">
                <a:solidFill>
                  <a:srgbClr val="FFE67D"/>
                </a:solidFill>
                <a:latin typeface="Comic Sans MS" pitchFamily="66" charset="0"/>
              </a:rPr>
            </a:br>
            <a:endParaRPr lang="en-US" sz="3100" b="1" dirty="0">
              <a:solidFill>
                <a:srgbClr val="FFE67D"/>
              </a:solidFill>
              <a:latin typeface="Comic Sans MS" pitchFamily="66" charset="0"/>
            </a:endParaRPr>
          </a:p>
          <a:p>
            <a:pPr marL="457200" indent="-457200" algn="l">
              <a:buClr>
                <a:srgbClr val="FFCC00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sz="3100" b="1" dirty="0" err="1">
                <a:solidFill>
                  <a:srgbClr val="FFE67D"/>
                </a:solidFill>
                <a:latin typeface="Comic Sans MS" pitchFamily="66" charset="0"/>
              </a:rPr>
              <a:t>Slavophile</a:t>
            </a:r>
            <a:r>
              <a:rPr lang="en-US" sz="3100" b="1" dirty="0">
                <a:solidFill>
                  <a:srgbClr val="FFE67D"/>
                </a:solidFill>
                <a:latin typeface="Comic Sans MS" pitchFamily="66" charset="0"/>
              </a:rPr>
              <a:t>.</a:t>
            </a:r>
            <a:br>
              <a:rPr lang="en-US" sz="3100" b="1" dirty="0">
                <a:solidFill>
                  <a:srgbClr val="FFE67D"/>
                </a:solidFill>
                <a:latin typeface="Comic Sans MS" pitchFamily="66" charset="0"/>
              </a:rPr>
            </a:br>
            <a:endParaRPr lang="en-US" sz="3100" b="1" dirty="0">
              <a:solidFill>
                <a:srgbClr val="FFE67D"/>
              </a:solidFill>
              <a:latin typeface="Comic Sans MS" pitchFamily="66" charset="0"/>
            </a:endParaRPr>
          </a:p>
          <a:p>
            <a:pPr marL="457200" indent="-457200" algn="l">
              <a:buClr>
                <a:srgbClr val="FFCC00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sz="3100" b="1" dirty="0">
                <a:solidFill>
                  <a:srgbClr val="FFE67D"/>
                </a:solidFill>
                <a:latin typeface="Comic Sans MS" pitchFamily="66" charset="0"/>
              </a:rPr>
              <a:t>“</a:t>
            </a:r>
            <a:r>
              <a:rPr lang="en-US" sz="3100" b="1" dirty="0" err="1">
                <a:solidFill>
                  <a:srgbClr val="FFE67D"/>
                </a:solidFill>
                <a:latin typeface="Comic Sans MS" pitchFamily="66" charset="0"/>
              </a:rPr>
              <a:t>Russification</a:t>
            </a:r>
            <a:r>
              <a:rPr lang="en-US" sz="3100" b="1" dirty="0">
                <a:solidFill>
                  <a:srgbClr val="FFE67D"/>
                </a:solidFill>
                <a:latin typeface="Comic Sans MS" pitchFamily="66" charset="0"/>
              </a:rPr>
              <a:t>” program.</a:t>
            </a:r>
            <a:br>
              <a:rPr lang="en-US" sz="3100" b="1" dirty="0">
                <a:solidFill>
                  <a:srgbClr val="FFE67D"/>
                </a:solidFill>
                <a:latin typeface="Comic Sans MS" pitchFamily="66" charset="0"/>
              </a:rPr>
            </a:br>
            <a:endParaRPr lang="en-US" sz="3100" b="1" dirty="0">
              <a:solidFill>
                <a:srgbClr val="FFE67D"/>
              </a:solidFill>
              <a:latin typeface="Comic Sans MS" pitchFamily="66" charset="0"/>
            </a:endParaRPr>
          </a:p>
          <a:p>
            <a:pPr marL="457200" indent="-457200" algn="l">
              <a:buClr>
                <a:srgbClr val="FFCC00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en-US" sz="3100" b="1" dirty="0">
                <a:solidFill>
                  <a:srgbClr val="FFE67D"/>
                </a:solidFill>
                <a:latin typeface="Comic Sans MS" pitchFamily="66" charset="0"/>
              </a:rPr>
              <a:t>Jews </a:t>
            </a:r>
            <a:r>
              <a:rPr lang="en-US" sz="3100" b="1" dirty="0">
                <a:solidFill>
                  <a:srgbClr val="FFE67D"/>
                </a:solidFill>
                <a:latin typeface="Comic Sans MS" pitchFamily="66" charset="0"/>
                <a:sym typeface="Wingdings" pitchFamily="2" charset="2"/>
              </a:rPr>
              <a:t> forced migration to the Pale</a:t>
            </a:r>
            <a:endParaRPr lang="en-US" sz="3100" b="1" dirty="0">
              <a:solidFill>
                <a:srgbClr val="FFE67D"/>
              </a:solidFill>
              <a:latin typeface="Comic Sans MS" pitchFamily="66" charset="0"/>
            </a:endParaRPr>
          </a:p>
        </p:txBody>
      </p:sp>
      <p:pic>
        <p:nvPicPr>
          <p:cNvPr id="155654" name="Picture 4" descr="Alexander III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598488" y="1295400"/>
            <a:ext cx="3744912" cy="4876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55C755"/>
                </a:solidFill>
                <a:latin typeface="UncialNarrow" pitchFamily="2" charset="0"/>
              </a:rPr>
              <a:t>Florence Nightingale </a:t>
            </a:r>
            <a:r>
              <a:rPr lang="en-US" sz="3600" b="1">
                <a:solidFill>
                  <a:srgbClr val="55C755"/>
                </a:solidFill>
                <a:latin typeface="UncialNarrow" pitchFamily="2" charset="0"/>
              </a:rPr>
              <a:t>[1820-1910]</a:t>
            </a:r>
          </a:p>
        </p:txBody>
      </p:sp>
      <p:pic>
        <p:nvPicPr>
          <p:cNvPr id="8195" name="Picture 5" descr="300px-Florence_Nightingale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533400" y="1463675"/>
            <a:ext cx="2486025" cy="3124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457200" y="4816475"/>
            <a:ext cx="274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“The Lady with the Lamp”</a:t>
            </a:r>
          </a:p>
        </p:txBody>
      </p:sp>
      <p:pic>
        <p:nvPicPr>
          <p:cNvPr id="8197" name="Picture 10" descr="REnighte"/>
          <p:cNvPicPr>
            <a:picLocks noChangeAspect="1" noChangeArrowheads="1"/>
          </p:cNvPicPr>
          <p:nvPr/>
        </p:nvPicPr>
        <p:blipFill>
          <a:blip r:embed="rId4" cstate="print">
            <a:lum bright="-18000" contrast="6000"/>
          </a:blip>
          <a:srcRect/>
          <a:stretch>
            <a:fillRect/>
          </a:stretch>
        </p:blipFill>
        <p:spPr bwMode="auto">
          <a:xfrm>
            <a:off x="3505200" y="2249488"/>
            <a:ext cx="5181600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7" name="Picture 4" descr="Expansion of Russia in Asia, 1865-1895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838200" y="1010333"/>
            <a:ext cx="7645400" cy="523806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51205" name="Oval 5"/>
          <p:cNvSpPr>
            <a:spLocks noChangeArrowheads="1"/>
          </p:cNvSpPr>
          <p:nvPr/>
        </p:nvSpPr>
        <p:spPr bwMode="auto">
          <a:xfrm rot="1587502">
            <a:off x="1143000" y="2057400"/>
            <a:ext cx="762000" cy="1676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55C755"/>
              </a:solidFill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76200" y="2759075"/>
            <a:ext cx="762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" b="1">
                <a:solidFill>
                  <a:srgbClr val="FF0000"/>
                </a:solidFill>
                <a:latin typeface="Comic Sans MS" pitchFamily="66" charset="0"/>
              </a:rPr>
              <a:t>The</a:t>
            </a:r>
            <a:br>
              <a:rPr lang="en-US" sz="2300" b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300" b="1">
                <a:solidFill>
                  <a:srgbClr val="FF0000"/>
                </a:solidFill>
                <a:latin typeface="Comic Sans MS" pitchFamily="66" charset="0"/>
              </a:rPr>
              <a:t>Pale</a:t>
            </a:r>
          </a:p>
        </p:txBody>
      </p:sp>
      <p:sp>
        <p:nvSpPr>
          <p:cNvPr id="156682" name="Line 10"/>
          <p:cNvSpPr>
            <a:spLocks noChangeShapeType="1"/>
          </p:cNvSpPr>
          <p:nvPr/>
        </p:nvSpPr>
        <p:spPr bwMode="auto">
          <a:xfrm flipV="1">
            <a:off x="685800" y="2819400"/>
            <a:ext cx="914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977369"/>
              </p:ext>
            </p:extLst>
          </p:nvPr>
        </p:nvGraphicFramePr>
        <p:xfrm>
          <a:off x="4724400" y="1066800"/>
          <a:ext cx="4038600" cy="5095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5" name="Bitmap Image" r:id="rId4" imgW="3381847" imgH="4266667" progId="PBrush">
                  <p:embed/>
                </p:oleObj>
              </mc:Choice>
              <mc:Fallback>
                <p:oleObj name="Bitmap Image" r:id="rId4" imgW="3381847" imgH="4266667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066800"/>
                        <a:ext cx="4038600" cy="509572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2875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CC00"/>
                </a:solidFill>
                <a:latin typeface="Formal436 BT"/>
              </a:rPr>
              <a:t>Forced Migration of Russia’s Jews</a:t>
            </a:r>
            <a:endParaRPr lang="en-US" sz="4000" b="1" dirty="0">
              <a:solidFill>
                <a:srgbClr val="FFCC00"/>
              </a:solidFill>
              <a:latin typeface="Formal436 BT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514652" y="6258580"/>
            <a:ext cx="7476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Think about what this means in </a:t>
            </a:r>
            <a:r>
              <a:rPr lang="en-US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 2</a:t>
            </a:r>
            <a:endParaRPr lang="en-US" sz="28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  <p:bldP spid="51206" grpId="0"/>
      <p:bldP spid="156682" grpId="0" animBg="1"/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295400" y="76200"/>
            <a:ext cx="65532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mal436 BT" pitchFamily="66" charset="0"/>
                <a:ea typeface="+mj-ea"/>
                <a:cs typeface="+mj-cs"/>
              </a:rPr>
              <a:t>Britain:  1850-1870s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99060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Zymbols" pitchFamily="2" charset="0"/>
              <a:buChar char="*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The most prosperous period in British history.</a:t>
            </a:r>
          </a:p>
          <a:p>
            <a:pPr marL="974725" marR="0" lvl="1" indent="-292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</a:rPr>
              <a:t>Unprecedented economic growth.</a:t>
            </a:r>
          </a:p>
          <a:p>
            <a:pPr marL="974725" marR="0" lvl="1" indent="-292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</a:rPr>
              <a:t>Heyday of free trade.</a:t>
            </a:r>
          </a:p>
          <a:p>
            <a:pPr marL="974725" marR="0" lvl="1" indent="-292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</a:rPr>
              <a:t>New fields of expansion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sym typeface="Wingdings" pitchFamily="2" charset="2"/>
              </a:rPr>
              <a:t> shipbuilding from wood to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sym typeface="Wingdings" pitchFamily="2" charset="2"/>
              </a:rPr>
              <a:t>iron.</a:t>
            </a:r>
          </a:p>
          <a:p>
            <a:pPr marL="1431925" lvl="2" indent="-292100" algn="l">
              <a:spcBef>
                <a:spcPct val="20000"/>
              </a:spcBef>
              <a:buClr>
                <a:srgbClr val="C00000"/>
              </a:buClr>
              <a:buSzPct val="110000"/>
              <a:buFont typeface="Wingdings" pitchFamily="2" charset="2"/>
              <a:buChar char="§"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</a:rPr>
              <a:t>By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</a:rPr>
              <a:t>1870, Britain’s carrying trade enjoyed a virtual monopoly.</a:t>
            </a:r>
          </a:p>
          <a:p>
            <a:pPr marL="974725" marR="0" lvl="1" indent="-2889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</a:rPr>
              <a:t>Br. engineers were building RRs all over the world.</a:t>
            </a:r>
          </a:p>
          <a:p>
            <a:pPr marL="974725" marR="0" lvl="1" indent="-2889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</a:rPr>
              <a:t>Br.’s foreign holdings nearly doubled.</a:t>
            </a: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</a:endParaRPr>
          </a:p>
          <a:p>
            <a:pPr marL="396875" marR="0" lvl="0" indent="-396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376"/>
              </a:buClr>
              <a:buSzPct val="100000"/>
              <a:buFont typeface="Zymbols" pitchFamily="2" charset="0"/>
              <a:buChar char="*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BUT, Britain’s prosperity didn’t do away with political discontent!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295400" y="152400"/>
            <a:ext cx="6553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mal436 BT" pitchFamily="66" charset="0"/>
                <a:ea typeface="+mj-ea"/>
                <a:cs typeface="+mj-cs"/>
              </a:rPr>
              <a:t>The “Victorian Compromise”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6F6245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Formal436 BT" pitchFamily="66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9906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Zymbols" pitchFamily="2" charset="0"/>
              <a:buChar char="*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Both Tories and Whigs had considered the 1832 Reform Bill as the FINAL political reform.</a:t>
            </a:r>
          </a:p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Zymbols" pitchFamily="2" charset="0"/>
              <a:buChar char="*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Therefore, the aims of the two political parties seemed indistinguishable.</a:t>
            </a:r>
          </a:p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Zymbols" pitchFamily="2" charset="0"/>
              <a:buChar char="*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But, by the 1860s, the middle class and working class had grown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 they wanted the franchise expanded!</a:t>
            </a:r>
          </a:p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Zymbols" pitchFamily="2" charset="0"/>
              <a:buChar char="*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This era saw the realignment of political parties in the House of Commons:</a:t>
            </a:r>
          </a:p>
          <a:p>
            <a:pPr marL="1036638" marR="0" lvl="1" indent="-2905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</a:rPr>
              <a:t>Tory Party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sym typeface="Wingdings" pitchFamily="2" charset="2"/>
              </a:rPr>
              <a:t> Conservative Party </a:t>
            </a:r>
            <a:b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sym typeface="Wingdings" pitchFamily="2" charset="2"/>
              </a:rPr>
            </a:b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sym typeface="Wingdings" pitchFamily="2" charset="2"/>
              </a:rPr>
              <a:t>                      	under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sym typeface="Wingdings" pitchFamily="2" charset="2"/>
              </a:rPr>
              <a:t>Benjamin Disraeli.</a:t>
            </a:r>
          </a:p>
          <a:p>
            <a:pPr marL="1036638" marR="0" lvl="1" indent="-2905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sym typeface="Wingdings" pitchFamily="2" charset="2"/>
              </a:rPr>
              <a:t>Whig Party  Liberal Party </a:t>
            </a:r>
          </a:p>
          <a:p>
            <a:pPr marL="1493838" lvl="2" indent="-290513" algn="l">
              <a:spcBef>
                <a:spcPct val="20000"/>
              </a:spcBef>
              <a:buClr>
                <a:srgbClr val="C00000"/>
              </a:buClr>
              <a:buSzPct val="110000"/>
            </a:pPr>
            <a:r>
              <a:rPr lang="en-US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Wingdings" pitchFamily="2" charset="2"/>
              </a:rPr>
              <a:t>				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sym typeface="Wingdings" pitchFamily="2" charset="2"/>
              </a:rPr>
              <a:t>under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sym typeface="Wingdings" pitchFamily="2" charset="2"/>
              </a:rPr>
              <a:t>William Gladstone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sym typeface="Wingdings" pitchFamily="2" charset="2"/>
              </a:rPr>
              <a:t>.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295400" y="0"/>
            <a:ext cx="6553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mal436 BT" pitchFamily="66" charset="0"/>
                <a:ea typeface="+mj-ea"/>
                <a:cs typeface="+mj-cs"/>
              </a:rPr>
              <a:t>The Two “Great Men”</a:t>
            </a:r>
          </a:p>
        </p:txBody>
      </p:sp>
      <p:pic>
        <p:nvPicPr>
          <p:cNvPr id="5" name="Picture 4" descr="Gladstone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2655" r="1770" b="7143"/>
          <a:stretch>
            <a:fillRect/>
          </a:stretch>
        </p:blipFill>
        <p:spPr bwMode="auto">
          <a:xfrm>
            <a:off x="457200" y="507836"/>
            <a:ext cx="2443163" cy="35307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disraeli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 l="4404" t="2399" r="8549" b="8542"/>
          <a:stretch>
            <a:fillRect/>
          </a:stretch>
        </p:blipFill>
        <p:spPr bwMode="auto">
          <a:xfrm>
            <a:off x="5181600" y="2362200"/>
            <a:ext cx="2971800" cy="4303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ontent Placeholder 2"/>
          <p:cNvSpPr>
            <a:spLocks/>
          </p:cNvSpPr>
          <p:nvPr/>
        </p:nvSpPr>
        <p:spPr bwMode="auto">
          <a:xfrm>
            <a:off x="0" y="4114800"/>
            <a:ext cx="3124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9400" indent="-279400">
              <a:spcBef>
                <a:spcPct val="20000"/>
              </a:spcBef>
              <a:buClr>
                <a:srgbClr val="336699"/>
              </a:buClr>
              <a:buSzPct val="90000"/>
              <a:buFont typeface="Zymbols" pitchFamily="2" charset="0"/>
              <a:buChar char="*"/>
            </a:pP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William Gladstone, Liberal Prime Minister</a:t>
            </a:r>
          </a:p>
          <a:p>
            <a:pPr marL="736600" lvl="1" indent="-219075">
              <a:spcBef>
                <a:spcPct val="20000"/>
              </a:spcBef>
              <a:buClr>
                <a:srgbClr val="C00000"/>
              </a:buClr>
              <a:buSzPct val="110000"/>
              <a:buFont typeface="Wingdings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1868-1874</a:t>
            </a:r>
          </a:p>
          <a:p>
            <a:pPr marL="736600" lvl="1" indent="-219075">
              <a:spcBef>
                <a:spcPct val="20000"/>
              </a:spcBef>
              <a:buClr>
                <a:srgbClr val="C00000"/>
              </a:buClr>
              <a:buSzPct val="110000"/>
              <a:buFont typeface="Wingdings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1880-1885</a:t>
            </a:r>
          </a:p>
          <a:p>
            <a:pPr marL="736600" lvl="1" indent="-219075">
              <a:spcBef>
                <a:spcPct val="20000"/>
              </a:spcBef>
              <a:buClr>
                <a:srgbClr val="C00000"/>
              </a:buClr>
              <a:buSzPct val="110000"/>
              <a:buFont typeface="Wingdings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1886</a:t>
            </a:r>
          </a:p>
          <a:p>
            <a:pPr marL="736600" lvl="1" indent="-219075">
              <a:spcBef>
                <a:spcPct val="20000"/>
              </a:spcBef>
              <a:buClr>
                <a:srgbClr val="C00000"/>
              </a:buClr>
              <a:buSzPct val="110000"/>
              <a:buFont typeface="Wingdings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1892-1894</a:t>
            </a:r>
          </a:p>
        </p:txBody>
      </p:sp>
      <p:sp>
        <p:nvSpPr>
          <p:cNvPr id="8" name="Content Placeholder 2"/>
          <p:cNvSpPr>
            <a:spLocks/>
          </p:cNvSpPr>
          <p:nvPr/>
        </p:nvSpPr>
        <p:spPr bwMode="auto">
          <a:xfrm>
            <a:off x="4876800" y="685800"/>
            <a:ext cx="396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9400" indent="-279400">
              <a:spcBef>
                <a:spcPct val="20000"/>
              </a:spcBef>
              <a:buClr>
                <a:srgbClr val="336699"/>
              </a:buClr>
              <a:buSzPct val="90000"/>
              <a:buFont typeface="Zymbols" pitchFamily="2" charset="0"/>
              <a:buChar char="*"/>
            </a:pP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Benjamin Disraeli, Conservative Prime Minister</a:t>
            </a:r>
          </a:p>
          <a:p>
            <a:pPr marL="736600" lvl="1" indent="-219075">
              <a:spcBef>
                <a:spcPct val="20000"/>
              </a:spcBef>
              <a:buClr>
                <a:srgbClr val="C00000"/>
              </a:buClr>
              <a:buSzPct val="110000"/>
              <a:buFont typeface="Wingdings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1868</a:t>
            </a:r>
          </a:p>
          <a:p>
            <a:pPr marL="736600" lvl="1" indent="-219075">
              <a:spcBef>
                <a:spcPct val="20000"/>
              </a:spcBef>
              <a:buClr>
                <a:srgbClr val="C00000"/>
              </a:buClr>
              <a:buSzPct val="110000"/>
              <a:buFont typeface="Wingdings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1874-1880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295400" y="-30162"/>
            <a:ext cx="6553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mal436 BT" pitchFamily="66" charset="0"/>
                <a:ea typeface="+mj-ea"/>
                <a:cs typeface="+mj-cs"/>
              </a:rPr>
              <a:t>William Gladstone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mal436 BT" pitchFamily="66" charset="0"/>
                <a:ea typeface="+mj-ea"/>
                <a:cs typeface="+mj-cs"/>
              </a:rPr>
              <a:t>(1809-1898)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Formal436 BT" pitchFamily="66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19600" y="1143000"/>
            <a:ext cx="472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Zymbols" pitchFamily="2" charset="0"/>
              <a:buChar char="*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An active legislator and reformer.</a:t>
            </a:r>
          </a:p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Zymbols" pitchFamily="2" charset="0"/>
              <a:buChar char="*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Known for his populist speeches.</a:t>
            </a:r>
          </a:p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Zymbols" pitchFamily="2" charset="0"/>
              <a:buChar char="*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Could be preachy.</a:t>
            </a:r>
          </a:p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Zymbols" pitchFamily="2" charset="0"/>
              <a:buChar char="*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Queen Victoria couldn’t stand him.</a:t>
            </a:r>
          </a:p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Zymbols" pitchFamily="2" charset="0"/>
              <a:buChar char="*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Tried to deal with the “Irish Question.”</a:t>
            </a:r>
          </a:p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Zymbols" pitchFamily="2" charset="0"/>
              <a:buChar char="*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Supported a “Little England” foreign policy.</a:t>
            </a:r>
          </a:p>
        </p:txBody>
      </p:sp>
      <p:pic>
        <p:nvPicPr>
          <p:cNvPr id="6" name="Picture 4" descr="caricature-Gladstone.jpg"/>
          <p:cNvPicPr>
            <a:picLocks noChangeAspect="1"/>
          </p:cNvPicPr>
          <p:nvPr/>
        </p:nvPicPr>
        <p:blipFill>
          <a:blip r:embed="rId2" cstate="print"/>
          <a:srcRect r="4967"/>
          <a:stretch>
            <a:fillRect/>
          </a:stretch>
        </p:blipFill>
        <p:spPr bwMode="auto">
          <a:xfrm>
            <a:off x="990600" y="895350"/>
            <a:ext cx="3276600" cy="573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295400" y="0"/>
            <a:ext cx="6553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Formal436 BT" pitchFamily="66" charset="0"/>
                <a:ea typeface="+mj-ea"/>
                <a:cs typeface="+mj-cs"/>
              </a:rPr>
              <a:t>Benjamin Disraeli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Formal436 BT" pitchFamily="66" charset="0"/>
                <a:ea typeface="+mj-ea"/>
                <a:cs typeface="+mj-cs"/>
              </a:rPr>
              <a:t>(1804-1881)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Formal436 BT" pitchFamily="66" charset="0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457200"/>
            <a:ext cx="4724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Zymbols" pitchFamily="2" charset="0"/>
              <a:buChar char="*"/>
              <a:tabLst/>
              <a:defRPr/>
            </a:pPr>
            <a:r>
              <a:rPr kumimoji="0" lang="en-US" sz="2800" b="1" i="0" u="none" kern="1200" cap="none" normalizeH="0" baseline="0" noProof="0" dirty="0" smtClean="0">
                <a:ln>
                  <a:noFill/>
                </a:ln>
                <a:solidFill>
                  <a:srgbClr val="FFFF99"/>
                </a:solidFill>
                <a:uLnTx/>
                <a:uFillTx/>
                <a:latin typeface="Comic Sans MS" pitchFamily="66" charset="0"/>
                <a:ea typeface="+mn-ea"/>
                <a:cs typeface="+mn-cs"/>
              </a:rPr>
              <a:t>A dandy and a romance novelist.</a:t>
            </a:r>
          </a:p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Zymbols" pitchFamily="2" charset="0"/>
              <a:buChar char="*"/>
              <a:tabLst/>
              <a:defRPr/>
            </a:pPr>
            <a:r>
              <a:rPr kumimoji="0" lang="en-US" sz="2800" b="1" i="0" u="none" kern="1200" cap="none" normalizeH="0" baseline="0" noProof="0" dirty="0" smtClean="0">
                <a:ln>
                  <a:noFill/>
                </a:ln>
                <a:solidFill>
                  <a:srgbClr val="FFFF99"/>
                </a:solidFill>
                <a:uLnTx/>
                <a:uFillTx/>
                <a:latin typeface="Comic Sans MS" pitchFamily="66" charset="0"/>
                <a:ea typeface="+mn-ea"/>
                <a:cs typeface="+mn-cs"/>
              </a:rPr>
              <a:t>A brilliant </a:t>
            </a:r>
            <a:r>
              <a:rPr kumimoji="0" lang="en-US" sz="2800" b="1" i="0" u="none" kern="1200" cap="none" normalizeH="0" baseline="0" noProof="0" dirty="0" smtClean="0">
                <a:ln>
                  <a:noFill/>
                </a:ln>
                <a:solidFill>
                  <a:srgbClr val="FFFF99"/>
                </a:solidFill>
                <a:uLnTx/>
                <a:uFillTx/>
                <a:latin typeface="Comic Sans MS" pitchFamily="66" charset="0"/>
                <a:ea typeface="+mn-ea"/>
                <a:cs typeface="+mn-cs"/>
              </a:rPr>
              <a:t>debater.</a:t>
            </a:r>
            <a:endParaRPr kumimoji="0" lang="en-US" sz="2800" b="1" i="0" u="none" kern="1200" cap="none" normalizeH="0" baseline="0" noProof="0" dirty="0" smtClean="0">
              <a:ln>
                <a:noFill/>
              </a:ln>
              <a:solidFill>
                <a:srgbClr val="FFFF99"/>
              </a:solidFill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Zymbols" pitchFamily="2" charset="0"/>
              <a:buChar char="*"/>
              <a:tabLst/>
              <a:defRPr/>
            </a:pPr>
            <a:r>
              <a:rPr kumimoji="0" lang="en-US" sz="2800" b="1" i="0" u="none" kern="1200" cap="none" normalizeH="0" baseline="0" noProof="0" dirty="0" smtClean="0">
                <a:ln>
                  <a:noFill/>
                </a:ln>
                <a:solidFill>
                  <a:srgbClr val="FFFF99"/>
                </a:solidFill>
                <a:uLnTx/>
                <a:uFillTx/>
                <a:latin typeface="Comic Sans MS" pitchFamily="66" charset="0"/>
                <a:ea typeface="+mn-ea"/>
                <a:cs typeface="+mn-cs"/>
              </a:rPr>
              <a:t>Baptized by his father into the Anglican Church.</a:t>
            </a:r>
          </a:p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Zymbols" pitchFamily="2" charset="0"/>
              <a:buChar char="*"/>
              <a:tabLst/>
              <a:defRPr/>
            </a:pPr>
            <a:r>
              <a:rPr kumimoji="0" lang="en-US" sz="2800" b="1" i="0" u="none" kern="1200" cap="none" normalizeH="0" baseline="0" noProof="0" dirty="0" smtClean="0">
                <a:ln>
                  <a:noFill/>
                </a:ln>
                <a:solidFill>
                  <a:srgbClr val="FFFF99"/>
                </a:solidFill>
                <a:uLnTx/>
                <a:uFillTx/>
                <a:latin typeface="Comic Sans MS" pitchFamily="66" charset="0"/>
                <a:ea typeface="+mn-ea"/>
                <a:cs typeface="+mn-cs"/>
              </a:rPr>
              <a:t>BUT, he was the first &amp; only Prime Minister of Jewish parentage.</a:t>
            </a:r>
          </a:p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Zymbols" pitchFamily="2" charset="0"/>
              <a:buChar char="*"/>
              <a:tabLst/>
              <a:defRPr/>
            </a:pPr>
            <a:r>
              <a:rPr kumimoji="0" lang="en-US" sz="2800" b="1" i="0" u="none" kern="1200" cap="none" normalizeH="0" baseline="0" noProof="0" dirty="0" smtClean="0">
                <a:ln>
                  <a:noFill/>
                </a:ln>
                <a:solidFill>
                  <a:srgbClr val="FFFF99"/>
                </a:solidFill>
                <a:uLnTx/>
                <a:uFillTx/>
                <a:latin typeface="Comic Sans MS" pitchFamily="66" charset="0"/>
                <a:ea typeface="+mn-ea"/>
                <a:cs typeface="+mn-cs"/>
              </a:rPr>
              <a:t>A strong imperialist.</a:t>
            </a:r>
          </a:p>
          <a:p>
            <a:pPr marL="854075" marR="0" lvl="1" indent="-274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b="1" i="0" u="none" kern="1200" cap="none" normalizeH="0" baseline="0" noProof="0" dirty="0" smtClean="0">
                <a:ln>
                  <a:noFill/>
                </a:ln>
                <a:solidFill>
                  <a:srgbClr val="FFFF99"/>
                </a:solidFill>
                <a:uLnTx/>
                <a:uFillTx/>
                <a:latin typeface="Comic Sans MS" pitchFamily="66" charset="0"/>
                <a:ea typeface="+mn-ea"/>
                <a:cs typeface="+mn-cs"/>
              </a:rPr>
              <a:t>“Greater England” foreign policy.</a:t>
            </a:r>
          </a:p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Zymbols" pitchFamily="2" charset="0"/>
              <a:buChar char="*"/>
              <a:tabLst/>
              <a:defRPr/>
            </a:pPr>
            <a:r>
              <a:rPr kumimoji="0" lang="en-US" sz="2800" b="1" i="0" u="none" kern="1200" cap="none" normalizeH="0" baseline="0" noProof="0" dirty="0" smtClean="0">
                <a:ln>
                  <a:noFill/>
                </a:ln>
                <a:solidFill>
                  <a:srgbClr val="FFFF99"/>
                </a:solidFill>
                <a:uLnTx/>
                <a:uFillTx/>
                <a:latin typeface="Comic Sans MS" pitchFamily="66" charset="0"/>
                <a:ea typeface="+mn-ea"/>
                <a:cs typeface="+mn-cs"/>
              </a:rPr>
              <a:t>Respected by Queen Victoria.</a:t>
            </a:r>
          </a:p>
        </p:txBody>
      </p:sp>
      <p:pic>
        <p:nvPicPr>
          <p:cNvPr id="7" name="Picture 3" descr="caricature-Disraeli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l="4535" t="1450" r="4758" b="1450"/>
          <a:stretch>
            <a:fillRect/>
          </a:stretch>
        </p:blipFill>
        <p:spPr bwMode="auto">
          <a:xfrm>
            <a:off x="4724400" y="708660"/>
            <a:ext cx="3505200" cy="587121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295400" y="198438"/>
            <a:ext cx="65532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mal436 BT" pitchFamily="66" charset="0"/>
                <a:ea typeface="+mj-ea"/>
                <a:cs typeface="+mj-cs"/>
              </a:rPr>
              <a:t>The 2</a:t>
            </a:r>
            <a:r>
              <a:rPr kumimoji="0" lang="en-US" sz="3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mal436 BT" pitchFamily="66" charset="0"/>
                <a:ea typeface="+mj-ea"/>
                <a:cs typeface="+mj-cs"/>
              </a:rPr>
              <a:t>nd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mal436 BT" pitchFamily="66" charset="0"/>
                <a:ea typeface="+mj-ea"/>
                <a:cs typeface="+mj-cs"/>
              </a:rPr>
              <a:t> Reform Bill - 1867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12954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Zymbols" pitchFamily="2" charset="0"/>
              <a:buChar char="*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In 1866, Gladstone introduced a moderate reform bill that was defeated by the Conservatives.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Zymbols" pitchFamily="2" charset="0"/>
              <a:buChar char="*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A more radical reform bill was introduced by Disraeli in 1867, passed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with Liberal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support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  <a:p>
            <a:pPr marL="808038" lvl="1" indent="-350838" algn="l">
              <a:spcBef>
                <a:spcPct val="20000"/>
              </a:spcBef>
              <a:buClr>
                <a:srgbClr val="336699"/>
              </a:buClr>
              <a:buSzPct val="90000"/>
              <a:buFont typeface="Zymbols" pitchFamily="2" charset="0"/>
              <a:buChar char="*"/>
              <a:defRPr/>
            </a:pPr>
            <a:r>
              <a:rPr lang="en-US" sz="28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His own party did not support it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9" name="Picture 8" descr="punchdizzyreformbill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rcRect t="2899"/>
          <a:stretch>
            <a:fillRect/>
          </a:stretch>
        </p:blipFill>
        <p:spPr bwMode="auto">
          <a:xfrm>
            <a:off x="4572000" y="1014108"/>
            <a:ext cx="4495800" cy="56914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0" y="6096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Zymbols" pitchFamily="2" charset="0"/>
              <a:buChar char="*"/>
              <a:tabLst/>
              <a:defRPr/>
            </a:pP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Disraeli’s Goals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:</a:t>
            </a:r>
          </a:p>
          <a:p>
            <a:pPr marL="854075" marR="0" lvl="1" indent="-274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sym typeface="Wingdings" pitchFamily="2" charset="2"/>
              </a:rPr>
              <a:t>Give the Conservative Party control over the reform process.</a:t>
            </a:r>
          </a:p>
          <a:p>
            <a:pPr marL="854075" marR="0" lvl="1" indent="-274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sym typeface="Wingdings" pitchFamily="2" charset="2"/>
              </a:rPr>
              <a:t>People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sym typeface="Wingdings" pitchFamily="2" charset="2"/>
              </a:rPr>
              <a:t>would be grateful and vote Conservative.</a:t>
            </a:r>
          </a:p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376"/>
              </a:buClr>
              <a:buSzTx/>
              <a:buFont typeface="Zymbols" pitchFamily="2" charset="0"/>
              <a:buChar char="*"/>
              <a:tabLst/>
              <a:defRPr/>
            </a:pP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Components of the Bill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:</a:t>
            </a:r>
          </a:p>
          <a:p>
            <a:pPr marL="854075" marR="0" lvl="1" indent="-274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sym typeface="Wingdings" pitchFamily="2" charset="2"/>
              </a:rPr>
              <a:t>Extended the franchise by 938,427  an increase of 88%.</a:t>
            </a:r>
          </a:p>
          <a:p>
            <a:pPr marL="854075" marR="0" lvl="1" indent="-274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sym typeface="Wingdings" pitchFamily="2" charset="2"/>
              </a:rPr>
              <a:t>Eliminated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sym typeface="Wingdings" pitchFamily="2" charset="2"/>
              </a:rPr>
              <a:t>rotten boroughs with fewer than 10,000 inhabitants.</a:t>
            </a:r>
          </a:p>
          <a:p>
            <a:pPr marL="854075" marR="0" lvl="1" indent="-2746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sym typeface="Wingdings" pitchFamily="2" charset="2"/>
              </a:rPr>
              <a:t>Extra representation in Parliament to larger cities like Liverpool &amp; Manchester.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376"/>
              </a:buClr>
              <a:buSzTx/>
              <a:tabLst/>
              <a:defRPr/>
            </a:pPr>
            <a:endParaRPr kumimoji="0" lang="en-US" sz="25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295400" y="0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mal436 BT" pitchFamily="66" charset="0"/>
                <a:ea typeface="+mj-ea"/>
                <a:cs typeface="+mj-cs"/>
              </a:rPr>
              <a:t>The 2</a:t>
            </a:r>
            <a:r>
              <a:rPr kumimoji="0" lang="en-US" sz="3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mal436 BT" pitchFamily="66" charset="0"/>
                <a:ea typeface="+mj-ea"/>
                <a:cs typeface="+mj-cs"/>
              </a:rPr>
              <a:t>nd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mal436 BT" pitchFamily="66" charset="0"/>
                <a:ea typeface="+mj-ea"/>
                <a:cs typeface="+mj-cs"/>
              </a:rPr>
              <a:t> Reform Bill - 1867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95400" y="152400"/>
            <a:ext cx="6553200" cy="7921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mal436 BT"/>
                <a:ea typeface="+mj-ea"/>
                <a:cs typeface="+mj-cs"/>
              </a:rPr>
              <a:t>Gladstone’s 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mal436 BT"/>
                <a:ea typeface="+mj-ea"/>
                <a:cs typeface="+mj-cs"/>
              </a:rPr>
              <a:t>1</a:t>
            </a:r>
            <a:r>
              <a:rPr kumimoji="0" lang="en-US" sz="4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mal436 BT"/>
                <a:ea typeface="+mj-ea"/>
                <a:cs typeface="+mj-cs"/>
              </a:rPr>
              <a:t>st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mal436 BT"/>
                <a:ea typeface="+mj-ea"/>
                <a:cs typeface="+mj-cs"/>
              </a:rPr>
              <a:t> Ministry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143000"/>
            <a:ext cx="9144000" cy="5486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i="0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Goals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 [“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Gladstonianism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”]</a:t>
            </a:r>
          </a:p>
          <a:p>
            <a:pPr marL="1143000" marR="0" lvl="1" indent="-3968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</a:rPr>
              <a:t>Decrease public spending.</a:t>
            </a:r>
          </a:p>
          <a:p>
            <a:pPr marL="1143000" marR="0" lvl="1" indent="-3968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</a:rPr>
              <a:t>Reform laws that prevented people from acting freely to improve themselves.</a:t>
            </a:r>
          </a:p>
          <a:p>
            <a:pPr marL="1828800" marR="0" lvl="2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</a:rPr>
              <a:t>He’s against privilege &amp; supports a meritocracy.</a:t>
            </a:r>
          </a:p>
          <a:p>
            <a:pPr marL="1828800" marR="0" lvl="2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</a:rPr>
              <a:t>Protect democracy through education.</a:t>
            </a:r>
          </a:p>
          <a:p>
            <a:pPr marL="1143000" marR="0" lvl="1" indent="-3968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</a:rPr>
              <a:t>Promote peace abroad to help reduce spending and taxation, and to help enhance trade.</a:t>
            </a:r>
          </a:p>
          <a:p>
            <a:pPr marL="1828800" marR="0" lvl="2" indent="-3349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</a:rPr>
              <a:t>Low tariffs.</a:t>
            </a:r>
          </a:p>
          <a:p>
            <a:pPr marL="1828800" marR="0" lvl="2" indent="-3349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</a:rPr>
              <a:t>All political questions are </a:t>
            </a: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</a:rPr>
              <a:t>moral questions!</a:t>
            </a:r>
            <a:endParaRPr kumimoji="0" lang="en-US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95400" y="0"/>
            <a:ext cx="6553200" cy="7921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mal436 BT"/>
                <a:ea typeface="+mj-ea"/>
                <a:cs typeface="+mj-cs"/>
              </a:rPr>
              <a:t>Gladstone’s 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mal436 BT"/>
                <a:ea typeface="+mj-ea"/>
                <a:cs typeface="+mj-cs"/>
              </a:rPr>
              <a:t>1</a:t>
            </a:r>
            <a:r>
              <a:rPr kumimoji="0" lang="en-US" sz="4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mal436 BT"/>
                <a:ea typeface="+mj-ea"/>
                <a:cs typeface="+mj-cs"/>
              </a:rPr>
              <a:t>st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mal436 BT"/>
                <a:ea typeface="+mj-ea"/>
                <a:cs typeface="+mj-cs"/>
              </a:rPr>
              <a:t> Ministry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685800"/>
            <a:ext cx="8686800" cy="556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500" b="0" i="0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Accomplishments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</a:rPr>
              <a:t>1868: 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</a:rPr>
              <a:t>Army reform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sym typeface="Wingdings" pitchFamily="2" charset="2"/>
              </a:rPr>
              <a:t> peacetime flogging was illegal.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</a:rPr>
              <a:t>1869: 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</a:rPr>
              <a:t>Disestablishment Act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sym typeface="Wingdings" pitchFamily="2" charset="2"/>
              </a:rPr>
              <a:t> I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</a:rPr>
              <a:t>rish Catholics did not have to pay taxes to support the Anglican Church in Ireland.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</a:rPr>
              <a:t>1870: 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</a:rPr>
              <a:t>Education Act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sym typeface="Wingdings" pitchFamily="2" charset="2"/>
              </a:rPr>
              <a:t>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sym typeface="Wingdings" pitchFamily="2" charset="2"/>
              </a:rPr>
              <a:t>free government sponsored elementary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sym typeface="Wingdings" pitchFamily="2" charset="2"/>
              </a:rPr>
              <a:t>education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sym typeface="Wingdings" pitchFamily="2" charset="2"/>
              </a:rPr>
              <a:t>for children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sym typeface="Wingdings" pitchFamily="2" charset="2"/>
              </a:rPr>
              <a:t>between 5-13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sym typeface="Wingdings" pitchFamily="2" charset="2"/>
              </a:rPr>
              <a:t>years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sym typeface="Wingdings" pitchFamily="2" charset="2"/>
              </a:rPr>
              <a:t> old.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sym typeface="Wingdings" pitchFamily="2" charset="2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sym typeface="Wingdings" pitchFamily="2" charset="2"/>
              </a:rPr>
              <a:t>1870: 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sym typeface="Wingdings" pitchFamily="2" charset="2"/>
              </a:rPr>
              <a:t>Irish Land Act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sym typeface="Wingdings" pitchFamily="2" charset="2"/>
              </a:rPr>
              <a:t> curtailed absentee Protestant landowners from evicting their Irish Catholic tenants without compensation.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sym typeface="Wingdings" pitchFamily="2" charset="2"/>
              </a:rPr>
              <a:t>1871: 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sym typeface="Wingdings" pitchFamily="2" charset="2"/>
              </a:rPr>
              <a:t>University Test Act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sym typeface="Wingdings" pitchFamily="2" charset="2"/>
              </a:rPr>
              <a:t> non-Anglicans could attend Br. universities.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en-US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sym typeface="Wingdings" pitchFamily="2" charset="2"/>
              </a:rPr>
              <a:t>1872 </a:t>
            </a:r>
            <a:r>
              <a:rPr lang="en-US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sym typeface="Wingdings" pitchFamily="2" charset="2"/>
              </a:rPr>
              <a:t>Ballot Act </a:t>
            </a:r>
            <a:r>
              <a:rPr lang="en-US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 secret ballot </a:t>
            </a:r>
            <a:r>
              <a:rPr lang="en-US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(Chartist</a:t>
            </a:r>
            <a:r>
              <a:rPr lang="en-US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)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sym typeface="Wingdings" pitchFamily="2" charset="2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685800" y="76200"/>
            <a:ext cx="7924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55C755"/>
                </a:solidFill>
                <a:latin typeface="UncialNarrow" pitchFamily="2" charset="0"/>
              </a:rPr>
              <a:t>Treaty of Paris [1856]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914400"/>
            <a:ext cx="9067799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4675" indent="-574675" algn="l">
              <a:buClr>
                <a:srgbClr val="FFCC00"/>
              </a:buClr>
              <a:buFont typeface="Wingdings" pitchFamily="2" charset="2"/>
              <a:buChar char="Ø"/>
            </a:pPr>
            <a:r>
              <a:rPr lang="en-US" sz="3000" b="1" dirty="0">
                <a:solidFill>
                  <a:schemeClr val="bg1"/>
                </a:solidFill>
                <a:latin typeface="Comic Sans MS" pitchFamily="66" charset="0"/>
              </a:rPr>
              <a:t>No Russian or Ottoman naval forces on the Black Sea.</a:t>
            </a:r>
            <a:br>
              <a:rPr lang="en-US" sz="3000" b="1" dirty="0">
                <a:solidFill>
                  <a:schemeClr val="bg1"/>
                </a:solidFill>
                <a:latin typeface="Comic Sans MS" pitchFamily="66" charset="0"/>
              </a:rPr>
            </a:br>
            <a:endParaRPr lang="en-US" sz="30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574675" indent="-574675" algn="l">
              <a:buClr>
                <a:srgbClr val="FFCC00"/>
              </a:buClr>
              <a:buFont typeface="Wingdings" pitchFamily="2" charset="2"/>
              <a:buChar char="Ø"/>
            </a:pPr>
            <a:r>
              <a:rPr lang="en-US" sz="3000" b="1" dirty="0">
                <a:solidFill>
                  <a:schemeClr val="bg1"/>
                </a:solidFill>
                <a:latin typeface="Comic Sans MS" pitchFamily="66" charset="0"/>
              </a:rPr>
              <a:t>All the major powers agreed to respect the political integrity of the Ottoman Empire.</a:t>
            </a:r>
            <a:endParaRPr lang="en-US" sz="3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663262" y="3357137"/>
            <a:ext cx="7696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CC00"/>
              </a:buClr>
              <a:buFont typeface="Wingdings" pitchFamily="2" charset="2"/>
              <a:buNone/>
            </a:pPr>
            <a:r>
              <a:rPr lang="en-US" sz="3000" b="1" dirty="0">
                <a:solidFill>
                  <a:srgbClr val="55C755"/>
                </a:solidFill>
                <a:latin typeface="Comic Sans MS" pitchFamily="66" charset="0"/>
              </a:rPr>
              <a:t>Who benefitted?</a:t>
            </a:r>
            <a:br>
              <a:rPr lang="en-US" sz="3000" b="1" dirty="0">
                <a:solidFill>
                  <a:srgbClr val="55C755"/>
                </a:solidFill>
                <a:latin typeface="Comic Sans MS" pitchFamily="66" charset="0"/>
              </a:rPr>
            </a:br>
            <a:endParaRPr lang="en-US" sz="3000" b="1" dirty="0">
              <a:solidFill>
                <a:srgbClr val="55C755"/>
              </a:solidFill>
              <a:latin typeface="Comic Sans MS" pitchFamily="66" charset="0"/>
            </a:endParaRPr>
          </a:p>
          <a:p>
            <a:pPr algn="ctr">
              <a:buClr>
                <a:srgbClr val="FFCC00"/>
              </a:buClr>
              <a:buFont typeface="Wingdings" pitchFamily="2" charset="2"/>
              <a:buNone/>
            </a:pPr>
            <a:r>
              <a:rPr lang="en-US" sz="3000" b="1" dirty="0">
                <a:solidFill>
                  <a:srgbClr val="55C755"/>
                </a:solidFill>
                <a:latin typeface="Comic Sans MS" pitchFamily="66" charset="0"/>
              </a:rPr>
              <a:t>Who lost </a:t>
            </a:r>
            <a:r>
              <a:rPr lang="en-US" sz="4000" b="1" dirty="0">
                <a:solidFill>
                  <a:srgbClr val="55C755"/>
                </a:solidFill>
                <a:latin typeface="Comic Sans MS" pitchFamily="66" charset="0"/>
              </a:rPr>
              <a:t>big</a:t>
            </a:r>
            <a:r>
              <a:rPr lang="en-US" sz="4000" b="1" dirty="0" smtClean="0">
                <a:solidFill>
                  <a:srgbClr val="55C755"/>
                </a:solidFill>
                <a:latin typeface="Comic Sans MS" pitchFamily="66" charset="0"/>
              </a:rPr>
              <a:t>?</a:t>
            </a:r>
            <a:endParaRPr lang="en-US" sz="4000" b="1" dirty="0">
              <a:solidFill>
                <a:srgbClr val="55C755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295400" y="198438"/>
            <a:ext cx="6553200" cy="7921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mal436 BT"/>
                <a:ea typeface="+mj-ea"/>
                <a:cs typeface="+mj-cs"/>
              </a:rPr>
              <a:t>Disraeli’s 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mal436 BT"/>
                <a:ea typeface="+mj-ea"/>
                <a:cs typeface="+mj-cs"/>
              </a:rPr>
              <a:t>2</a:t>
            </a:r>
            <a:r>
              <a:rPr kumimoji="0" lang="en-US" sz="4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mal436 BT"/>
                <a:ea typeface="+mj-ea"/>
                <a:cs typeface="+mj-cs"/>
              </a:rPr>
              <a:t>nd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mal436 BT"/>
                <a:ea typeface="+mj-ea"/>
                <a:cs typeface="+mj-cs"/>
              </a:rPr>
              <a:t> Ministry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219200"/>
            <a:ext cx="8991600" cy="5486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Accomplishments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91440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</a:rPr>
              <a:t>Domestic Policy</a:t>
            </a:r>
          </a:p>
          <a:p>
            <a:pPr marL="1493838" marR="0" lvl="2" indent="-350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</a:rPr>
              <a:t>1875:  Artisans Dwelling Act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sym typeface="Wingdings" pitchFamily="2" charset="2"/>
              </a:rPr>
              <a:t> govt. would define minimum housing standards.</a:t>
            </a:r>
          </a:p>
          <a:p>
            <a:pPr marL="1493838" marR="0" lvl="2" indent="-350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</a:rPr>
              <a:t>1875:  Public Health Act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sym typeface="Wingdings" pitchFamily="2" charset="2"/>
              </a:rPr>
              <a:t> govt. to create a modern sewer system in the big cities &amp; establish a sanitary code.</a:t>
            </a:r>
          </a:p>
          <a:p>
            <a:pPr marL="1493838" marR="0" lvl="2" indent="-350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</a:rPr>
              <a:t>1875:  Climbing Boys Act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sym typeface="Wingdings" pitchFamily="2" charset="2"/>
              </a:rPr>
              <a:t> licenses only given to adult chimney sweeps.</a:t>
            </a:r>
          </a:p>
          <a:p>
            <a:pPr marL="1493838" marR="0" lvl="2" indent="-350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</a:rPr>
              <a:t>1875:  Conspiracy &amp; Protection of Property Act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sym typeface="Wingdings" pitchFamily="2" charset="2"/>
              </a:rPr>
              <a:t> allowed peaceful picketing.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98438"/>
            <a:ext cx="9144000" cy="7921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mal436 BT"/>
                <a:ea typeface="+mj-ea"/>
                <a:cs typeface="+mj-cs"/>
              </a:rPr>
              <a:t>Gladstone’s 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mal436 BT"/>
                <a:ea typeface="+mj-ea"/>
                <a:cs typeface="+mj-cs"/>
              </a:rPr>
              <a:t>2</a:t>
            </a:r>
            <a:r>
              <a:rPr kumimoji="0" lang="en-US" sz="44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mal436 BT"/>
                <a:ea typeface="+mj-ea"/>
                <a:cs typeface="+mj-cs"/>
              </a:rPr>
              <a:t>nd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mal436 BT"/>
                <a:ea typeface="+mj-ea"/>
                <a:cs typeface="+mj-cs"/>
              </a:rPr>
              <a:t> Ministry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219200"/>
            <a:ext cx="8686800" cy="5486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Accomplishments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</a:rPr>
              <a:t>Domestic Policy</a:t>
            </a:r>
          </a:p>
          <a:p>
            <a:pPr marL="1493838" marR="0" lvl="2" indent="-350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</a:rPr>
              <a:t>1884 Reform Bill</a:t>
            </a:r>
          </a:p>
          <a:p>
            <a:pPr marL="1951038" marR="0" lvl="3" indent="-350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95000"/>
              <a:buFontTx/>
              <a:buChar char="–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sym typeface="Wingdings" pitchFamily="2" charset="2"/>
              </a:rPr>
              <a:t>Extended the franchise to agricultural laborers.</a:t>
            </a:r>
          </a:p>
          <a:p>
            <a:pPr marL="1951038" marR="0" lvl="3" indent="-350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95000"/>
              <a:buFontTx/>
              <a:buChar char="–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sym typeface="Wingdings" pitchFamily="2" charset="2"/>
              </a:rPr>
              <a:t>Gave the counties the same franchise as the boroughs.</a:t>
            </a:r>
          </a:p>
          <a:p>
            <a:pPr marL="1951038" marR="0" lvl="3" indent="-350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95000"/>
              <a:buFontTx/>
              <a:buChar char="–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sym typeface="Wingdings" pitchFamily="2" charset="2"/>
              </a:rPr>
              <a:t>Added 6,000,000 to the total number who could vote in parliamentary elections.</a:t>
            </a:r>
          </a:p>
          <a:p>
            <a:pPr marL="1493838" marR="0" lvl="2" indent="-350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sym typeface="Wingdings" pitchFamily="2" charset="2"/>
              </a:rPr>
              <a:t>1885:  Redistribution of Seats Act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sym typeface="Wingdings" pitchFamily="2" charset="2"/>
              </a:rPr>
              <a:t>  changes M.P. seats in Commons to reflect new demographic changes.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ormal436 BT" pitchFamily="66" charset="0"/>
              </a:rPr>
              <a:t>Home Rule for Ireland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Blip>
                <a:blip r:embed="rId2"/>
              </a:buBlip>
            </a:pP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itchFamily="66" charset="0"/>
              </a:rPr>
              <a:t>Home Rule movement begins 1870s.</a:t>
            </a:r>
          </a:p>
          <a:p>
            <a:pPr lvl="1" algn="l">
              <a:buBlip>
                <a:blip r:embed="rId2"/>
              </a:buBlip>
            </a:pP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itchFamily="66" charset="0"/>
              </a:rPr>
              <a:t>seeks partial independence to run domestic affairs.</a:t>
            </a:r>
          </a:p>
          <a:p>
            <a:pPr lvl="1" algn="l">
              <a:buBlip>
                <a:blip r:embed="rId2"/>
              </a:buBlip>
            </a:pP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itchFamily="66" charset="0"/>
              </a:rPr>
              <a:t>Westminster to run foreign affairs</a:t>
            </a:r>
          </a:p>
          <a:p>
            <a:pPr algn="l"/>
            <a:endParaRPr lang="en-US" sz="2800" b="1" dirty="0" smtClean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mal436 BT" pitchFamily="66" charset="0"/>
            </a:endParaRPr>
          </a:p>
          <a:p>
            <a:pPr algn="l">
              <a:buBlip>
                <a:blip r:embed="rId2"/>
              </a:buBlip>
            </a:pP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itchFamily="66" charset="0"/>
              </a:rPr>
              <a:t>Land League to help evicted tenants</a:t>
            </a:r>
          </a:p>
          <a:p>
            <a:pPr algn="l">
              <a:buBlip>
                <a:blip r:embed="rId2"/>
              </a:buBlip>
            </a:pP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itchFamily="66" charset="0"/>
              </a:rPr>
              <a:t>Irish MPs in London form voting block to gain power.</a:t>
            </a:r>
          </a:p>
          <a:p>
            <a:pPr algn="l">
              <a:buBlip>
                <a:blip r:embed="rId2"/>
              </a:buBlip>
            </a:pP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itchFamily="66" charset="0"/>
              </a:rPr>
              <a:t>Gladstone commits Liberal party to Home Rule for Ireland</a:t>
            </a:r>
          </a:p>
          <a:p>
            <a:pPr algn="l"/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itchFamily="66" charset="0"/>
              </a:rPr>
              <a:t>	</a:t>
            </a:r>
            <a:r>
              <a:rPr lang="en-US" sz="2800" b="1" u="sng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itchFamily="66" charset="0"/>
              </a:rPr>
              <a:t>DECISION SPLITS PARTY!</a:t>
            </a:r>
          </a:p>
          <a:p>
            <a:pPr algn="l"/>
            <a:endParaRPr lang="en-US" sz="28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mal436 BT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295400" y="198438"/>
            <a:ext cx="6553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mal436 BT" pitchFamily="66" charset="0"/>
                <a:ea typeface="+mj-ea"/>
                <a:cs typeface="+mj-cs"/>
              </a:rPr>
              <a:t>Home Rule for Ireland??</a:t>
            </a:r>
          </a:p>
        </p:txBody>
      </p:sp>
      <p:pic>
        <p:nvPicPr>
          <p:cNvPr id="3" name="Content Placeholder 3" descr="Gladstone_debate_on_Irish_Home_Rule_8th_April_1886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371600" y="1371600"/>
            <a:ext cx="6400800" cy="4341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47800" y="5867400"/>
            <a:ext cx="6248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00B050"/>
                </a:solidFill>
                <a:latin typeface="Comic Sans MS" pitchFamily="66" charset="0"/>
              </a:rPr>
              <a:t>Gladstone debates Home Rule in Commons.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Home Rule Movement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5791200" cy="35814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Blip>
                <a:blip r:embed="rId2"/>
              </a:buBlip>
            </a:pPr>
            <a:r>
              <a:rPr lang="en-US" dirty="0" smtClean="0">
                <a:solidFill>
                  <a:srgbClr val="00B050"/>
                </a:solidFill>
              </a:rPr>
              <a:t>  Protestants in North </a:t>
            </a:r>
          </a:p>
          <a:p>
            <a:pPr marL="0" indent="0" eaLnBrk="1" hangingPunct="1">
              <a:spcBef>
                <a:spcPct val="0"/>
              </a:spcBef>
              <a:buBlip>
                <a:blip r:embed="rId2"/>
              </a:buBlip>
            </a:pPr>
            <a:r>
              <a:rPr lang="en-US" dirty="0" smtClean="0">
                <a:solidFill>
                  <a:srgbClr val="00B050"/>
                </a:solidFill>
              </a:rPr>
              <a:t>  Catholics in South</a:t>
            </a:r>
          </a:p>
          <a:p>
            <a:pPr marL="0" indent="0" eaLnBrk="1" hangingPunct="1">
              <a:spcBef>
                <a:spcPct val="0"/>
              </a:spcBef>
              <a:buBlip>
                <a:blip r:embed="rId2"/>
              </a:buBlip>
            </a:pPr>
            <a:r>
              <a:rPr lang="en-US" b="1" kern="1200" dirty="0" smtClean="0">
                <a:ln>
                  <a:solidFill>
                    <a:srgbClr val="FFFFFF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itchFamily="66" charset="0"/>
              </a:rPr>
              <a:t>  </a:t>
            </a:r>
            <a:r>
              <a:rPr lang="en-US" dirty="0" smtClean="0">
                <a:solidFill>
                  <a:srgbClr val="00B050"/>
                </a:solidFill>
              </a:rPr>
              <a:t>Charles Parnell tries to unite       but Irish divided over what they want</a:t>
            </a:r>
          </a:p>
          <a:p>
            <a:pPr marL="0" indent="0" eaLnBrk="1" hangingPunct="1">
              <a:spcBef>
                <a:spcPct val="0"/>
              </a:spcBef>
              <a:buBlip>
                <a:blip r:embed="rId2"/>
              </a:buBlip>
            </a:pPr>
            <a:r>
              <a:rPr lang="en-US" dirty="0" smtClean="0">
                <a:solidFill>
                  <a:srgbClr val="00B050"/>
                </a:solidFill>
              </a:rPr>
              <a:t>1893:  Gladstone Reintroduced a Home Rule Bill.</a:t>
            </a:r>
          </a:p>
          <a:p>
            <a:pPr marL="1093788" lvl="1" indent="-350838">
              <a:defRPr/>
            </a:pPr>
            <a:r>
              <a:rPr lang="en-US" dirty="0" smtClean="0">
                <a:solidFill>
                  <a:srgbClr val="00B050"/>
                </a:solidFill>
              </a:rPr>
              <a:t>Provided for an Irish Parliament.</a:t>
            </a:r>
          </a:p>
          <a:p>
            <a:pPr marL="1093788" lvl="1" indent="-350838">
              <a:defRPr/>
            </a:pPr>
            <a:r>
              <a:rPr lang="en-US" dirty="0" smtClean="0">
                <a:solidFill>
                  <a:srgbClr val="00B050"/>
                </a:solidFill>
              </a:rPr>
              <a:t>Did NOT offer Ireland independence!</a:t>
            </a:r>
          </a:p>
          <a:p>
            <a:pPr marL="1093788" lvl="1" indent="-350838">
              <a:defRPr/>
            </a:pPr>
            <a:r>
              <a:rPr lang="en-US" dirty="0" smtClean="0">
                <a:solidFill>
                  <a:srgbClr val="00B050"/>
                </a:solidFill>
              </a:rPr>
              <a:t>Passed by the Commons, but rejected in the House of Lords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</a:p>
          <a:p>
            <a:pPr marL="0" indent="0" eaLnBrk="1" hangingPunct="1">
              <a:spcBef>
                <a:spcPct val="0"/>
              </a:spcBef>
              <a:buBlip>
                <a:blip r:embed="rId2"/>
              </a:buBlip>
            </a:pPr>
            <a:endParaRPr lang="en-US" dirty="0" smtClean="0">
              <a:solidFill>
                <a:srgbClr val="00B050"/>
              </a:solidFill>
            </a:endParaRPr>
          </a:p>
          <a:p>
            <a:pPr marL="0" lvl="0" indent="0" eaLnBrk="1" hangingPunct="1">
              <a:spcBef>
                <a:spcPct val="0"/>
              </a:spcBef>
              <a:buBlip>
                <a:blip r:embed="rId2"/>
              </a:buBlip>
            </a:pPr>
            <a:endParaRPr lang="en-US" b="1" kern="1200" dirty="0" smtClean="0">
              <a:ln>
                <a:solidFill>
                  <a:srgbClr val="FFFFFF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mal436 BT" pitchFamily="66" charset="0"/>
            </a:endParaRPr>
          </a:p>
        </p:txBody>
      </p:sp>
      <p:pic>
        <p:nvPicPr>
          <p:cNvPr id="2836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219200"/>
            <a:ext cx="3276600" cy="502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295400" y="198438"/>
            <a:ext cx="6553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mal436 BT" pitchFamily="66" charset="0"/>
                <a:ea typeface="+mj-ea"/>
                <a:cs typeface="+mj-cs"/>
              </a:rPr>
              <a:t>The Foreign Policy Debate</a:t>
            </a:r>
          </a:p>
        </p:txBody>
      </p:sp>
      <p:sp>
        <p:nvSpPr>
          <p:cNvPr id="4" name="Right Arrow 3"/>
          <p:cNvSpPr/>
          <p:nvPr/>
        </p:nvSpPr>
        <p:spPr>
          <a:xfrm flipH="1">
            <a:off x="5257800" y="1295400"/>
            <a:ext cx="1905000" cy="1600200"/>
          </a:xfrm>
          <a:prstGeom prst="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57150" h="571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>
                <a:solidFill>
                  <a:srgbClr val="FFFF00"/>
                </a:solidFill>
              </a:rPr>
              <a:t>“Little England” Policy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057400" y="1295400"/>
            <a:ext cx="1905000" cy="1600200"/>
          </a:xfrm>
          <a:prstGeom prst="rightArrow">
            <a:avLst/>
          </a:prstGeom>
          <a:solidFill>
            <a:srgbClr val="004376"/>
          </a:solidFill>
          <a:scene3d>
            <a:camera prst="orthographicFront"/>
            <a:lightRig rig="threePt" dir="t"/>
          </a:scene3d>
          <a:sp3d>
            <a:bevelT w="57150" h="508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>
                <a:solidFill>
                  <a:srgbClr val="FFFF00"/>
                </a:solidFill>
              </a:rPr>
              <a:t>“Big England” Policy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3200400"/>
            <a:ext cx="449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Zymbols" pitchFamily="2" charset="0"/>
              <a:buChar char="*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Disraeli</a:t>
            </a:r>
          </a:p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Zymbols" pitchFamily="2" charset="0"/>
              <a:buChar char="*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Conservative Party</a:t>
            </a:r>
          </a:p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Zymbols" pitchFamily="2" charset="0"/>
              <a:buChar char="*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England must be the greatest colonial power.</a:t>
            </a:r>
          </a:p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Zymbols" pitchFamily="2" charset="0"/>
              <a:buChar char="*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Spend £ on supporting the empire.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29200" y="3124200"/>
            <a:ext cx="4114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Zymbols" pitchFamily="2" charset="0"/>
              <a:buChar char="*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Gladstone.</a:t>
            </a:r>
          </a:p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Zymbols" pitchFamily="2" charset="0"/>
              <a:buChar char="*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Liberal Party.</a:t>
            </a:r>
          </a:p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Zymbols" pitchFamily="2" charset="0"/>
              <a:buChar char="*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England must invest in her own people at home.</a:t>
            </a:r>
          </a:p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Zymbols" pitchFamily="2" charset="0"/>
              <a:buChar char="*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Try negotiations, rather than costly military solutions.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295400" y="76200"/>
            <a:ext cx="6553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mal436 BT" pitchFamily="66" charset="0"/>
                <a:ea typeface="+mj-ea"/>
                <a:cs typeface="+mj-cs"/>
              </a:rPr>
              <a:t>“Scramble for Africa”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676400" y="990600"/>
            <a:ext cx="6172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Zymbols" pitchFamily="2" charset="0"/>
              <a:buChar char="*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1869:  Disraeli pushed for the completion of the Suez Canal.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4" name="Picture 3" descr="cartoon-Suez Crisis - 1876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l="4372" r="3825" b="5318"/>
          <a:stretch>
            <a:fillRect/>
          </a:stretch>
        </p:blipFill>
        <p:spPr bwMode="auto">
          <a:xfrm>
            <a:off x="1828800" y="1920875"/>
            <a:ext cx="5638800" cy="463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295400" y="198438"/>
            <a:ext cx="6553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mal436 BT" pitchFamily="66" charset="0"/>
                <a:ea typeface="+mj-ea"/>
                <a:cs typeface="+mj-cs"/>
              </a:rPr>
              <a:t>“Scramble for Africa”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066800"/>
            <a:ext cx="746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Zymbols" pitchFamily="2" charset="0"/>
              <a:buChar char="*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Gladstone opposed the “Mad Scramble.”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Zymbols" pitchFamily="2" charset="0"/>
              <a:buChar char="*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1880-1881:  First Boer War in South Africa Gladstone basically forced into involvement in South Africa.</a:t>
            </a:r>
          </a:p>
        </p:txBody>
      </p:sp>
      <p:pic>
        <p:nvPicPr>
          <p:cNvPr id="4" name="Picture 3" descr="First Boer War-1880-81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981200" y="3248291"/>
            <a:ext cx="4899025" cy="2923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295400" y="198438"/>
            <a:ext cx="6553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mal436 BT" pitchFamily="66" charset="0"/>
                <a:ea typeface="+mj-ea"/>
                <a:cs typeface="+mj-cs"/>
              </a:rPr>
              <a:t>“Scramble for Africa”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676400" y="1066800"/>
            <a:ext cx="6172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90000"/>
              <a:buFont typeface="Zymbols" pitchFamily="2" charset="0"/>
              <a:buChar char="*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1884-1885: 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Mahdi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uprising in the Sudan [Gladstone].</a:t>
            </a:r>
          </a:p>
        </p:txBody>
      </p:sp>
      <p:pic>
        <p:nvPicPr>
          <p:cNvPr id="4" name="Picture 4" descr="Muhammad_Ahmad_al-Mahd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76400"/>
            <a:ext cx="1676400" cy="1922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The_Mahdist_State,_1881-98,_modern_Sudan.pn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806575" y="2133600"/>
            <a:ext cx="3451225" cy="431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6" descr="Charles_Gordon_Pasha.jpg"/>
          <p:cNvPicPr>
            <a:picLocks noChangeAspect="1"/>
          </p:cNvPicPr>
          <p:nvPr/>
        </p:nvPicPr>
        <p:blipFill>
          <a:blip r:embed="rId4" cstate="print"/>
          <a:srcRect l="909" t="1839" r="6364" b="3847"/>
          <a:stretch>
            <a:fillRect/>
          </a:stretch>
        </p:blipFill>
        <p:spPr bwMode="auto">
          <a:xfrm>
            <a:off x="5943600" y="4267200"/>
            <a:ext cx="1447800" cy="2001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562600" y="365760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FF99"/>
                </a:solidFill>
                <a:latin typeface="Comic Sans MS" pitchFamily="66" charset="0"/>
              </a:rPr>
              <a:t>Muhammad Ahmad “al-</a:t>
            </a:r>
            <a:r>
              <a:rPr lang="en-US" sz="1400" b="1" dirty="0" err="1">
                <a:solidFill>
                  <a:srgbClr val="FFFF99"/>
                </a:solidFill>
                <a:latin typeface="Comic Sans MS" pitchFamily="66" charset="0"/>
              </a:rPr>
              <a:t>Mahdi</a:t>
            </a:r>
            <a:r>
              <a:rPr lang="en-US" sz="1400" b="1" dirty="0">
                <a:solidFill>
                  <a:srgbClr val="FFFF99"/>
                </a:solidFill>
                <a:latin typeface="Comic Sans MS" pitchFamily="66" charset="0"/>
              </a:rPr>
              <a:t>”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5562600" y="6321425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99"/>
                </a:solidFill>
                <a:latin typeface="Comic Sans MS" pitchFamily="66" charset="0"/>
              </a:rPr>
              <a:t>Charles Gordon “Pasha”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685800" y="76200"/>
            <a:ext cx="7924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 smtClean="0">
                <a:solidFill>
                  <a:srgbClr val="55C755"/>
                </a:solidFill>
                <a:latin typeface="UncialNarrow" pitchFamily="2" charset="0"/>
              </a:rPr>
              <a:t>Results</a:t>
            </a:r>
            <a:endParaRPr lang="en-US" sz="6000" b="1" dirty="0">
              <a:solidFill>
                <a:srgbClr val="55C755"/>
              </a:solidFill>
              <a:latin typeface="UncialNarrow" pitchFamily="2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914400"/>
            <a:ext cx="906779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4675" indent="-574675" algn="l">
              <a:buClr>
                <a:srgbClr val="FFCC00"/>
              </a:buClr>
              <a:buFont typeface="Wingdings" pitchFamily="2" charset="2"/>
              <a:buChar char="Ø"/>
            </a:pPr>
            <a:r>
              <a:rPr lang="en-US" sz="3000" b="1" dirty="0" smtClean="0">
                <a:solidFill>
                  <a:schemeClr val="bg1"/>
                </a:solidFill>
                <a:latin typeface="Comic Sans MS" pitchFamily="66" charset="0"/>
              </a:rPr>
              <a:t>Russian specter is destroyed.</a:t>
            </a:r>
          </a:p>
          <a:p>
            <a:pPr marL="1031875" lvl="1" indent="-574675" algn="l">
              <a:buClr>
                <a:srgbClr val="FFCC00"/>
              </a:buClr>
              <a:buFont typeface="Wingdings" pitchFamily="2" charset="2"/>
              <a:buChar char="Ø"/>
            </a:pPr>
            <a:r>
              <a:rPr lang="en-US" sz="3000" b="1" dirty="0" smtClean="0">
                <a:solidFill>
                  <a:schemeClr val="bg1"/>
                </a:solidFill>
                <a:latin typeface="Comic Sans MS" pitchFamily="66" charset="0"/>
              </a:rPr>
              <a:t>Austria plays this until WW I</a:t>
            </a:r>
          </a:p>
          <a:p>
            <a:pPr marL="574675" indent="-574675" algn="l">
              <a:buClr>
                <a:srgbClr val="FFCC00"/>
              </a:buClr>
              <a:buFont typeface="Wingdings" pitchFamily="2" charset="2"/>
              <a:buChar char="Ø"/>
            </a:pPr>
            <a:endParaRPr lang="en-US" sz="30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574675" indent="-574675" algn="l">
              <a:buClr>
                <a:srgbClr val="FFCC00"/>
              </a:buClr>
              <a:buFont typeface="Wingdings" pitchFamily="2" charset="2"/>
              <a:buChar char="Ø"/>
            </a:pPr>
            <a:r>
              <a:rPr lang="en-US" sz="3000" b="1" dirty="0" smtClean="0">
                <a:solidFill>
                  <a:schemeClr val="bg1"/>
                </a:solidFill>
                <a:latin typeface="Comic Sans MS" pitchFamily="66" charset="0"/>
              </a:rPr>
              <a:t>Ottoman Empire propped up by GB and Fr.</a:t>
            </a:r>
          </a:p>
          <a:p>
            <a:pPr marL="1031875" lvl="1" indent="-574675" algn="l">
              <a:buClr>
                <a:srgbClr val="FFCC00"/>
              </a:buClr>
              <a:buFont typeface="Wingdings" pitchFamily="2" charset="2"/>
              <a:buChar char="Ø"/>
            </a:pPr>
            <a:r>
              <a:rPr lang="en-US" sz="3000" b="1" dirty="0" smtClean="0">
                <a:solidFill>
                  <a:schemeClr val="bg1"/>
                </a:solidFill>
                <a:latin typeface="Comic Sans MS" pitchFamily="66" charset="0"/>
              </a:rPr>
              <a:t>(plugged back in)</a:t>
            </a:r>
          </a:p>
          <a:p>
            <a:pPr marL="1031875" lvl="1" indent="-574675" algn="l">
              <a:buClr>
                <a:srgbClr val="FFCC00"/>
              </a:buClr>
              <a:buFont typeface="Wingdings" pitchFamily="2" charset="2"/>
              <a:buChar char="Ø"/>
            </a:pPr>
            <a:endParaRPr lang="en-US" sz="30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574675" indent="-574675" algn="l">
              <a:buClr>
                <a:srgbClr val="FFCC00"/>
              </a:buClr>
              <a:buFont typeface="Wingdings" pitchFamily="2" charset="2"/>
              <a:buChar char="Ø"/>
            </a:pPr>
            <a:r>
              <a:rPr lang="en-US" sz="3000" b="1" dirty="0" smtClean="0">
                <a:solidFill>
                  <a:schemeClr val="bg1"/>
                </a:solidFill>
                <a:latin typeface="Comic Sans MS" pitchFamily="66" charset="0"/>
              </a:rPr>
              <a:t>The Concert of Europe is gone.  Major powers no longer working as a cohesive group to promote conservative ideology!</a:t>
            </a:r>
          </a:p>
          <a:p>
            <a:pPr marL="1031875" lvl="1" indent="-574675" algn="l">
              <a:buClr>
                <a:srgbClr val="FFCC00"/>
              </a:buClr>
              <a:buFont typeface="Wingdings" pitchFamily="2" charset="2"/>
              <a:buChar char="Ø"/>
            </a:pPr>
            <a:r>
              <a:rPr lang="en-US" sz="3000" b="1" dirty="0" smtClean="0">
                <a:solidFill>
                  <a:schemeClr val="bg1"/>
                </a:solidFill>
                <a:latin typeface="Comic Sans MS" pitchFamily="66" charset="0"/>
              </a:rPr>
              <a:t>Allows Italian and German unification.</a:t>
            </a:r>
            <a:endParaRPr lang="en-US" sz="3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9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1600200" y="1447800"/>
            <a:ext cx="5943600" cy="359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28575">
                  <a:solidFill>
                    <a:srgbClr val="3FBF3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Calisto MT"/>
              </a:rPr>
              <a:t>Italian</a:t>
            </a:r>
          </a:p>
          <a:p>
            <a:pPr algn="ctr"/>
            <a:r>
              <a:rPr lang="en-US" sz="4800" kern="10">
                <a:ln w="28575">
                  <a:solidFill>
                    <a:srgbClr val="3FBF3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Calisto MT"/>
              </a:rPr>
              <a:t>Unification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2968</TotalTime>
  <Words>2113</Words>
  <Application>Microsoft Office PowerPoint</Application>
  <PresentationFormat>On-screen Show (4:3)</PresentationFormat>
  <Paragraphs>342</Paragraphs>
  <Slides>78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8" baseType="lpstr">
      <vt:lpstr>Arial</vt:lpstr>
      <vt:lpstr>Zymbols</vt:lpstr>
      <vt:lpstr>Wingdings</vt:lpstr>
      <vt:lpstr>UncialNarrow</vt:lpstr>
      <vt:lpstr>Formal436 BT</vt:lpstr>
      <vt:lpstr>Jacques</vt:lpstr>
      <vt:lpstr>Comic Sans MS</vt:lpstr>
      <vt:lpstr>Calisto MT</vt:lpstr>
      <vt:lpstr>Blank</vt:lpstr>
      <vt:lpstr>Bitmap Image</vt:lpstr>
      <vt:lpstr>PowerPoint Presentation</vt:lpstr>
      <vt:lpstr>The Ottoman Empire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replaced by Kaiser Wilhelm I.  Far more traditional Prussian.  What does this mean?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include Austria?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of German Unification</vt:lpstr>
      <vt:lpstr>France</vt:lpstr>
      <vt:lpstr>Sacre Coeur</vt:lpstr>
      <vt:lpstr>End of Republic (again!)</vt:lpstr>
      <vt:lpstr>The End of the French Monarchy (finally)</vt:lpstr>
      <vt:lpstr>To prevent the return of the monarchy the French Crown jewels were sold!</vt:lpstr>
      <vt:lpstr>Dreyfus Affair</vt:lpstr>
      <vt:lpstr>PowerPoint Presentation</vt:lpstr>
      <vt:lpstr>PowerPoint Presentation</vt:lpstr>
      <vt:lpstr>PowerPoint Presentation</vt:lpstr>
      <vt:lpstr>PowerPoint Presentation</vt:lpstr>
      <vt:lpstr>How to Rule 2 Kingdoms?!</vt:lpstr>
      <vt:lpstr>PowerPoint Presentation</vt:lpstr>
      <vt:lpstr>PowerPoint Presentation</vt:lpstr>
      <vt:lpstr>PowerPoint Presentation</vt:lpstr>
      <vt:lpstr>PowerPoint Presentation</vt:lpstr>
      <vt:lpstr>Alaska sold to US 1867</vt:lpstr>
      <vt:lpstr>PowerPoint Presentation</vt:lpstr>
      <vt:lpstr>Russification of Poland</vt:lpstr>
      <vt:lpstr>Assassination of Alexander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Rule Movement</vt:lpstr>
      <vt:lpstr>PowerPoint Presentation</vt:lpstr>
      <vt:lpstr>PowerPoint Presentation</vt:lpstr>
      <vt:lpstr>PowerPoint Presentation</vt:lpstr>
      <vt:lpstr>PowerPoint Presentation</vt:lpstr>
    </vt:vector>
  </TitlesOfParts>
  <Company>Horace Greeley HS    Chappaqua, 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Mid-19c European Nationalism</dc:title>
  <dc:creator>Susan M. Pojer</dc:creator>
  <cp:lastModifiedBy>Keith Mainland</cp:lastModifiedBy>
  <cp:revision>171</cp:revision>
  <cp:lastPrinted>1601-01-01T00:00:00Z</cp:lastPrinted>
  <dcterms:created xsi:type="dcterms:W3CDTF">2004-03-03T00:57:28Z</dcterms:created>
  <dcterms:modified xsi:type="dcterms:W3CDTF">2013-01-30T17:59:02Z</dcterms:modified>
</cp:coreProperties>
</file>