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78" r:id="rId10"/>
    <p:sldId id="264" r:id="rId11"/>
    <p:sldId id="267" r:id="rId12"/>
    <p:sldId id="265" r:id="rId13"/>
    <p:sldId id="301" r:id="rId14"/>
    <p:sldId id="268" r:id="rId15"/>
    <p:sldId id="266" r:id="rId16"/>
    <p:sldId id="269" r:id="rId17"/>
    <p:sldId id="270" r:id="rId18"/>
    <p:sldId id="271" r:id="rId19"/>
    <p:sldId id="272" r:id="rId20"/>
    <p:sldId id="279" r:id="rId21"/>
    <p:sldId id="296" r:id="rId22"/>
    <p:sldId id="299" r:id="rId23"/>
    <p:sldId id="273" r:id="rId24"/>
    <p:sldId id="297" r:id="rId25"/>
    <p:sldId id="298" r:id="rId26"/>
    <p:sldId id="302" r:id="rId27"/>
    <p:sldId id="281" r:id="rId28"/>
    <p:sldId id="282" r:id="rId29"/>
    <p:sldId id="304" r:id="rId30"/>
    <p:sldId id="283" r:id="rId31"/>
    <p:sldId id="285" r:id="rId32"/>
    <p:sldId id="305" r:id="rId33"/>
    <p:sldId id="280" r:id="rId34"/>
    <p:sldId id="288" r:id="rId35"/>
    <p:sldId id="286" r:id="rId36"/>
    <p:sldId id="300" r:id="rId37"/>
    <p:sldId id="289" r:id="rId38"/>
    <p:sldId id="276"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07" d="100"/>
          <a:sy n="107" d="100"/>
        </p:scale>
        <p:origin x="-78"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D43412-D1F6-4776-94A4-589333C2983D}" type="datetimeFigureOut">
              <a:rPr lang="en-US"/>
              <a:pPr>
                <a:defRPr/>
              </a:pPr>
              <a:t>4/5/2013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961DC1-0A70-4E0A-B016-CA0B9886450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43D0AC-0DF0-49CB-A195-1C25464F961C}" type="datetimeFigureOut">
              <a:rPr lang="en-US"/>
              <a:pPr>
                <a:defRPr/>
              </a:pPr>
              <a:t>4/5/2013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3946B0-7427-4502-8559-FF70460C1CD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fasces-1.jpg"/>
          <p:cNvPicPr>
            <a:picLocks noChangeAspect="1"/>
          </p:cNvPicPr>
          <p:nvPr userDrawn="1"/>
        </p:nvPicPr>
        <p:blipFill>
          <a:blip r:embed="rId2" cstate="print">
            <a:lum bright="-10000" contrast="20000"/>
          </a:blip>
          <a:srcRect/>
          <a:stretch>
            <a:fillRect/>
          </a:stretch>
        </p:blipFill>
        <p:spPr bwMode="auto">
          <a:xfrm>
            <a:off x="0" y="0"/>
            <a:ext cx="990600" cy="6858000"/>
          </a:xfrm>
          <a:prstGeom prst="rect">
            <a:avLst/>
          </a:prstGeom>
          <a:noFill/>
          <a:ln w="9525">
            <a:noFill/>
            <a:miter lim="800000"/>
            <a:headEnd/>
            <a:tailEnd/>
          </a:ln>
        </p:spPr>
      </p:pic>
      <p:sp>
        <p:nvSpPr>
          <p:cNvPr id="2" name="Title 1"/>
          <p:cNvSpPr>
            <a:spLocks noGrp="1"/>
          </p:cNvSpPr>
          <p:nvPr>
            <p:ph type="title"/>
          </p:nvPr>
        </p:nvSpPr>
        <p:spPr>
          <a:xfrm>
            <a:off x="1066800" y="274638"/>
            <a:ext cx="7848600" cy="715962"/>
          </a:xfrm>
        </p:spPr>
        <p:txBody>
          <a:bodyPr>
            <a:normAutofit/>
          </a:bodyPr>
          <a:lstStyle>
            <a:lvl1pPr>
              <a:defRPr sz="3800">
                <a:solidFill>
                  <a:srgbClr val="FF0000"/>
                </a:solidFill>
                <a:effectLst>
                  <a:outerShdw blurRad="38100" dist="38100" dir="2700000" algn="tl">
                    <a:srgbClr val="000000">
                      <a:alpha val="43137"/>
                    </a:srgbClr>
                  </a:outerShdw>
                </a:effectLst>
                <a:latin typeface="Athenian" pitchFamily="2"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0" y="1219200"/>
            <a:ext cx="7772400" cy="5334000"/>
          </a:xfrm>
        </p:spPr>
        <p:txBody>
          <a:bodyPr>
            <a:normAutofit/>
          </a:bodyPr>
          <a:lstStyle>
            <a:lvl1pPr marL="517525" indent="-517525">
              <a:buSzPct val="88000"/>
              <a:buFontTx/>
              <a:buBlip>
                <a:blip r:embed="rId3"/>
              </a:buBlip>
              <a:defRPr sz="2800">
                <a:latin typeface="Comic Sans MS" pitchFamily="66" charset="0"/>
              </a:defRPr>
            </a:lvl1pPr>
            <a:lvl2pPr marL="1036638" indent="-290513">
              <a:buClr>
                <a:srgbClr val="008000"/>
              </a:buClr>
              <a:buSzPct val="110000"/>
              <a:buFont typeface="Wingdings" pitchFamily="2" charset="2"/>
              <a:buChar char="§"/>
              <a:defRPr sz="2400">
                <a:latin typeface="Comic Sans MS" pitchFamily="66" charset="0"/>
              </a:defRPr>
            </a:lvl2pPr>
            <a:lvl3pPr marL="1493838" indent="-228600">
              <a:buClr>
                <a:srgbClr val="FF0000"/>
              </a:buClr>
              <a:buSzPct val="130000"/>
              <a:defRPr sz="2000">
                <a:latin typeface="Comic Sans MS" pitchFamily="66" charset="0"/>
              </a:defRPr>
            </a:lvl3pPr>
            <a:lvl4pPr>
              <a:defRPr sz="1800">
                <a:latin typeface="Comic Sans MS" pitchFamily="66" charset="0"/>
              </a:defRPr>
            </a:lvl4pPr>
            <a:lvl5pPr>
              <a:defRPr sz="1800">
                <a:latin typeface="Comic Sans MS" pitchFamily="66"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7D9B87-153A-4B6B-93CE-6C119A26E4E7}" type="datetimeFigureOut">
              <a:rPr lang="en-US"/>
              <a:pPr>
                <a:defRPr/>
              </a:pPr>
              <a:t>4/5/2013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7AC6C6-4475-4BEC-B1E4-D8A445A5287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60770E-5E7C-4E98-B6B1-DEA0DDC08670}" type="datetimeFigureOut">
              <a:rPr lang="en-US"/>
              <a:pPr>
                <a:defRPr/>
              </a:pPr>
              <a:t>4/5/2013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E2679B-E827-47B2-920D-4361A8C09B7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92BF408-D559-42C6-B6CE-24DBD51AEDCA}" type="datetimeFigureOut">
              <a:rPr lang="en-US"/>
              <a:pPr>
                <a:defRPr/>
              </a:pPr>
              <a:t>4/5/2013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7A97367-258E-40F6-8072-88A9035AA67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BBC4A7-1C93-4663-AA28-5E286330C2C3}" type="datetimeFigureOut">
              <a:rPr lang="en-US"/>
              <a:pPr>
                <a:defRPr/>
              </a:pPr>
              <a:t>4/5/2013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F28A68-0292-4198-A583-A18E44E8CEC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96F247-208F-4D15-9B67-6D9E8B108ECC}" type="datetimeFigureOut">
              <a:rPr lang="en-US"/>
              <a:pPr>
                <a:defRPr/>
              </a:pPr>
              <a:t>4/5/2013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354FBEA-312A-4B80-9BF0-A5C12F91A9D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114D0C-ED29-4E8B-8E94-FDD03E47975E}" type="datetimeFigureOut">
              <a:rPr lang="en-US"/>
              <a:pPr>
                <a:defRPr/>
              </a:pPr>
              <a:t>4/5/2013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54FA48-D0BD-488E-A083-E2EA274D31D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1FA0F7E-4EA9-4FE5-8690-A200E434FA82}" type="datetimeFigureOut">
              <a:rPr lang="en-US"/>
              <a:pPr>
                <a:defRPr/>
              </a:pPr>
              <a:t>4/5/2013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849F05-C5A3-4B4D-B341-1C067B5A83D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F57AF7A-EB61-40C4-BDDF-82EB7EDF492C}" type="datetimeFigureOut">
              <a:rPr lang="en-US"/>
              <a:pPr>
                <a:defRPr/>
              </a:pPr>
              <a:t>4/5/2013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14F28BE-9024-4D70-968D-D94D9107021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fascist_italy_flag.jpg"/>
          <p:cNvPicPr>
            <a:picLocks noChangeAspect="1"/>
          </p:cNvPicPr>
          <p:nvPr/>
        </p:nvPicPr>
        <p:blipFill>
          <a:blip r:embed="rId2" cstate="print">
            <a:lum bright="20000"/>
          </a:blip>
          <a:srcRect/>
          <a:stretch>
            <a:fillRect/>
          </a:stretch>
        </p:blipFill>
        <p:spPr bwMode="auto">
          <a:xfrm>
            <a:off x="1524000" y="762000"/>
            <a:ext cx="6324600" cy="4216400"/>
          </a:xfrm>
          <a:prstGeom prst="rect">
            <a:avLst/>
          </a:prstGeom>
          <a:noFill/>
          <a:ln w="9525">
            <a:noFill/>
            <a:miter lim="800000"/>
            <a:headEnd/>
            <a:tailEnd/>
          </a:ln>
        </p:spPr>
      </p:pic>
      <p:sp>
        <p:nvSpPr>
          <p:cNvPr id="4" name="TextBox 3"/>
          <p:cNvSpPr txBox="1">
            <a:spLocks noChangeArrowheads="1"/>
          </p:cNvSpPr>
          <p:nvPr/>
        </p:nvSpPr>
        <p:spPr bwMode="auto">
          <a:xfrm>
            <a:off x="1447800" y="549275"/>
            <a:ext cx="6477000" cy="44799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defRPr/>
            </a:pPr>
            <a:r>
              <a:rPr lang="en-US" sz="7200" dirty="0">
                <a:solidFill>
                  <a:srgbClr val="336600"/>
                </a:solidFill>
                <a:latin typeface="Athenian" pitchFamily="2" charset="0"/>
              </a:rPr>
              <a:t>Italian</a:t>
            </a:r>
            <a:br>
              <a:rPr lang="en-US" sz="7200" dirty="0">
                <a:solidFill>
                  <a:srgbClr val="336600"/>
                </a:solidFill>
                <a:latin typeface="Athenian" pitchFamily="2" charset="0"/>
              </a:rPr>
            </a:br>
            <a:r>
              <a:rPr lang="en-US" sz="7200" dirty="0">
                <a:solidFill>
                  <a:srgbClr val="336600"/>
                </a:solidFill>
                <a:latin typeface="Athenian" pitchFamily="2" charset="0"/>
              </a:rPr>
              <a:t/>
            </a:r>
            <a:br>
              <a:rPr lang="en-US" sz="7200" dirty="0">
                <a:solidFill>
                  <a:srgbClr val="336600"/>
                </a:solidFill>
                <a:latin typeface="Athenian" pitchFamily="2" charset="0"/>
              </a:rPr>
            </a:br>
            <a:r>
              <a:rPr lang="en-US" sz="7200" dirty="0">
                <a:solidFill>
                  <a:srgbClr val="336600"/>
                </a:solidFill>
                <a:latin typeface="Athenian" pitchFamily="2" charset="0"/>
              </a:rPr>
              <a:t/>
            </a:r>
            <a:br>
              <a:rPr lang="en-US" sz="7200" dirty="0">
                <a:solidFill>
                  <a:srgbClr val="336600"/>
                </a:solidFill>
                <a:latin typeface="Athenian" pitchFamily="2" charset="0"/>
              </a:rPr>
            </a:br>
            <a:r>
              <a:rPr lang="en-US" sz="7200" dirty="0">
                <a:solidFill>
                  <a:srgbClr val="336600"/>
                </a:solidFill>
                <a:latin typeface="Athenian" pitchFamily="2" charset="0"/>
              </a:rPr>
              <a:t>Fascism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5400" b="1" dirty="0" smtClean="0"/>
              <a:t>Rampant Sexism</a:t>
            </a:r>
            <a:endParaRPr lang="en-US" sz="5400" b="1" dirty="0"/>
          </a:p>
        </p:txBody>
      </p:sp>
      <p:sp>
        <p:nvSpPr>
          <p:cNvPr id="4" name="Content Placeholder 3"/>
          <p:cNvSpPr>
            <a:spLocks noGrp="1"/>
          </p:cNvSpPr>
          <p:nvPr>
            <p:ph idx="1"/>
          </p:nvPr>
        </p:nvSpPr>
        <p:spPr>
          <a:xfrm>
            <a:off x="1219200" y="1371600"/>
            <a:ext cx="3810000" cy="5181600"/>
          </a:xfrm>
        </p:spPr>
        <p:txBody>
          <a:bodyPr/>
          <a:lstStyle/>
          <a:p>
            <a:pPr eaLnBrk="1" hangingPunct="1"/>
            <a:r>
              <a:rPr lang="en-US" sz="2400" dirty="0" smtClean="0"/>
              <a:t>Almost exclusively male-dominated.</a:t>
            </a:r>
          </a:p>
          <a:p>
            <a:pPr eaLnBrk="1" hangingPunct="1"/>
            <a:r>
              <a:rPr lang="en-US" sz="2400" dirty="0" smtClean="0"/>
              <a:t>Traditional gender roles are made more rigid.</a:t>
            </a:r>
          </a:p>
          <a:p>
            <a:pPr eaLnBrk="1" hangingPunct="1"/>
            <a:r>
              <a:rPr lang="en-US" sz="2400" dirty="0" smtClean="0"/>
              <a:t>Divorce, abortion &amp; homosexuality are suppressed.</a:t>
            </a:r>
          </a:p>
          <a:p>
            <a:pPr eaLnBrk="1" hangingPunct="1"/>
            <a:r>
              <a:rPr lang="en-US" sz="2400" dirty="0" smtClean="0"/>
              <a:t>The state is represented as the ultimate guardian of the family institution.</a:t>
            </a:r>
          </a:p>
        </p:txBody>
      </p:sp>
      <p:pic>
        <p:nvPicPr>
          <p:cNvPr id="13316" name="Picture 2"/>
          <p:cNvPicPr>
            <a:picLocks noChangeAspect="1" noChangeArrowheads="1"/>
          </p:cNvPicPr>
          <p:nvPr/>
        </p:nvPicPr>
        <p:blipFill>
          <a:blip r:embed="rId2" cstate="print"/>
          <a:srcRect/>
          <a:stretch>
            <a:fillRect/>
          </a:stretch>
        </p:blipFill>
        <p:spPr bwMode="auto">
          <a:xfrm>
            <a:off x="5257800" y="1371600"/>
            <a:ext cx="3530600" cy="4724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555" y="304800"/>
            <a:ext cx="8077200" cy="1096963"/>
          </a:xfrm>
        </p:spPr>
        <p:txBody>
          <a:bodyPr>
            <a:noAutofit/>
          </a:bodyPr>
          <a:lstStyle/>
          <a:p>
            <a:pPr eaLnBrk="1" hangingPunct="1">
              <a:defRPr/>
            </a:pPr>
            <a:r>
              <a:rPr lang="en-US" sz="5400" b="1" dirty="0" smtClean="0"/>
              <a:t>Identification of Enemies or Scapegoats as a Unifying Cause</a:t>
            </a:r>
            <a:endParaRPr lang="en-US" sz="5400" b="1" dirty="0"/>
          </a:p>
        </p:txBody>
      </p:sp>
      <p:sp>
        <p:nvSpPr>
          <p:cNvPr id="4" name="Content Placeholder 3"/>
          <p:cNvSpPr>
            <a:spLocks noGrp="1"/>
          </p:cNvSpPr>
          <p:nvPr>
            <p:ph idx="1"/>
          </p:nvPr>
        </p:nvSpPr>
        <p:spPr>
          <a:xfrm>
            <a:off x="5181600" y="1828800"/>
            <a:ext cx="3810000" cy="4876800"/>
          </a:xfrm>
        </p:spPr>
        <p:txBody>
          <a:bodyPr/>
          <a:lstStyle/>
          <a:p>
            <a:pPr eaLnBrk="1" hangingPunct="1"/>
            <a:r>
              <a:rPr lang="en-US" sz="2400" dirty="0" smtClean="0"/>
              <a:t>The people are rallied into a unifying patriotic frenzy over the need to eliminate a perceived common threat or foe.</a:t>
            </a:r>
          </a:p>
          <a:p>
            <a:pPr eaLnBrk="1" hangingPunct="1"/>
            <a:r>
              <a:rPr lang="en-US" sz="2400" dirty="0" smtClean="0"/>
              <a:t>This foe could be racial, ethnic, a religious minority, or political ‘enemies’.</a:t>
            </a:r>
          </a:p>
        </p:txBody>
      </p:sp>
      <p:pic>
        <p:nvPicPr>
          <p:cNvPr id="14340" name="Picture 4" descr="La_difesa_della_razza-The Defense of the Race.jpg"/>
          <p:cNvPicPr>
            <a:picLocks noChangeAspect="1"/>
          </p:cNvPicPr>
          <p:nvPr/>
        </p:nvPicPr>
        <p:blipFill>
          <a:blip r:embed="rId2" cstate="print">
            <a:lum bright="10000" contrast="20000"/>
          </a:blip>
          <a:srcRect l="2335" t="1637" r="1961" b="1704"/>
          <a:stretch>
            <a:fillRect/>
          </a:stretch>
        </p:blipFill>
        <p:spPr bwMode="auto">
          <a:xfrm>
            <a:off x="1447800" y="1600200"/>
            <a:ext cx="3429000" cy="493395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383" y="457200"/>
            <a:ext cx="8077200" cy="1020762"/>
          </a:xfrm>
        </p:spPr>
        <p:txBody>
          <a:bodyPr>
            <a:noAutofit/>
          </a:bodyPr>
          <a:lstStyle/>
          <a:p>
            <a:pPr eaLnBrk="1" hangingPunct="1">
              <a:defRPr/>
            </a:pPr>
            <a:r>
              <a:rPr lang="en-US" sz="5400" b="1" dirty="0" smtClean="0"/>
              <a:t>Disdain for the Recognition of Human Rights</a:t>
            </a:r>
            <a:endParaRPr lang="en-US" sz="5400" b="1" dirty="0"/>
          </a:p>
        </p:txBody>
      </p:sp>
      <p:sp>
        <p:nvSpPr>
          <p:cNvPr id="7" name="Content Placeholder 6"/>
          <p:cNvSpPr>
            <a:spLocks noGrp="1"/>
          </p:cNvSpPr>
          <p:nvPr>
            <p:ph idx="1"/>
          </p:nvPr>
        </p:nvSpPr>
        <p:spPr>
          <a:xfrm>
            <a:off x="1600200" y="1752600"/>
            <a:ext cx="6934200" cy="4419600"/>
          </a:xfrm>
        </p:spPr>
        <p:txBody>
          <a:bodyPr/>
          <a:lstStyle/>
          <a:p>
            <a:pPr eaLnBrk="1" hangingPunct="1"/>
            <a:r>
              <a:rPr lang="en-US" smtClean="0"/>
              <a:t>Because of the fear of enemies and the need for security, the people are persuaded that human rights can be ignored out of “need.”</a:t>
            </a:r>
            <a:br>
              <a:rPr lang="en-US" smtClean="0"/>
            </a:br>
            <a:endParaRPr lang="en-US" smtClean="0"/>
          </a:p>
          <a:p>
            <a:pPr eaLnBrk="1" hangingPunct="1"/>
            <a:r>
              <a:rPr lang="en-US" smtClean="0"/>
              <a:t>People look the other way or even approve of torture, summary executions, long incarcerations of prisoners, assassinations,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077200" cy="715962"/>
          </a:xfrm>
        </p:spPr>
        <p:txBody>
          <a:bodyPr>
            <a:noAutofit/>
          </a:bodyPr>
          <a:lstStyle/>
          <a:p>
            <a:pPr eaLnBrk="1" hangingPunct="1">
              <a:defRPr/>
            </a:pPr>
            <a:r>
              <a:rPr lang="en-US" sz="5400" b="1" dirty="0" smtClean="0"/>
              <a:t>Jews Are the Enemy!</a:t>
            </a:r>
            <a:endParaRPr lang="en-US" sz="5400" b="1" dirty="0"/>
          </a:p>
        </p:txBody>
      </p:sp>
      <p:pic>
        <p:nvPicPr>
          <p:cNvPr id="16387" name="Picture 4" descr="Io Cattolico e Israele - 1938 - a small groups of Jews have a stranglehold over Italian.jpg"/>
          <p:cNvPicPr>
            <a:picLocks noChangeAspect="1"/>
          </p:cNvPicPr>
          <p:nvPr/>
        </p:nvPicPr>
        <p:blipFill>
          <a:blip r:embed="rId2" cstate="print">
            <a:lum bright="10000" contrast="20000"/>
          </a:blip>
          <a:srcRect l="3897" r="638"/>
          <a:stretch>
            <a:fillRect/>
          </a:stretch>
        </p:blipFill>
        <p:spPr bwMode="auto">
          <a:xfrm>
            <a:off x="3048000" y="1219200"/>
            <a:ext cx="3733800" cy="51276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077200" cy="1020762"/>
          </a:xfrm>
        </p:spPr>
        <p:txBody>
          <a:bodyPr>
            <a:noAutofit/>
          </a:bodyPr>
          <a:lstStyle/>
          <a:p>
            <a:pPr eaLnBrk="1" hangingPunct="1">
              <a:defRPr/>
            </a:pPr>
            <a:r>
              <a:rPr lang="en-US" sz="5400" b="1" dirty="0" smtClean="0"/>
              <a:t>Religion &amp; Government Are Intertwined</a:t>
            </a:r>
            <a:endParaRPr lang="en-US" sz="5400" b="1" dirty="0"/>
          </a:p>
        </p:txBody>
      </p:sp>
      <p:sp>
        <p:nvSpPr>
          <p:cNvPr id="7" name="Content Placeholder 6"/>
          <p:cNvSpPr>
            <a:spLocks noGrp="1"/>
          </p:cNvSpPr>
          <p:nvPr>
            <p:ph idx="1"/>
          </p:nvPr>
        </p:nvSpPr>
        <p:spPr>
          <a:xfrm>
            <a:off x="1371600" y="1600200"/>
            <a:ext cx="7543800" cy="4800600"/>
          </a:xfrm>
        </p:spPr>
        <p:txBody>
          <a:bodyPr/>
          <a:lstStyle/>
          <a:p>
            <a:pPr eaLnBrk="1" hangingPunct="1"/>
            <a:r>
              <a:rPr lang="en-US" sz="2400" dirty="0" smtClean="0"/>
              <a:t>Fascist governments tend to use the most common religion in the nation as a tool to manipulate public opinion.</a:t>
            </a:r>
          </a:p>
          <a:p>
            <a:pPr eaLnBrk="1" hangingPunct="1"/>
            <a:r>
              <a:rPr lang="en-US" sz="2400" dirty="0" smtClean="0"/>
              <a:t>They meld religious rhetoric, symbolism, mythology, etc., into their policies [appears to give a religious </a:t>
            </a:r>
            <a:br>
              <a:rPr lang="en-US" sz="2400" dirty="0" smtClean="0"/>
            </a:br>
            <a:r>
              <a:rPr lang="en-US" sz="2400" dirty="0" smtClean="0"/>
              <a:t>imprimatur to </a:t>
            </a:r>
            <a:br>
              <a:rPr lang="en-US" sz="2400" dirty="0" smtClean="0"/>
            </a:br>
            <a:r>
              <a:rPr lang="en-US" sz="2400" dirty="0" smtClean="0"/>
              <a:t>government </a:t>
            </a:r>
            <a:br>
              <a:rPr lang="en-US" sz="2400" dirty="0" smtClean="0"/>
            </a:br>
            <a:r>
              <a:rPr lang="en-US" sz="2400" dirty="0" smtClean="0"/>
              <a:t>policies!]</a:t>
            </a:r>
          </a:p>
        </p:txBody>
      </p:sp>
      <p:pic>
        <p:nvPicPr>
          <p:cNvPr id="4" name="Picture 3" descr="priests giving the fascist salute.jpg"/>
          <p:cNvPicPr>
            <a:picLocks noChangeAspect="1"/>
          </p:cNvPicPr>
          <p:nvPr/>
        </p:nvPicPr>
        <p:blipFill>
          <a:blip r:embed="rId2" cstate="print"/>
          <a:srcRect/>
          <a:stretch>
            <a:fillRect/>
          </a:stretch>
        </p:blipFill>
        <p:spPr bwMode="auto">
          <a:xfrm>
            <a:off x="4572000" y="3640360"/>
            <a:ext cx="4267200" cy="30777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par>
                          <p:cTn id="11" fill="hold">
                            <p:stCondLst>
                              <p:cond delay="0"/>
                            </p:stCondLst>
                            <p:childTnLst>
                              <p:par>
                                <p:cTn id="12" presetID="9"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7848600" cy="1020762"/>
          </a:xfrm>
        </p:spPr>
        <p:txBody>
          <a:bodyPr>
            <a:noAutofit/>
          </a:bodyPr>
          <a:lstStyle/>
          <a:p>
            <a:pPr eaLnBrk="1" hangingPunct="1">
              <a:defRPr/>
            </a:pPr>
            <a:r>
              <a:rPr lang="en-US" sz="5400" b="1" dirty="0" smtClean="0"/>
              <a:t>Disdain for Intellectuals &amp; for the Arts</a:t>
            </a:r>
            <a:endParaRPr lang="en-US" sz="5400" b="1" dirty="0"/>
          </a:p>
        </p:txBody>
      </p:sp>
      <p:sp>
        <p:nvSpPr>
          <p:cNvPr id="7" name="Content Placeholder 6"/>
          <p:cNvSpPr>
            <a:spLocks noGrp="1"/>
          </p:cNvSpPr>
          <p:nvPr>
            <p:ph idx="1"/>
          </p:nvPr>
        </p:nvSpPr>
        <p:spPr>
          <a:xfrm>
            <a:off x="1981200" y="1752600"/>
            <a:ext cx="6629400" cy="4724400"/>
          </a:xfrm>
        </p:spPr>
        <p:txBody>
          <a:bodyPr/>
          <a:lstStyle/>
          <a:p>
            <a:pPr eaLnBrk="1" hangingPunct="1"/>
            <a:r>
              <a:rPr lang="en-US" dirty="0" smtClean="0"/>
              <a:t>Open hostility to higher education and academia is promoted.</a:t>
            </a:r>
            <a:br>
              <a:rPr lang="en-US" dirty="0" smtClean="0"/>
            </a:br>
            <a:endParaRPr lang="en-US" dirty="0" smtClean="0"/>
          </a:p>
          <a:p>
            <a:pPr eaLnBrk="1" hangingPunct="1"/>
            <a:r>
              <a:rPr lang="en-US" dirty="0" smtClean="0"/>
              <a:t>Professors and other academics are censored or arrested.</a:t>
            </a:r>
            <a:br>
              <a:rPr lang="en-US" dirty="0" smtClean="0"/>
            </a:br>
            <a:endParaRPr lang="en-US" dirty="0" smtClean="0"/>
          </a:p>
          <a:p>
            <a:pPr eaLnBrk="1" hangingPunct="1"/>
            <a:r>
              <a:rPr lang="en-US" dirty="0" smtClean="0"/>
              <a:t>Free expression in the arts and letters is openly attacked.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848600" cy="1020763"/>
          </a:xfrm>
        </p:spPr>
        <p:txBody>
          <a:bodyPr>
            <a:normAutofit/>
          </a:bodyPr>
          <a:lstStyle/>
          <a:p>
            <a:pPr eaLnBrk="1" hangingPunct="1">
              <a:defRPr/>
            </a:pPr>
            <a:r>
              <a:rPr lang="en-US" sz="5400" b="1" dirty="0" smtClean="0"/>
              <a:t>Rampant Nepotism &amp; Corruption</a:t>
            </a:r>
            <a:endParaRPr lang="en-US" sz="5400" b="1" dirty="0"/>
          </a:p>
        </p:txBody>
      </p:sp>
      <p:sp>
        <p:nvSpPr>
          <p:cNvPr id="7" name="Content Placeholder 6"/>
          <p:cNvSpPr>
            <a:spLocks noGrp="1"/>
          </p:cNvSpPr>
          <p:nvPr>
            <p:ph idx="1"/>
          </p:nvPr>
        </p:nvSpPr>
        <p:spPr>
          <a:xfrm>
            <a:off x="1676400" y="1676400"/>
            <a:ext cx="7010400" cy="5029200"/>
          </a:xfrm>
        </p:spPr>
        <p:txBody>
          <a:bodyPr/>
          <a:lstStyle/>
          <a:p>
            <a:pPr eaLnBrk="1" hangingPunct="1"/>
            <a:r>
              <a:rPr lang="en-US" sz="2700" dirty="0" smtClean="0"/>
              <a:t>Fascist regimes are almost always governed by groups of friends and associates who appoint each to government positions.</a:t>
            </a:r>
          </a:p>
          <a:p>
            <a:pPr eaLnBrk="1" hangingPunct="1"/>
            <a:r>
              <a:rPr lang="en-US" sz="2700" dirty="0" smtClean="0"/>
              <a:t>This group uses governmental power and authority to protect their friends from accountability.</a:t>
            </a:r>
          </a:p>
          <a:p>
            <a:pPr eaLnBrk="1" hangingPunct="1"/>
            <a:r>
              <a:rPr lang="en-US" sz="2700" dirty="0" smtClean="0"/>
              <a:t>National resources and even treasures can be appropriated or even outright stolen by government leaders.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848600" cy="715962"/>
          </a:xfrm>
        </p:spPr>
        <p:txBody>
          <a:bodyPr>
            <a:noAutofit/>
          </a:bodyPr>
          <a:lstStyle/>
          <a:p>
            <a:pPr eaLnBrk="1" hangingPunct="1">
              <a:defRPr/>
            </a:pPr>
            <a:r>
              <a:rPr lang="en-US" sz="5400" b="1" dirty="0" smtClean="0"/>
              <a:t>Fraudulent Elections</a:t>
            </a:r>
            <a:endParaRPr lang="en-US" sz="5400" b="1" dirty="0"/>
          </a:p>
        </p:txBody>
      </p:sp>
      <p:sp>
        <p:nvSpPr>
          <p:cNvPr id="7" name="Content Placeholder 6"/>
          <p:cNvSpPr>
            <a:spLocks noGrp="1"/>
          </p:cNvSpPr>
          <p:nvPr>
            <p:ph idx="1"/>
          </p:nvPr>
        </p:nvSpPr>
        <p:spPr>
          <a:xfrm>
            <a:off x="1524000" y="2209800"/>
            <a:ext cx="7315200" cy="3962400"/>
          </a:xfrm>
        </p:spPr>
        <p:txBody>
          <a:bodyPr/>
          <a:lstStyle/>
          <a:p>
            <a:pPr eaLnBrk="1" hangingPunct="1"/>
            <a:r>
              <a:rPr lang="en-US" dirty="0" smtClean="0"/>
              <a:t>Elections can be a complete sham.</a:t>
            </a:r>
          </a:p>
          <a:p>
            <a:pPr eaLnBrk="1" hangingPunct="1"/>
            <a:r>
              <a:rPr lang="en-US" dirty="0" smtClean="0"/>
              <a:t>Other times, elections are manipulated by smear campaigns against or even assassination of opposition candidates.</a:t>
            </a:r>
          </a:p>
          <a:p>
            <a:pPr eaLnBrk="1" hangingPunct="1"/>
            <a:r>
              <a:rPr lang="en-US" dirty="0" smtClean="0"/>
              <a:t>The use of legislation to control who can vote.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5400" b="1" dirty="0" smtClean="0"/>
              <a:t>Controlled Mass Media</a:t>
            </a:r>
            <a:endParaRPr lang="en-US" sz="5400" b="1" dirty="0"/>
          </a:p>
        </p:txBody>
      </p:sp>
      <p:pic>
        <p:nvPicPr>
          <p:cNvPr id="21507" name="Content Placeholder 3" descr="young fascist magazine - 1931.jpg"/>
          <p:cNvPicPr>
            <a:picLocks noGrp="1" noChangeAspect="1"/>
          </p:cNvPicPr>
          <p:nvPr>
            <p:ph idx="1"/>
          </p:nvPr>
        </p:nvPicPr>
        <p:blipFill>
          <a:blip r:embed="rId2" cstate="print"/>
          <a:srcRect/>
          <a:stretch>
            <a:fillRect/>
          </a:stretch>
        </p:blipFill>
        <p:spPr>
          <a:xfrm>
            <a:off x="2944813" y="1219200"/>
            <a:ext cx="4168775" cy="5334000"/>
          </a:xfrm>
          <a:ln>
            <a:solidFill>
              <a:schemeClr val="tx1"/>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27038"/>
            <a:ext cx="7924800" cy="1020762"/>
          </a:xfrm>
        </p:spPr>
        <p:txBody>
          <a:bodyPr>
            <a:noAutofit/>
          </a:bodyPr>
          <a:lstStyle/>
          <a:p>
            <a:pPr eaLnBrk="1" hangingPunct="1">
              <a:defRPr/>
            </a:pPr>
            <a:r>
              <a:rPr lang="en-US" sz="5400" b="1" dirty="0" smtClean="0"/>
              <a:t>Labor Power is Suppressed; Corporate Power is Protected</a:t>
            </a:r>
            <a:endParaRPr lang="en-US" sz="5400" b="1" dirty="0"/>
          </a:p>
        </p:txBody>
      </p:sp>
      <p:sp>
        <p:nvSpPr>
          <p:cNvPr id="7" name="Content Placeholder 6"/>
          <p:cNvSpPr>
            <a:spLocks noGrp="1"/>
          </p:cNvSpPr>
          <p:nvPr>
            <p:ph idx="1"/>
          </p:nvPr>
        </p:nvSpPr>
        <p:spPr>
          <a:xfrm>
            <a:off x="1295400" y="1981200"/>
            <a:ext cx="7467600" cy="4876800"/>
          </a:xfrm>
        </p:spPr>
        <p:txBody>
          <a:bodyPr/>
          <a:lstStyle/>
          <a:p>
            <a:pPr eaLnBrk="1" hangingPunct="1"/>
            <a:r>
              <a:rPr lang="en-US" dirty="0" smtClean="0"/>
              <a:t>Because the organizing power of labor is the only real threat to a fascist government, labor unions are suppressed or independent unions are eliminated.</a:t>
            </a:r>
          </a:p>
          <a:p>
            <a:pPr eaLnBrk="1" hangingPunct="1"/>
            <a:r>
              <a:rPr lang="en-US" dirty="0" smtClean="0"/>
              <a:t>The industrial and business aristocracy of a fascist state often are the ones who put the government leaders into power.</a:t>
            </a:r>
          </a:p>
          <a:p>
            <a:pPr lvl="1" eaLnBrk="1" hangingPunct="1"/>
            <a:r>
              <a:rPr lang="en-US" dirty="0" smtClean="0"/>
              <a:t>This creates a mutually beneficial business/government relationship and power elite!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848600" cy="715963"/>
          </a:xfrm>
        </p:spPr>
        <p:txBody>
          <a:bodyPr>
            <a:noAutofit/>
          </a:bodyPr>
          <a:lstStyle/>
          <a:p>
            <a:pPr eaLnBrk="1" hangingPunct="1">
              <a:defRPr/>
            </a:pPr>
            <a:r>
              <a:rPr lang="en-US" sz="5400" b="1" dirty="0" smtClean="0">
                <a:effectLst>
                  <a:outerShdw blurRad="38100" dist="38100" dir="2700000" algn="tl">
                    <a:srgbClr val="C0C0C0"/>
                  </a:outerShdw>
                </a:effectLst>
              </a:rPr>
              <a:t>A Definition of Fascism</a:t>
            </a:r>
          </a:p>
        </p:txBody>
      </p:sp>
      <p:sp>
        <p:nvSpPr>
          <p:cNvPr id="5126" name="Text Box 6"/>
          <p:cNvSpPr txBox="1">
            <a:spLocks noChangeArrowheads="1"/>
          </p:cNvSpPr>
          <p:nvPr/>
        </p:nvSpPr>
        <p:spPr bwMode="auto">
          <a:xfrm>
            <a:off x="1371600" y="1219200"/>
            <a:ext cx="7315200" cy="1552575"/>
          </a:xfrm>
          <a:prstGeom prst="rect">
            <a:avLst/>
          </a:prstGeom>
          <a:noFill/>
          <a:ln w="9525">
            <a:noFill/>
            <a:miter lim="800000"/>
            <a:headEnd/>
            <a:tailEnd/>
          </a:ln>
          <a:effectLst/>
        </p:spPr>
        <p:txBody>
          <a:bodyPr>
            <a:spAutoFit/>
          </a:bodyPr>
          <a:lstStyle/>
          <a:p>
            <a:pPr>
              <a:spcBef>
                <a:spcPct val="50000"/>
              </a:spcBef>
              <a:defRPr/>
            </a:pPr>
            <a:r>
              <a:rPr lang="en-US" sz="2400" dirty="0">
                <a:solidFill>
                  <a:srgbClr val="336600"/>
                </a:solidFill>
                <a:effectLst>
                  <a:outerShdw blurRad="38100" dist="38100" dir="2700000" algn="tl">
                    <a:srgbClr val="C0C0C0"/>
                  </a:outerShdw>
                </a:effectLst>
                <a:latin typeface="Comic Sans MS" pitchFamily="66" charset="0"/>
              </a:rPr>
              <a:t>Fascism</a:t>
            </a:r>
            <a:r>
              <a:rPr lang="en-US" sz="2400" dirty="0">
                <a:latin typeface="Comic Sans MS" pitchFamily="66" charset="0"/>
              </a:rPr>
              <a:t> is the totalitarian philosophy of government that glorifies the state and nation and assigns to the state control over every aspect of national life.</a:t>
            </a:r>
          </a:p>
        </p:txBody>
      </p:sp>
      <p:sp>
        <p:nvSpPr>
          <p:cNvPr id="5127" name="Text Box 7"/>
          <p:cNvSpPr txBox="1">
            <a:spLocks noChangeArrowheads="1"/>
          </p:cNvSpPr>
          <p:nvPr/>
        </p:nvSpPr>
        <p:spPr bwMode="auto">
          <a:xfrm>
            <a:off x="1371600" y="2895600"/>
            <a:ext cx="7315200" cy="3816429"/>
          </a:xfrm>
          <a:prstGeom prst="rect">
            <a:avLst/>
          </a:prstGeom>
          <a:noFill/>
          <a:ln w="9525">
            <a:noFill/>
            <a:miter lim="800000"/>
            <a:headEnd/>
            <a:tailEnd/>
          </a:ln>
        </p:spPr>
        <p:txBody>
          <a:bodyPr>
            <a:spAutoFit/>
          </a:bodyPr>
          <a:lstStyle/>
          <a:p>
            <a:pPr>
              <a:spcBef>
                <a:spcPct val="50000"/>
              </a:spcBef>
            </a:pPr>
            <a:r>
              <a:rPr lang="en-US" sz="2200" i="1" dirty="0">
                <a:latin typeface="Comic Sans MS" pitchFamily="66" charset="0"/>
              </a:rPr>
              <a:t>The State not only is authority which governs and molds individual will with laws and values of spiritual life, but it is also power which makes its will prevail abroad….For the Fascist, everything is within the State and…neither individuals nor groups are outside the State...For Fascism, the State is an absolute, before which individuals or groups are only relative….Liberalism denied the State in the name of the individual; Fascism reasserts the rights of the State as expressing the real essence of the individual.</a:t>
            </a:r>
            <a:br>
              <a:rPr lang="en-US" sz="2200" i="1" dirty="0">
                <a:latin typeface="Comic Sans MS" pitchFamily="66" charset="0"/>
              </a:rPr>
            </a:br>
            <a:r>
              <a:rPr lang="en-US" sz="2200" i="1" dirty="0">
                <a:latin typeface="Comic Sans MS" pitchFamily="66" charset="0"/>
              </a:rPr>
              <a:t>                            </a:t>
            </a:r>
            <a:r>
              <a:rPr lang="en-US" sz="2200" dirty="0">
                <a:latin typeface="Comic Sans MS" pitchFamily="66" charset="0"/>
              </a:rPr>
              <a:t>       </a:t>
            </a:r>
            <a:r>
              <a:rPr lang="en-US" sz="2200" b="1" i="1" dirty="0" smtClean="0">
                <a:solidFill>
                  <a:srgbClr val="336600"/>
                </a:solidFill>
                <a:effectLst>
                  <a:outerShdw blurRad="38100" dist="38100" dir="2700000" algn="tl">
                    <a:srgbClr val="000000">
                      <a:alpha val="43137"/>
                    </a:srgbClr>
                  </a:outerShdw>
                </a:effectLst>
                <a:latin typeface="Comic Sans MS" pitchFamily="66" charset="0"/>
              </a:rPr>
              <a:t>-- </a:t>
            </a:r>
            <a:r>
              <a:rPr lang="en-US" sz="2200" b="1" i="1" u="sng" dirty="0" err="1">
                <a:solidFill>
                  <a:srgbClr val="336600"/>
                </a:solidFill>
                <a:effectLst>
                  <a:outerShdw blurRad="38100" dist="38100" dir="2700000" algn="tl">
                    <a:srgbClr val="000000">
                      <a:alpha val="43137"/>
                    </a:srgbClr>
                  </a:outerShdw>
                </a:effectLst>
                <a:latin typeface="Comic Sans MS" pitchFamily="66" charset="0"/>
              </a:rPr>
              <a:t>Enciclopedia</a:t>
            </a:r>
            <a:r>
              <a:rPr lang="en-US" sz="2200" b="1" i="1" u="sng" dirty="0">
                <a:solidFill>
                  <a:srgbClr val="336600"/>
                </a:solidFill>
                <a:effectLst>
                  <a:outerShdw blurRad="38100" dist="38100" dir="2700000" algn="tl">
                    <a:srgbClr val="000000">
                      <a:alpha val="43137"/>
                    </a:srgbClr>
                  </a:outerShdw>
                </a:effectLst>
                <a:latin typeface="Comic Sans MS" pitchFamily="66" charset="0"/>
              </a:rPr>
              <a:t> </a:t>
            </a:r>
            <a:r>
              <a:rPr lang="en-US" sz="2200" b="1" i="1" u="sng" dirty="0" err="1">
                <a:solidFill>
                  <a:srgbClr val="336600"/>
                </a:solidFill>
                <a:effectLst>
                  <a:outerShdw blurRad="38100" dist="38100" dir="2700000" algn="tl">
                    <a:srgbClr val="000000">
                      <a:alpha val="43137"/>
                    </a:srgbClr>
                  </a:outerShdw>
                </a:effectLst>
                <a:latin typeface="Comic Sans MS" pitchFamily="66" charset="0"/>
              </a:rPr>
              <a:t>Italiana</a:t>
            </a:r>
            <a:r>
              <a:rPr lang="en-US" sz="2200" b="1" i="1" dirty="0">
                <a:solidFill>
                  <a:srgbClr val="336600"/>
                </a:solidFill>
                <a:effectLst>
                  <a:outerShdw blurRad="38100" dist="38100" dir="2700000" algn="tl">
                    <a:srgbClr val="000000">
                      <a:alpha val="43137"/>
                    </a:srgbClr>
                  </a:outerShdw>
                </a:effectLst>
                <a:latin typeface="Comic Sans MS" pitchFamily="66" charset="0"/>
              </a:rPr>
              <a:t>, 1932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126"/>
                                        </p:tgtEl>
                                        <p:attrNameLst>
                                          <p:attrName>style.visibility</p:attrName>
                                        </p:attrNameLst>
                                      </p:cBhvr>
                                      <p:to>
                                        <p:strVal val="visible"/>
                                      </p:to>
                                    </p:set>
                                    <p:animEffect transition="in" filter="wipe(left)">
                                      <p:cBhvr>
                                        <p:cTn id="7" dur="1000"/>
                                        <p:tgtEl>
                                          <p:spTgt spid="51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wd">
                                    <p:tmPct val="10000"/>
                                  </p:iterate>
                                  <p:childTnLst>
                                    <p:set>
                                      <p:cBhvr>
                                        <p:cTn id="11" dur="1" fill="hold">
                                          <p:stCondLst>
                                            <p:cond delay="0"/>
                                          </p:stCondLst>
                                        </p:cTn>
                                        <p:tgtEl>
                                          <p:spTgt spid="5127"/>
                                        </p:tgtEl>
                                        <p:attrNameLst>
                                          <p:attrName>style.visibility</p:attrName>
                                        </p:attrNameLst>
                                      </p:cBhvr>
                                      <p:to>
                                        <p:strVal val="visible"/>
                                      </p:to>
                                    </p:set>
                                    <p:animEffect transition="in" filter="wipe(up)">
                                      <p:cBhvr>
                                        <p:cTn id="12"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51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fascist_italy_flag.jpg"/>
          <p:cNvPicPr>
            <a:picLocks noChangeAspect="1"/>
          </p:cNvPicPr>
          <p:nvPr/>
        </p:nvPicPr>
        <p:blipFill>
          <a:blip r:embed="rId2" cstate="print">
            <a:lum bright="30000"/>
          </a:blip>
          <a:srcRect/>
          <a:stretch>
            <a:fillRect/>
          </a:stretch>
        </p:blipFill>
        <p:spPr bwMode="auto">
          <a:xfrm>
            <a:off x="1447800" y="1270000"/>
            <a:ext cx="6324600" cy="4216400"/>
          </a:xfrm>
          <a:prstGeom prst="rect">
            <a:avLst/>
          </a:prstGeom>
          <a:noFill/>
          <a:ln w="9525">
            <a:noFill/>
            <a:miter lim="800000"/>
            <a:headEnd/>
            <a:tailEnd/>
          </a:ln>
        </p:spPr>
      </p:pic>
      <p:sp>
        <p:nvSpPr>
          <p:cNvPr id="4" name="TextBox 3"/>
          <p:cNvSpPr txBox="1">
            <a:spLocks noChangeArrowheads="1"/>
          </p:cNvSpPr>
          <p:nvPr/>
        </p:nvSpPr>
        <p:spPr bwMode="auto">
          <a:xfrm>
            <a:off x="838200" y="914400"/>
            <a:ext cx="7620000" cy="452431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defRPr/>
            </a:pPr>
            <a:r>
              <a:rPr lang="en-US" sz="9600" b="1" dirty="0">
                <a:solidFill>
                  <a:srgbClr val="C00000"/>
                </a:solidFill>
                <a:effectLst>
                  <a:outerShdw blurRad="38100" dist="38100" dir="2700000" algn="tl">
                    <a:srgbClr val="000000">
                      <a:alpha val="43137"/>
                    </a:srgbClr>
                  </a:outerShdw>
                </a:effectLst>
                <a:latin typeface="Athenian" pitchFamily="2" charset="0"/>
              </a:rPr>
              <a:t>The</a:t>
            </a:r>
            <a:br>
              <a:rPr lang="en-US" sz="9600" b="1" dirty="0">
                <a:solidFill>
                  <a:srgbClr val="C00000"/>
                </a:solidFill>
                <a:effectLst>
                  <a:outerShdw blurRad="38100" dist="38100" dir="2700000" algn="tl">
                    <a:srgbClr val="000000">
                      <a:alpha val="43137"/>
                    </a:srgbClr>
                  </a:outerShdw>
                </a:effectLst>
                <a:latin typeface="Athenian" pitchFamily="2" charset="0"/>
              </a:rPr>
            </a:br>
            <a:r>
              <a:rPr lang="en-US" sz="9600" b="1" dirty="0">
                <a:solidFill>
                  <a:srgbClr val="C00000"/>
                </a:solidFill>
                <a:effectLst>
                  <a:outerShdw blurRad="38100" dist="38100" dir="2700000" algn="tl">
                    <a:srgbClr val="000000">
                      <a:alpha val="43137"/>
                    </a:srgbClr>
                  </a:outerShdw>
                </a:effectLst>
                <a:latin typeface="Athenian" pitchFamily="2" charset="0"/>
              </a:rPr>
              <a:t>Rise of</a:t>
            </a:r>
            <a:br>
              <a:rPr lang="en-US" sz="9600" b="1" dirty="0">
                <a:solidFill>
                  <a:srgbClr val="C00000"/>
                </a:solidFill>
                <a:effectLst>
                  <a:outerShdw blurRad="38100" dist="38100" dir="2700000" algn="tl">
                    <a:srgbClr val="000000">
                      <a:alpha val="43137"/>
                    </a:srgbClr>
                  </a:outerShdw>
                </a:effectLst>
                <a:latin typeface="Athenian" pitchFamily="2" charset="0"/>
              </a:rPr>
            </a:br>
            <a:r>
              <a:rPr lang="en-US" sz="9600" b="1" dirty="0">
                <a:solidFill>
                  <a:srgbClr val="C00000"/>
                </a:solidFill>
                <a:effectLst>
                  <a:outerShdw blurRad="38100" dist="38100" dir="2700000" algn="tl">
                    <a:srgbClr val="000000">
                      <a:alpha val="43137"/>
                    </a:srgbClr>
                  </a:outerShdw>
                </a:effectLst>
                <a:latin typeface="Athenian" pitchFamily="2" charset="0"/>
              </a:rPr>
              <a:t>Mussolini</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79438"/>
            <a:ext cx="7848600" cy="715962"/>
          </a:xfrm>
        </p:spPr>
        <p:txBody>
          <a:bodyPr>
            <a:noAutofit/>
          </a:bodyPr>
          <a:lstStyle/>
          <a:p>
            <a:pPr eaLnBrk="1" hangingPunct="1">
              <a:defRPr/>
            </a:pPr>
            <a:r>
              <a:rPr lang="en-US" sz="5400" b="1" dirty="0" smtClean="0"/>
              <a:t>Immediate Post-WWI Italy</a:t>
            </a:r>
            <a:endParaRPr lang="en-US" sz="5400" b="1" dirty="0"/>
          </a:p>
        </p:txBody>
      </p:sp>
      <p:sp>
        <p:nvSpPr>
          <p:cNvPr id="7" name="Content Placeholder 6"/>
          <p:cNvSpPr>
            <a:spLocks noGrp="1"/>
          </p:cNvSpPr>
          <p:nvPr>
            <p:ph idx="1"/>
          </p:nvPr>
        </p:nvSpPr>
        <p:spPr>
          <a:xfrm>
            <a:off x="990600" y="1600200"/>
            <a:ext cx="8153400" cy="5334000"/>
          </a:xfrm>
        </p:spPr>
        <p:txBody>
          <a:bodyPr>
            <a:normAutofit/>
          </a:bodyPr>
          <a:lstStyle/>
          <a:p>
            <a:pPr eaLnBrk="1" hangingPunct="1"/>
            <a:r>
              <a:rPr lang="en-US" sz="2600" dirty="0" smtClean="0"/>
              <a:t>Fascism, to some extent, was a product of a general feeling of anxiety and fear among the middle class of post-war Italy:</a:t>
            </a:r>
          </a:p>
          <a:p>
            <a:pPr lvl="1" eaLnBrk="1" hangingPunct="1"/>
            <a:r>
              <a:rPr lang="en-US" sz="2300" dirty="0" smtClean="0"/>
              <a:t>Fears regarding the survival of capitalism.</a:t>
            </a:r>
          </a:p>
          <a:p>
            <a:pPr lvl="1" eaLnBrk="1" hangingPunct="1"/>
            <a:r>
              <a:rPr lang="en-US" sz="2300" dirty="0" smtClean="0"/>
              <a:t>Economic depression.</a:t>
            </a:r>
          </a:p>
          <a:p>
            <a:pPr lvl="1" eaLnBrk="1" hangingPunct="1"/>
            <a:r>
              <a:rPr lang="en-US" sz="2300" dirty="0" smtClean="0"/>
              <a:t>The rise of a militant left.</a:t>
            </a:r>
          </a:p>
          <a:p>
            <a:pPr lvl="1" eaLnBrk="1" hangingPunct="1"/>
            <a:r>
              <a:rPr lang="en-US" sz="2300" dirty="0" smtClean="0"/>
              <a:t>A feeling of national shame and humiliation at Italy’s poor treatment by the other Entente leaders after World War I [especially at Versailles].</a:t>
            </a:r>
          </a:p>
          <a:p>
            <a:pPr lvl="1" eaLnBrk="1" hangingPunct="1"/>
            <a:r>
              <a:rPr lang="en-US" sz="2200" dirty="0" smtClean="0"/>
              <a:t>(many of these characteristics are shared by Germany)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20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wipe(left)">
                                      <p:cBhvr>
                                        <p:cTn id="16" dur="20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wipe(left)">
                                      <p:cBhvr>
                                        <p:cTn id="21" dur="2000"/>
                                        <p:tgtEl>
                                          <p:spTgt spid="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wipe(left)">
                                      <p:cBhvr>
                                        <p:cTn id="26" dur="2000"/>
                                        <p:tgtEl>
                                          <p:spTgt spid="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wipe(left)">
                                      <p:cBhvr>
                                        <p:cTn id="31"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848600" cy="715962"/>
          </a:xfrm>
        </p:spPr>
        <p:txBody>
          <a:bodyPr>
            <a:noAutofit/>
          </a:bodyPr>
          <a:lstStyle/>
          <a:p>
            <a:pPr eaLnBrk="1" hangingPunct="1">
              <a:defRPr/>
            </a:pPr>
            <a:r>
              <a:rPr lang="en-US" sz="5400" b="1" dirty="0" smtClean="0"/>
              <a:t>Immediate Post-WWI Italy</a:t>
            </a:r>
            <a:endParaRPr lang="en-US" sz="5400" b="1" dirty="0"/>
          </a:p>
        </p:txBody>
      </p:sp>
      <p:sp>
        <p:nvSpPr>
          <p:cNvPr id="7" name="Content Placeholder 6"/>
          <p:cNvSpPr>
            <a:spLocks noGrp="1"/>
          </p:cNvSpPr>
          <p:nvPr>
            <p:ph idx="1"/>
          </p:nvPr>
        </p:nvSpPr>
        <p:spPr>
          <a:xfrm>
            <a:off x="1143000" y="1524000"/>
            <a:ext cx="7772400" cy="5334000"/>
          </a:xfrm>
        </p:spPr>
        <p:txBody>
          <a:bodyPr>
            <a:normAutofit lnSpcReduction="10000"/>
          </a:bodyPr>
          <a:lstStyle/>
          <a:p>
            <a:pPr eaLnBrk="1" hangingPunct="1"/>
            <a:r>
              <a:rPr lang="en-US" sz="2600" dirty="0" smtClean="0"/>
              <a:t>In 1920 the Italian Socialist Party organized militant strikes in Turin and other northern Italian industrial cities.</a:t>
            </a:r>
          </a:p>
          <a:p>
            <a:pPr lvl="1" eaLnBrk="1" hangingPunct="1"/>
            <a:r>
              <a:rPr lang="en-US" sz="2300" dirty="0" smtClean="0"/>
              <a:t>Economic chaos in the north could spread to the rest of Italy!</a:t>
            </a:r>
          </a:p>
          <a:p>
            <a:pPr eaLnBrk="1" hangingPunct="1"/>
            <a:r>
              <a:rPr lang="en-US" sz="2600" dirty="0" smtClean="0"/>
              <a:t>Hundreds of new fascist </a:t>
            </a:r>
            <a:br>
              <a:rPr lang="en-US" sz="2600" dirty="0" smtClean="0"/>
            </a:br>
            <a:r>
              <a:rPr lang="en-US" sz="2600" dirty="0" smtClean="0"/>
              <a:t>groups developed </a:t>
            </a:r>
            <a:br>
              <a:rPr lang="en-US" sz="2600" dirty="0" smtClean="0"/>
            </a:br>
            <a:r>
              <a:rPr lang="en-US" sz="2600" dirty="0" smtClean="0"/>
              <a:t>throughout Italy in </a:t>
            </a:r>
            <a:br>
              <a:rPr lang="en-US" sz="2600" dirty="0" smtClean="0"/>
            </a:br>
            <a:r>
              <a:rPr lang="en-US" sz="2600" dirty="0" smtClean="0"/>
              <a:t>response </a:t>
            </a:r>
            <a:r>
              <a:rPr lang="en-US" sz="2600" dirty="0" smtClean="0">
                <a:sym typeface="Wingdings" pitchFamily="2" charset="2"/>
              </a:rPr>
              <a:t> “Black </a:t>
            </a:r>
            <a:br>
              <a:rPr lang="en-US" sz="2600" dirty="0" smtClean="0">
                <a:sym typeface="Wingdings" pitchFamily="2" charset="2"/>
              </a:rPr>
            </a:br>
            <a:r>
              <a:rPr lang="en-US" sz="2600" dirty="0" smtClean="0">
                <a:sym typeface="Wingdings" pitchFamily="2" charset="2"/>
              </a:rPr>
              <a:t>Shirts” [paramilitary </a:t>
            </a:r>
            <a:br>
              <a:rPr lang="en-US" sz="2600" dirty="0" smtClean="0">
                <a:sym typeface="Wingdings" pitchFamily="2" charset="2"/>
              </a:rPr>
            </a:br>
            <a:r>
              <a:rPr lang="en-US" sz="2600" i="1" dirty="0" err="1" smtClean="0">
                <a:sym typeface="Wingdings" pitchFamily="2" charset="2"/>
              </a:rPr>
              <a:t>squadriste</a:t>
            </a:r>
            <a:r>
              <a:rPr lang="en-US" sz="2600" dirty="0" smtClean="0">
                <a:sym typeface="Wingdings" pitchFamily="2" charset="2"/>
              </a:rPr>
              <a:t>] violently </a:t>
            </a:r>
            <a:br>
              <a:rPr lang="en-US" sz="2600" dirty="0" smtClean="0">
                <a:sym typeface="Wingdings" pitchFamily="2" charset="2"/>
              </a:rPr>
            </a:br>
            <a:r>
              <a:rPr lang="en-US" sz="2600" dirty="0" smtClean="0">
                <a:sym typeface="Wingdings" pitchFamily="2" charset="2"/>
              </a:rPr>
              <a:t>attacked the Socialists.</a:t>
            </a:r>
          </a:p>
          <a:p>
            <a:pPr eaLnBrk="1" hangingPunct="1"/>
            <a:r>
              <a:rPr lang="en-US" sz="2600" dirty="0" smtClean="0">
                <a:sym typeface="Wingdings" pitchFamily="2" charset="2"/>
              </a:rPr>
              <a:t>Motto: “Me ne </a:t>
            </a:r>
            <a:r>
              <a:rPr lang="en-US" sz="2600" dirty="0" err="1" smtClean="0">
                <a:sym typeface="Wingdings" pitchFamily="2" charset="2"/>
              </a:rPr>
              <a:t>fergo</a:t>
            </a:r>
            <a:r>
              <a:rPr lang="en-US" sz="2600" dirty="0" smtClean="0">
                <a:sym typeface="Wingdings" pitchFamily="2" charset="2"/>
              </a:rPr>
              <a:t>!”</a:t>
            </a:r>
          </a:p>
          <a:p>
            <a:pPr eaLnBrk="1" hangingPunct="1">
              <a:buNone/>
            </a:pPr>
            <a:r>
              <a:rPr lang="en-US" sz="2600" dirty="0" smtClean="0">
                <a:sym typeface="Wingdings" pitchFamily="2" charset="2"/>
              </a:rPr>
              <a:t>	I don’t give a damn!</a:t>
            </a:r>
            <a:endParaRPr lang="en-US" sz="2600" dirty="0" smtClean="0"/>
          </a:p>
        </p:txBody>
      </p:sp>
      <p:pic>
        <p:nvPicPr>
          <p:cNvPr id="19458" name="Picture 2"/>
          <p:cNvPicPr>
            <a:picLocks noChangeAspect="1" noChangeArrowheads="1"/>
          </p:cNvPicPr>
          <p:nvPr/>
        </p:nvPicPr>
        <p:blipFill>
          <a:blip r:embed="rId2" cstate="print"/>
          <a:srcRect/>
          <a:stretch>
            <a:fillRect/>
          </a:stretch>
        </p:blipFill>
        <p:spPr bwMode="auto">
          <a:xfrm>
            <a:off x="5867400" y="3074988"/>
            <a:ext cx="2590800" cy="3402012"/>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20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childTnLst>
                                </p:cTn>
                              </p:par>
                            </p:childTnLst>
                          </p:cTn>
                        </p:par>
                        <p:par>
                          <p:cTn id="16" fill="hold">
                            <p:stCondLst>
                              <p:cond delay="0"/>
                            </p:stCondLst>
                            <p:childTnLst>
                              <p:par>
                                <p:cTn id="17" presetID="9" presetClass="entr" presetSubtype="0" fill="hold" nodeType="afterEffect">
                                  <p:stCondLst>
                                    <p:cond delay="0"/>
                                  </p:stCondLst>
                                  <p:childTnLst>
                                    <p:set>
                                      <p:cBhvr>
                                        <p:cTn id="18" dur="1" fill="hold">
                                          <p:stCondLst>
                                            <p:cond delay="0"/>
                                          </p:stCondLst>
                                        </p:cTn>
                                        <p:tgtEl>
                                          <p:spTgt spid="19458"/>
                                        </p:tgtEl>
                                        <p:attrNameLst>
                                          <p:attrName>style.visibility</p:attrName>
                                        </p:attrNameLst>
                                      </p:cBhvr>
                                      <p:to>
                                        <p:strVal val="visible"/>
                                      </p:to>
                                    </p:set>
                                    <p:animEffect transition="in" filter="dissolve">
                                      <p:cBhvr>
                                        <p:cTn id="19" dur="2000"/>
                                        <p:tgtEl>
                                          <p:spTgt spid="1945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848600" cy="715962"/>
          </a:xfrm>
        </p:spPr>
        <p:txBody>
          <a:bodyPr>
            <a:noAutofit/>
          </a:bodyPr>
          <a:lstStyle/>
          <a:p>
            <a:pPr eaLnBrk="1" hangingPunct="1">
              <a:defRPr/>
            </a:pPr>
            <a:r>
              <a:rPr lang="en-US" sz="5400" b="1" dirty="0" smtClean="0"/>
              <a:t>Benito Mussolini </a:t>
            </a:r>
            <a:br>
              <a:rPr lang="en-US" sz="5400" b="1" dirty="0" smtClean="0"/>
            </a:br>
            <a:r>
              <a:rPr lang="en-US" sz="5400" b="1" dirty="0" smtClean="0"/>
              <a:t>(1883-1945)</a:t>
            </a:r>
            <a:endParaRPr lang="en-US" sz="5400" b="1" dirty="0"/>
          </a:p>
        </p:txBody>
      </p:sp>
      <p:sp>
        <p:nvSpPr>
          <p:cNvPr id="7" name="Content Placeholder 6"/>
          <p:cNvSpPr>
            <a:spLocks noGrp="1"/>
          </p:cNvSpPr>
          <p:nvPr>
            <p:ph idx="1"/>
          </p:nvPr>
        </p:nvSpPr>
        <p:spPr>
          <a:xfrm>
            <a:off x="4495800" y="1524000"/>
            <a:ext cx="4648200" cy="4343400"/>
          </a:xfrm>
        </p:spPr>
        <p:txBody>
          <a:bodyPr>
            <a:normAutofit/>
          </a:bodyPr>
          <a:lstStyle/>
          <a:p>
            <a:pPr eaLnBrk="1" hangingPunct="1"/>
            <a:r>
              <a:rPr lang="en-US" sz="2400" dirty="0" smtClean="0"/>
              <a:t>Started as a schoolteacher</a:t>
            </a:r>
          </a:p>
          <a:p>
            <a:pPr marL="517525" lvl="1" indent="-517525" eaLnBrk="1" hangingPunct="1">
              <a:buClrTx/>
              <a:buSzPct val="88000"/>
              <a:buBlip>
                <a:blip r:embed="rId2"/>
              </a:buBlip>
            </a:pPr>
            <a:r>
              <a:rPr lang="en-US" sz="2400" dirty="0" smtClean="0"/>
              <a:t>Originally a Marxist, published </a:t>
            </a:r>
            <a:r>
              <a:rPr lang="en-US" dirty="0" smtClean="0"/>
              <a:t>Edited the Italian Socialist Party newspaper. </a:t>
            </a:r>
            <a:r>
              <a:rPr lang="en-US" i="1" dirty="0" smtClean="0"/>
              <a:t>Avanti!</a:t>
            </a:r>
            <a:r>
              <a:rPr lang="en-US" dirty="0" smtClean="0"/>
              <a:t> [</a:t>
            </a:r>
            <a:r>
              <a:rPr lang="en-US" i="1" dirty="0" smtClean="0"/>
              <a:t>Forward!</a:t>
            </a:r>
            <a:r>
              <a:rPr lang="en-US" dirty="0" smtClean="0"/>
              <a:t>].</a:t>
            </a:r>
          </a:p>
          <a:p>
            <a:pPr eaLnBrk="1" hangingPunct="1"/>
            <a:r>
              <a:rPr lang="en-US" sz="2400" dirty="0" smtClean="0"/>
              <a:t>Went to war became corporal</a:t>
            </a:r>
          </a:p>
          <a:p>
            <a:pPr eaLnBrk="1" hangingPunct="1"/>
            <a:r>
              <a:rPr lang="en-US" sz="2400" dirty="0" smtClean="0"/>
              <a:t>Wounded returned a nationalist due to Italy’s failures</a:t>
            </a:r>
          </a:p>
          <a:p>
            <a:pPr eaLnBrk="1" hangingPunct="1">
              <a:buNone/>
            </a:pPr>
            <a:endParaRPr lang="en-US" sz="3000" dirty="0" smtClean="0"/>
          </a:p>
        </p:txBody>
      </p:sp>
      <p:pic>
        <p:nvPicPr>
          <p:cNvPr id="26628" name="Picture 4" descr="Mussolini during WW1.jpg"/>
          <p:cNvPicPr>
            <a:picLocks noChangeAspect="1"/>
          </p:cNvPicPr>
          <p:nvPr/>
        </p:nvPicPr>
        <p:blipFill>
          <a:blip r:embed="rId3" cstate="print">
            <a:lum bright="-10000" contrast="10000"/>
          </a:blip>
          <a:srcRect l="5576" t="4443" r="4095" b="3333"/>
          <a:stretch>
            <a:fillRect/>
          </a:stretch>
        </p:blipFill>
        <p:spPr bwMode="auto">
          <a:xfrm>
            <a:off x="1066800" y="1524000"/>
            <a:ext cx="3360738" cy="4572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856" y="533400"/>
            <a:ext cx="7848600" cy="715962"/>
          </a:xfrm>
        </p:spPr>
        <p:txBody>
          <a:bodyPr>
            <a:noAutofit/>
          </a:bodyPr>
          <a:lstStyle/>
          <a:p>
            <a:pPr eaLnBrk="1" hangingPunct="1">
              <a:defRPr/>
            </a:pPr>
            <a:r>
              <a:rPr lang="en-US" sz="5400" b="1" dirty="0" smtClean="0"/>
              <a:t>Benito Mussolini </a:t>
            </a:r>
            <a:br>
              <a:rPr lang="en-US" sz="5400" b="1" dirty="0" smtClean="0"/>
            </a:br>
            <a:r>
              <a:rPr lang="en-US" sz="5400" b="1" dirty="0" smtClean="0"/>
              <a:t>(1883-1945)</a:t>
            </a:r>
            <a:endParaRPr lang="en-US" sz="5400" b="1" dirty="0"/>
          </a:p>
        </p:txBody>
      </p:sp>
      <p:sp>
        <p:nvSpPr>
          <p:cNvPr id="7" name="Content Placeholder 6"/>
          <p:cNvSpPr>
            <a:spLocks noGrp="1"/>
          </p:cNvSpPr>
          <p:nvPr>
            <p:ph idx="1"/>
          </p:nvPr>
        </p:nvSpPr>
        <p:spPr>
          <a:xfrm>
            <a:off x="1219200" y="1524000"/>
            <a:ext cx="7543800" cy="4343400"/>
          </a:xfrm>
        </p:spPr>
        <p:txBody>
          <a:bodyPr/>
          <a:lstStyle/>
          <a:p>
            <a:pPr eaLnBrk="1" hangingPunct="1"/>
            <a:r>
              <a:rPr lang="en-US" sz="2700" dirty="0" smtClean="0"/>
              <a:t>Founded the newspaper </a:t>
            </a:r>
            <a:r>
              <a:rPr lang="en-US" sz="2700" i="1" dirty="0" smtClean="0"/>
              <a:t>Il </a:t>
            </a:r>
            <a:r>
              <a:rPr lang="en-US" sz="2700" i="1" dirty="0" err="1" smtClean="0"/>
              <a:t>Popolo</a:t>
            </a:r>
            <a:r>
              <a:rPr lang="en-US" sz="2700" i="1" dirty="0" smtClean="0"/>
              <a:t> </a:t>
            </a:r>
            <a:r>
              <a:rPr lang="en-US" sz="2700" i="1" dirty="0" err="1" smtClean="0"/>
              <a:t>d’Italia</a:t>
            </a:r>
            <a:r>
              <a:rPr lang="en-US" sz="2700" dirty="0" smtClean="0"/>
              <a:t> [</a:t>
            </a:r>
            <a:r>
              <a:rPr lang="en-US" sz="2700" i="1" dirty="0" smtClean="0"/>
              <a:t>The People of Italy</a:t>
            </a:r>
            <a:r>
              <a:rPr lang="en-US" sz="2700" dirty="0" smtClean="0"/>
              <a:t>] to encourage Italy to join the war.</a:t>
            </a:r>
            <a:endParaRPr lang="en-US" sz="3000" dirty="0" smtClean="0"/>
          </a:p>
        </p:txBody>
      </p:sp>
      <p:pic>
        <p:nvPicPr>
          <p:cNvPr id="27652" name="Picture 5" descr="il_popolo_d_italia newspaper page.jpg"/>
          <p:cNvPicPr>
            <a:picLocks noChangeAspect="1"/>
          </p:cNvPicPr>
          <p:nvPr/>
        </p:nvPicPr>
        <p:blipFill>
          <a:blip r:embed="rId2" cstate="print">
            <a:lum bright="-10000" contrast="10000"/>
          </a:blip>
          <a:srcRect/>
          <a:stretch>
            <a:fillRect/>
          </a:stretch>
        </p:blipFill>
        <p:spPr bwMode="auto">
          <a:xfrm>
            <a:off x="2286000" y="2895600"/>
            <a:ext cx="5544312" cy="3886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7848600" cy="715962"/>
          </a:xfrm>
        </p:spPr>
        <p:txBody>
          <a:bodyPr>
            <a:noAutofit/>
          </a:bodyPr>
          <a:lstStyle/>
          <a:p>
            <a:pPr eaLnBrk="1" hangingPunct="1">
              <a:defRPr/>
            </a:pPr>
            <a:r>
              <a:rPr lang="en-US" sz="5400" b="1" dirty="0" smtClean="0"/>
              <a:t>Benito Mussolini</a:t>
            </a:r>
            <a:br>
              <a:rPr lang="en-US" sz="5400" b="1" dirty="0" smtClean="0"/>
            </a:br>
            <a:r>
              <a:rPr lang="en-US" sz="5400" b="1" dirty="0" smtClean="0"/>
              <a:t>(1883-1945)</a:t>
            </a:r>
            <a:endParaRPr lang="en-US" sz="5400" b="1" dirty="0"/>
          </a:p>
        </p:txBody>
      </p:sp>
      <p:sp>
        <p:nvSpPr>
          <p:cNvPr id="7" name="Content Placeholder 6"/>
          <p:cNvSpPr>
            <a:spLocks noGrp="1"/>
          </p:cNvSpPr>
          <p:nvPr>
            <p:ph idx="1"/>
          </p:nvPr>
        </p:nvSpPr>
        <p:spPr>
          <a:xfrm>
            <a:off x="4191000" y="1981200"/>
            <a:ext cx="4953000" cy="4343400"/>
          </a:xfrm>
        </p:spPr>
        <p:txBody>
          <a:bodyPr>
            <a:normAutofit fontScale="92500" lnSpcReduction="10000"/>
          </a:bodyPr>
          <a:lstStyle/>
          <a:p>
            <a:pPr eaLnBrk="1" hangingPunct="1"/>
            <a:r>
              <a:rPr lang="en-US" sz="2700" b="1" dirty="0" smtClean="0"/>
              <a:t>His editorial positions:</a:t>
            </a:r>
          </a:p>
          <a:p>
            <a:pPr lvl="1" eaLnBrk="1" hangingPunct="1"/>
            <a:r>
              <a:rPr lang="en-US" b="1" dirty="0" smtClean="0"/>
              <a:t>The war was a turning point for Italy.</a:t>
            </a:r>
          </a:p>
          <a:p>
            <a:pPr lvl="1" eaLnBrk="1" hangingPunct="1"/>
            <a:r>
              <a:rPr lang="en-US" b="1" dirty="0" smtClean="0"/>
              <a:t>The returning combat soldiers would form a new elite and bring about a new type of state.</a:t>
            </a:r>
          </a:p>
          <a:p>
            <a:pPr lvl="1" eaLnBrk="1" hangingPunct="1"/>
            <a:r>
              <a:rPr lang="en-US" b="1" dirty="0" smtClean="0"/>
              <a:t>This new elite would transform Italian politics and society!</a:t>
            </a:r>
          </a:p>
          <a:p>
            <a:pPr lvl="1" eaLnBrk="1" hangingPunct="1"/>
            <a:r>
              <a:rPr lang="en-US" b="1" dirty="0" smtClean="0"/>
              <a:t>Disappointment in the Versailles outcome.  Support for D’Annunzio</a:t>
            </a:r>
          </a:p>
        </p:txBody>
      </p:sp>
      <p:pic>
        <p:nvPicPr>
          <p:cNvPr id="28676" name="Picture 4" descr="Benito_Mussolini at leisure.jpg"/>
          <p:cNvPicPr>
            <a:picLocks noChangeAspect="1"/>
          </p:cNvPicPr>
          <p:nvPr/>
        </p:nvPicPr>
        <p:blipFill>
          <a:blip r:embed="rId2" cstate="print">
            <a:lum contrast="10000"/>
          </a:blip>
          <a:srcRect l="9052" t="3333" r="9052" b="8888"/>
          <a:stretch>
            <a:fillRect/>
          </a:stretch>
        </p:blipFill>
        <p:spPr bwMode="auto">
          <a:xfrm>
            <a:off x="1295400" y="1600200"/>
            <a:ext cx="2895600" cy="4765675"/>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Gabriele D’Annunzio</a:t>
            </a:r>
            <a:endParaRPr lang="en-US" sz="5400" b="1" dirty="0"/>
          </a:p>
        </p:txBody>
      </p:sp>
      <p:pic>
        <p:nvPicPr>
          <p:cNvPr id="54274" name="Picture 2"/>
          <p:cNvPicPr>
            <a:picLocks noGrp="1" noChangeAspect="1" noChangeArrowheads="1"/>
          </p:cNvPicPr>
          <p:nvPr>
            <p:ph idx="1"/>
          </p:nvPr>
        </p:nvPicPr>
        <p:blipFill>
          <a:blip r:embed="rId2" cstate="print"/>
          <a:srcRect/>
          <a:stretch>
            <a:fillRect/>
          </a:stretch>
        </p:blipFill>
        <p:spPr bwMode="auto">
          <a:xfrm>
            <a:off x="2667000" y="990600"/>
            <a:ext cx="4762500" cy="3048000"/>
          </a:xfrm>
          <a:prstGeom prst="rect">
            <a:avLst/>
          </a:prstGeom>
          <a:noFill/>
          <a:ln w="9525">
            <a:noFill/>
            <a:miter lim="800000"/>
            <a:headEnd/>
            <a:tailEnd/>
          </a:ln>
          <a:effectLst/>
        </p:spPr>
      </p:pic>
      <p:sp>
        <p:nvSpPr>
          <p:cNvPr id="6" name="TextBox 5"/>
          <p:cNvSpPr txBox="1"/>
          <p:nvPr/>
        </p:nvSpPr>
        <p:spPr>
          <a:xfrm>
            <a:off x="1066800" y="4102656"/>
            <a:ext cx="8077200" cy="2523768"/>
          </a:xfrm>
          <a:prstGeom prst="rect">
            <a:avLst/>
          </a:prstGeom>
          <a:noFill/>
        </p:spPr>
        <p:txBody>
          <a:bodyPr wrap="square" rtlCol="0">
            <a:spAutoFit/>
          </a:bodyPr>
          <a:lstStyle/>
          <a:p>
            <a:pPr marL="517525" lvl="1" indent="-517525" eaLnBrk="1" hangingPunct="1">
              <a:buClrTx/>
              <a:buSzPct val="88000"/>
              <a:buBlip>
                <a:blip r:embed="rId3"/>
              </a:buBlip>
            </a:pPr>
            <a:r>
              <a:rPr lang="en-US" sz="2000" b="1" dirty="0" smtClean="0">
                <a:latin typeface="Comic Sans MS" pitchFamily="66" charset="0"/>
              </a:rPr>
              <a:t>D’Annunzio wanted more from Versailles</a:t>
            </a:r>
          </a:p>
          <a:p>
            <a:pPr marL="517525" lvl="1" indent="-517525" eaLnBrk="1" hangingPunct="1">
              <a:buClrTx/>
              <a:buSzPct val="88000"/>
              <a:buBlip>
                <a:blip r:embed="rId3"/>
              </a:buBlip>
            </a:pPr>
            <a:r>
              <a:rPr lang="en-US" sz="2000" b="1" dirty="0" smtClean="0">
                <a:latin typeface="Comic Sans MS" pitchFamily="66" charset="0"/>
              </a:rPr>
              <a:t>Demanded Italy be given port of Fiume and Dalmatia coast.</a:t>
            </a:r>
          </a:p>
          <a:p>
            <a:pPr marL="517525" lvl="1" indent="-517525" eaLnBrk="1" hangingPunct="1">
              <a:buClrTx/>
              <a:buSzPct val="88000"/>
              <a:buBlip>
                <a:blip r:embed="rId3"/>
              </a:buBlip>
            </a:pPr>
            <a:r>
              <a:rPr lang="en-US" sz="2000" b="1" dirty="0" smtClean="0">
                <a:latin typeface="Comic Sans MS" pitchFamily="66" charset="0"/>
              </a:rPr>
              <a:t>When not granted, he used his private army of </a:t>
            </a:r>
            <a:r>
              <a:rPr lang="en-US" sz="2000" b="1" dirty="0" err="1" smtClean="0">
                <a:latin typeface="Comic Sans MS" pitchFamily="66" charset="0"/>
              </a:rPr>
              <a:t>Blackshirts</a:t>
            </a:r>
            <a:r>
              <a:rPr lang="en-US" sz="2000" b="1" dirty="0" smtClean="0">
                <a:latin typeface="Comic Sans MS" pitchFamily="66" charset="0"/>
              </a:rPr>
              <a:t> to attack 1919.  Embarrassment to Italian government.</a:t>
            </a:r>
          </a:p>
          <a:p>
            <a:pPr marL="517525" lvl="1" indent="-517525" eaLnBrk="1" hangingPunct="1">
              <a:buClrTx/>
              <a:buSzPct val="88000"/>
              <a:buBlip>
                <a:blip r:embed="rId3"/>
              </a:buBlip>
            </a:pPr>
            <a:r>
              <a:rPr lang="en-US" sz="2000" b="1" dirty="0" smtClean="0">
                <a:latin typeface="Comic Sans MS" pitchFamily="66" charset="0"/>
              </a:rPr>
              <a:t>Welcomed by the people.  Held the town until 1921 when Italian navy forces him out</a:t>
            </a:r>
          </a:p>
          <a:p>
            <a:r>
              <a:rPr lang="en-US" dirty="0" smtClean="0">
                <a:latin typeface="Comic Sans MS" pitchFamily="66" charset="0"/>
              </a:rPr>
              <a:t> </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5400" b="1" dirty="0" smtClean="0"/>
              <a:t>Mussolini Comes to Power</a:t>
            </a:r>
            <a:endParaRPr lang="en-US" sz="5400" b="1" dirty="0"/>
          </a:p>
        </p:txBody>
      </p:sp>
      <p:sp>
        <p:nvSpPr>
          <p:cNvPr id="7" name="Content Placeholder 6"/>
          <p:cNvSpPr>
            <a:spLocks noGrp="1"/>
          </p:cNvSpPr>
          <p:nvPr>
            <p:ph idx="1"/>
          </p:nvPr>
        </p:nvSpPr>
        <p:spPr>
          <a:xfrm>
            <a:off x="4724400" y="1447800"/>
            <a:ext cx="4267200" cy="5334000"/>
          </a:xfrm>
        </p:spPr>
        <p:txBody>
          <a:bodyPr>
            <a:normAutofit fontScale="92500" lnSpcReduction="20000"/>
          </a:bodyPr>
          <a:lstStyle/>
          <a:p>
            <a:pPr eaLnBrk="1" hangingPunct="1"/>
            <a:r>
              <a:rPr lang="en-US" sz="2500" b="1" dirty="0" smtClean="0"/>
              <a:t>1921 election </a:t>
            </a:r>
            <a:r>
              <a:rPr lang="en-US" sz="2500" b="1" dirty="0" smtClean="0">
                <a:sym typeface="Wingdings" pitchFamily="2" charset="2"/>
              </a:rPr>
              <a:t> Fascists included in the political coalition bloc of P. M. Giovanni </a:t>
            </a:r>
            <a:r>
              <a:rPr lang="en-US" sz="2500" b="1" dirty="0" err="1" smtClean="0">
                <a:sym typeface="Wingdings" pitchFamily="2" charset="2"/>
              </a:rPr>
              <a:t>Giolitti’s</a:t>
            </a:r>
            <a:r>
              <a:rPr lang="en-US" sz="2500" b="1" dirty="0" smtClean="0">
                <a:sym typeface="Wingdings" pitchFamily="2" charset="2"/>
              </a:rPr>
              <a:t> government [they win 35 seats].</a:t>
            </a:r>
          </a:p>
          <a:p>
            <a:pPr eaLnBrk="1" hangingPunct="1"/>
            <a:r>
              <a:rPr lang="en-US" sz="2500" b="1" dirty="0" smtClean="0">
                <a:sym typeface="Wingdings" pitchFamily="2" charset="2"/>
              </a:rPr>
              <a:t>October, 1922  Mussolini threatened a </a:t>
            </a:r>
            <a:r>
              <a:rPr lang="en-US" sz="2500" b="1" i="1" dirty="0" smtClean="0">
                <a:sym typeface="Wingdings" pitchFamily="2" charset="2"/>
              </a:rPr>
              <a:t>coup </a:t>
            </a:r>
            <a:r>
              <a:rPr lang="en-US" sz="2500" b="1" i="1" dirty="0" err="1" smtClean="0">
                <a:sym typeface="Wingdings" pitchFamily="2" charset="2"/>
              </a:rPr>
              <a:t>d’etat</a:t>
            </a:r>
            <a:r>
              <a:rPr lang="en-US" sz="2500" b="1" dirty="0" smtClean="0">
                <a:sym typeface="Wingdings" pitchFamily="2" charset="2"/>
              </a:rPr>
              <a:t>.</a:t>
            </a:r>
          </a:p>
          <a:p>
            <a:pPr lvl="1" eaLnBrk="1" hangingPunct="1"/>
            <a:r>
              <a:rPr lang="en-US" sz="2100" b="1" dirty="0" smtClean="0">
                <a:sym typeface="Wingdings" pitchFamily="2" charset="2"/>
              </a:rPr>
              <a:t>“March on Rome”  25,000 Black Shirts staged demonstrations throughout the capital.</a:t>
            </a:r>
          </a:p>
          <a:p>
            <a:pPr eaLnBrk="1" hangingPunct="1"/>
            <a:r>
              <a:rPr lang="en-US" sz="2500" b="1" dirty="0" smtClean="0">
                <a:solidFill>
                  <a:srgbClr val="FF0000"/>
                </a:solidFill>
                <a:sym typeface="Wingdings" pitchFamily="2" charset="2"/>
              </a:rPr>
              <a:t>“Either the government will be given to us or we shall seize it by marching on Rome”</a:t>
            </a:r>
            <a:endParaRPr lang="en-US" sz="2500" b="1" dirty="0" smtClean="0">
              <a:solidFill>
                <a:srgbClr val="FF0000"/>
              </a:solidFill>
            </a:endParaRPr>
          </a:p>
        </p:txBody>
      </p:sp>
      <p:pic>
        <p:nvPicPr>
          <p:cNvPr id="29700" name="Picture 4" descr="March on Rome - 1922b.jpg"/>
          <p:cNvPicPr>
            <a:picLocks noChangeAspect="1"/>
          </p:cNvPicPr>
          <p:nvPr/>
        </p:nvPicPr>
        <p:blipFill>
          <a:blip r:embed="rId2" cstate="print">
            <a:lum contrast="20000"/>
          </a:blip>
          <a:srcRect/>
          <a:stretch>
            <a:fillRect/>
          </a:stretch>
        </p:blipFill>
        <p:spPr bwMode="auto">
          <a:xfrm>
            <a:off x="1219200" y="1524000"/>
            <a:ext cx="3294062" cy="4572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20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wipe(left)">
                                      <p:cBhvr>
                                        <p:cTn id="20"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5400" b="1" dirty="0" smtClean="0"/>
              <a:t>Mussolini Forms a Government</a:t>
            </a:r>
            <a:endParaRPr lang="en-US" sz="5400" b="1" dirty="0"/>
          </a:p>
        </p:txBody>
      </p:sp>
      <p:sp>
        <p:nvSpPr>
          <p:cNvPr id="7" name="Content Placeholder 6"/>
          <p:cNvSpPr>
            <a:spLocks noGrp="1"/>
          </p:cNvSpPr>
          <p:nvPr>
            <p:ph idx="1"/>
          </p:nvPr>
        </p:nvSpPr>
        <p:spPr>
          <a:xfrm>
            <a:off x="1066800" y="1371600"/>
            <a:ext cx="7620000" cy="4800600"/>
          </a:xfrm>
        </p:spPr>
        <p:txBody>
          <a:bodyPr/>
          <a:lstStyle/>
          <a:p>
            <a:pPr eaLnBrk="1" hangingPunct="1"/>
            <a:r>
              <a:rPr lang="en-US" sz="2500" b="1" dirty="0" smtClean="0"/>
              <a:t>King Victor Emmanuel III </a:t>
            </a:r>
            <a:br>
              <a:rPr lang="en-US" sz="2500" b="1" dirty="0" smtClean="0"/>
            </a:br>
            <a:r>
              <a:rPr lang="en-US" sz="2500" b="1" dirty="0" smtClean="0"/>
              <a:t>refused to sign a law giving </a:t>
            </a:r>
            <a:br>
              <a:rPr lang="en-US" sz="2500" b="1" dirty="0" smtClean="0"/>
            </a:br>
            <a:r>
              <a:rPr lang="en-US" sz="2500" b="1" dirty="0" smtClean="0"/>
              <a:t>the Italian military the </a:t>
            </a:r>
            <a:br>
              <a:rPr lang="en-US" sz="2500" b="1" dirty="0" smtClean="0"/>
            </a:br>
            <a:r>
              <a:rPr lang="en-US" sz="2500" b="1" dirty="0" smtClean="0"/>
              <a:t>ability to quell the chaos </a:t>
            </a:r>
            <a:br>
              <a:rPr lang="en-US" sz="2500" b="1" dirty="0" smtClean="0"/>
            </a:br>
            <a:r>
              <a:rPr lang="en-US" sz="2500" b="1" dirty="0" smtClean="0"/>
              <a:t>and arrest the Fascists.  Why?</a:t>
            </a:r>
          </a:p>
          <a:p>
            <a:pPr eaLnBrk="1" hangingPunct="1"/>
            <a:r>
              <a:rPr lang="en-US" sz="2500" b="1" dirty="0" smtClean="0"/>
              <a:t>Mussolini sets about garnering               support from all sides.</a:t>
            </a:r>
          </a:p>
          <a:p>
            <a:pPr lvl="1" eaLnBrk="1" hangingPunct="1"/>
            <a:r>
              <a:rPr lang="en-US" sz="2100" b="1" dirty="0" smtClean="0"/>
              <a:t>Workers granted 8 hour day</a:t>
            </a:r>
          </a:p>
          <a:p>
            <a:pPr lvl="1" eaLnBrk="1" hangingPunct="1"/>
            <a:r>
              <a:rPr lang="en-US" sz="2100" b="1" dirty="0" smtClean="0"/>
              <a:t>Industrialists had inquiry into WWI profiteering dropped</a:t>
            </a:r>
          </a:p>
          <a:p>
            <a:pPr lvl="1" eaLnBrk="1" hangingPunct="1"/>
            <a:r>
              <a:rPr lang="en-US" sz="2100" b="1" dirty="0" smtClean="0"/>
              <a:t>Religious education made compulsory</a:t>
            </a:r>
          </a:p>
          <a:p>
            <a:pPr eaLnBrk="1" hangingPunct="1"/>
            <a:endParaRPr lang="en-US" sz="2500" dirty="0" smtClean="0"/>
          </a:p>
          <a:p>
            <a:pPr eaLnBrk="1" hangingPunct="1">
              <a:buNone/>
            </a:pPr>
            <a:endParaRPr lang="en-US" sz="2500" dirty="0" smtClean="0"/>
          </a:p>
          <a:p>
            <a:pPr eaLnBrk="1" hangingPunct="1">
              <a:buNone/>
            </a:pPr>
            <a:endParaRPr lang="en-US" dirty="0" smtClean="0"/>
          </a:p>
          <a:p>
            <a:pPr eaLnBrk="1" hangingPunct="1"/>
            <a:endParaRPr lang="en-US" dirty="0" smtClean="0"/>
          </a:p>
        </p:txBody>
      </p:sp>
      <p:pic>
        <p:nvPicPr>
          <p:cNvPr id="4" name="Picture 3" descr="Victor Emmanuel III.jpg"/>
          <p:cNvPicPr>
            <a:picLocks noChangeAspect="1"/>
          </p:cNvPicPr>
          <p:nvPr/>
        </p:nvPicPr>
        <p:blipFill>
          <a:blip r:embed="rId2" cstate="print"/>
          <a:srcRect/>
          <a:stretch>
            <a:fillRect/>
          </a:stretch>
        </p:blipFill>
        <p:spPr bwMode="auto">
          <a:xfrm>
            <a:off x="6705600" y="1371600"/>
            <a:ext cx="2362200" cy="3071813"/>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9"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48600" cy="715962"/>
          </a:xfrm>
        </p:spPr>
        <p:txBody>
          <a:bodyPr>
            <a:noAutofit/>
          </a:bodyPr>
          <a:lstStyle/>
          <a:p>
            <a:r>
              <a:rPr lang="en-US" sz="5400" b="1" dirty="0" err="1" smtClean="0"/>
              <a:t>Acerbo</a:t>
            </a:r>
            <a:r>
              <a:rPr lang="en-US" sz="5400" b="1" dirty="0" smtClean="0"/>
              <a:t> Law</a:t>
            </a:r>
            <a:endParaRPr lang="en-US" sz="5400" b="1" dirty="0"/>
          </a:p>
        </p:txBody>
      </p:sp>
      <p:sp>
        <p:nvSpPr>
          <p:cNvPr id="3" name="Content Placeholder 2"/>
          <p:cNvSpPr>
            <a:spLocks noGrp="1"/>
          </p:cNvSpPr>
          <p:nvPr>
            <p:ph idx="1"/>
          </p:nvPr>
        </p:nvSpPr>
        <p:spPr>
          <a:xfrm>
            <a:off x="1143000" y="914400"/>
            <a:ext cx="7772400" cy="5638800"/>
          </a:xfrm>
        </p:spPr>
        <p:txBody>
          <a:bodyPr>
            <a:normAutofit fontScale="92500" lnSpcReduction="20000"/>
          </a:bodyPr>
          <a:lstStyle/>
          <a:p>
            <a:r>
              <a:rPr lang="en-US" b="1" dirty="0" smtClean="0"/>
              <a:t>1923 changed election laws.</a:t>
            </a:r>
          </a:p>
          <a:p>
            <a:pPr lvl="1"/>
            <a:r>
              <a:rPr lang="en-US" b="1" dirty="0" smtClean="0"/>
              <a:t>25% of vote = 66% of seats</a:t>
            </a:r>
          </a:p>
          <a:p>
            <a:r>
              <a:rPr lang="en-US" b="1" dirty="0" smtClean="0"/>
              <a:t>Why would non fascists support this?</a:t>
            </a:r>
          </a:p>
          <a:p>
            <a:r>
              <a:rPr lang="en-US" b="1" dirty="0" smtClean="0">
                <a:solidFill>
                  <a:srgbClr val="FF0000"/>
                </a:solidFill>
              </a:rPr>
              <a:t>“a good beating never hurt anyone”</a:t>
            </a:r>
          </a:p>
          <a:p>
            <a:r>
              <a:rPr lang="en-US" b="1" dirty="0" smtClean="0"/>
              <a:t>1925 </a:t>
            </a:r>
            <a:r>
              <a:rPr lang="en-US" b="1" dirty="0" smtClean="0">
                <a:sym typeface="Wingdings" pitchFamily="2" charset="2"/>
              </a:rPr>
              <a:t> Mussolini seized dictatorial powers during a political crisis [Black Shirts murdered one of Mussolini’s chief Socialist critics, </a:t>
            </a:r>
            <a:r>
              <a:rPr lang="en-US" b="1" dirty="0" err="1" smtClean="0">
                <a:sym typeface="Wingdings" pitchFamily="2" charset="2"/>
              </a:rPr>
              <a:t>Giacomo</a:t>
            </a:r>
            <a:r>
              <a:rPr lang="en-US" b="1" dirty="0" smtClean="0">
                <a:sym typeface="Wingdings" pitchFamily="2" charset="2"/>
              </a:rPr>
              <a:t> </a:t>
            </a:r>
            <a:r>
              <a:rPr lang="en-US" b="1" dirty="0" err="1" smtClean="0">
                <a:sym typeface="Wingdings" pitchFamily="2" charset="2"/>
              </a:rPr>
              <a:t>Matteotti</a:t>
            </a:r>
            <a:r>
              <a:rPr lang="en-US" b="1" dirty="0" smtClean="0">
                <a:sym typeface="Wingdings" pitchFamily="2" charset="2"/>
              </a:rPr>
              <a:t>].</a:t>
            </a:r>
          </a:p>
          <a:p>
            <a:r>
              <a:rPr lang="en-US" b="1" dirty="0" smtClean="0">
                <a:sym typeface="Wingdings" pitchFamily="2" charset="2"/>
              </a:rPr>
              <a:t>Massive political and public protest, but the King refused to dismiss Mussolini.</a:t>
            </a:r>
          </a:p>
          <a:p>
            <a:r>
              <a:rPr lang="en-US" b="1" dirty="0" smtClean="0">
                <a:sym typeface="Wingdings" pitchFamily="2" charset="2"/>
              </a:rPr>
              <a:t>1925 </a:t>
            </a:r>
            <a:r>
              <a:rPr lang="en-US" b="1" dirty="0" smtClean="0">
                <a:solidFill>
                  <a:srgbClr val="FF0000"/>
                </a:solidFill>
                <a:sym typeface="Wingdings" pitchFamily="2" charset="2"/>
              </a:rPr>
              <a:t>“I alone assume the political, moral and historic responsibility for everything that has happened.  Italy wants peace and quiet, work and calm.  I will give these things with love if possible and with force if necessary.”</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7"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34"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41"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48"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5400" b="1" dirty="0" smtClean="0"/>
              <a:t>The Fasces Symbol</a:t>
            </a:r>
            <a:endParaRPr lang="en-US" sz="5400" b="1" dirty="0"/>
          </a:p>
        </p:txBody>
      </p:sp>
      <p:pic>
        <p:nvPicPr>
          <p:cNvPr id="6147" name="Content Placeholder 3" descr="Roman fasces.jpg"/>
          <p:cNvPicPr>
            <a:picLocks noGrp="1" noChangeAspect="1"/>
          </p:cNvPicPr>
          <p:nvPr>
            <p:ph idx="1"/>
          </p:nvPr>
        </p:nvPicPr>
        <p:blipFill>
          <a:blip r:embed="rId2" cstate="print"/>
          <a:srcRect/>
          <a:stretch>
            <a:fillRect/>
          </a:stretch>
        </p:blipFill>
        <p:spPr>
          <a:xfrm>
            <a:off x="4114800" y="2590800"/>
            <a:ext cx="1168400" cy="3810000"/>
          </a:xfrm>
          <a:ln>
            <a:solidFill>
              <a:schemeClr val="tx1"/>
            </a:solidFill>
          </a:ln>
        </p:spPr>
      </p:pic>
      <p:pic>
        <p:nvPicPr>
          <p:cNvPr id="6148" name="Picture 4" descr="fasces.jpg"/>
          <p:cNvPicPr>
            <a:picLocks noChangeAspect="1"/>
          </p:cNvPicPr>
          <p:nvPr/>
        </p:nvPicPr>
        <p:blipFill>
          <a:blip r:embed="rId3" cstate="print"/>
          <a:srcRect l="10056" t="3175" r="9508" b="11111"/>
          <a:stretch>
            <a:fillRect/>
          </a:stretch>
        </p:blipFill>
        <p:spPr bwMode="auto">
          <a:xfrm>
            <a:off x="1371600" y="1524000"/>
            <a:ext cx="2438400" cy="4114800"/>
          </a:xfrm>
          <a:prstGeom prst="rect">
            <a:avLst/>
          </a:prstGeom>
          <a:noFill/>
          <a:ln w="9525">
            <a:solidFill>
              <a:schemeClr val="tx1"/>
            </a:solidFill>
            <a:miter lim="800000"/>
            <a:headEnd/>
            <a:tailEnd/>
          </a:ln>
        </p:spPr>
      </p:pic>
      <p:sp>
        <p:nvSpPr>
          <p:cNvPr id="6" name="TextBox 5"/>
          <p:cNvSpPr txBox="1">
            <a:spLocks noChangeArrowheads="1"/>
          </p:cNvSpPr>
          <p:nvPr/>
        </p:nvSpPr>
        <p:spPr bwMode="auto">
          <a:xfrm>
            <a:off x="5638800" y="1822450"/>
            <a:ext cx="3200400" cy="3816350"/>
          </a:xfrm>
          <a:prstGeom prst="rect">
            <a:avLst/>
          </a:prstGeom>
          <a:noFill/>
          <a:ln w="9525">
            <a:noFill/>
            <a:miter lim="800000"/>
            <a:headEnd/>
            <a:tailEnd/>
          </a:ln>
        </p:spPr>
        <p:txBody>
          <a:bodyPr>
            <a:spAutoFit/>
          </a:bodyPr>
          <a:lstStyle/>
          <a:p>
            <a:pPr marL="508000" indent="-508000">
              <a:buFontTx/>
              <a:buBlip>
                <a:blip r:embed="rId4"/>
              </a:buBlip>
            </a:pPr>
            <a:r>
              <a:rPr lang="en-US" sz="2200">
                <a:latin typeface="Comic Sans MS" pitchFamily="66" charset="0"/>
              </a:rPr>
              <a:t>Comes from the Latin word </a:t>
            </a:r>
            <a:r>
              <a:rPr lang="en-US" sz="2200" i="1">
                <a:solidFill>
                  <a:srgbClr val="336600"/>
                </a:solidFill>
                <a:latin typeface="Comic Sans MS" pitchFamily="66" charset="0"/>
              </a:rPr>
              <a:t>fasces.</a:t>
            </a:r>
          </a:p>
          <a:p>
            <a:pPr marL="508000" indent="-508000">
              <a:buFontTx/>
              <a:buBlip>
                <a:blip r:embed="rId4"/>
              </a:buBlip>
            </a:pPr>
            <a:r>
              <a:rPr lang="en-US" sz="2200">
                <a:latin typeface="Comic Sans MS" pitchFamily="66" charset="0"/>
              </a:rPr>
              <a:t>In ancient Rome, the </a:t>
            </a:r>
            <a:r>
              <a:rPr lang="en-US" sz="2200" i="1">
                <a:latin typeface="Comic Sans MS" pitchFamily="66" charset="0"/>
              </a:rPr>
              <a:t>fasces </a:t>
            </a:r>
            <a:r>
              <a:rPr lang="en-US" sz="2200">
                <a:latin typeface="Comic Sans MS" pitchFamily="66" charset="0"/>
              </a:rPr>
              <a:t>were cylindrical bundles of wooden rods, tied tightly together around an axe.</a:t>
            </a:r>
          </a:p>
          <a:p>
            <a:pPr marL="508000" indent="-508000">
              <a:buFontTx/>
              <a:buBlip>
                <a:blip r:embed="rId4"/>
              </a:buBlip>
            </a:pPr>
            <a:r>
              <a:rPr lang="en-US" sz="2200">
                <a:latin typeface="Comic Sans MS" pitchFamily="66" charset="0"/>
              </a:rPr>
              <a:t>They symbolize unity and power.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3237"/>
            <a:ext cx="8077200" cy="1173163"/>
          </a:xfrm>
        </p:spPr>
        <p:txBody>
          <a:bodyPr>
            <a:noAutofit/>
          </a:bodyPr>
          <a:lstStyle/>
          <a:p>
            <a:pPr eaLnBrk="1" hangingPunct="1">
              <a:defRPr/>
            </a:pPr>
            <a:r>
              <a:rPr lang="en-US" sz="5400" b="1" dirty="0" smtClean="0"/>
              <a:t>The Fascists Consolidate Power </a:t>
            </a:r>
            <a:br>
              <a:rPr lang="en-US" sz="5400" b="1" dirty="0" smtClean="0"/>
            </a:br>
            <a:r>
              <a:rPr lang="en-US" sz="5400" b="1" dirty="0" smtClean="0"/>
              <a:t>(1925-1931)</a:t>
            </a:r>
            <a:endParaRPr lang="en-US" sz="5400" b="1" dirty="0"/>
          </a:p>
        </p:txBody>
      </p:sp>
      <p:sp>
        <p:nvSpPr>
          <p:cNvPr id="7" name="Content Placeholder 6"/>
          <p:cNvSpPr>
            <a:spLocks noGrp="1"/>
          </p:cNvSpPr>
          <p:nvPr>
            <p:ph idx="1"/>
          </p:nvPr>
        </p:nvSpPr>
        <p:spPr>
          <a:xfrm>
            <a:off x="1295400" y="1828800"/>
            <a:ext cx="7467600" cy="4876800"/>
          </a:xfrm>
        </p:spPr>
        <p:txBody>
          <a:bodyPr>
            <a:normAutofit lnSpcReduction="10000"/>
          </a:bodyPr>
          <a:lstStyle/>
          <a:p>
            <a:pPr eaLnBrk="1" hangingPunct="1"/>
            <a:r>
              <a:rPr lang="en-US" b="1" dirty="0" smtClean="0"/>
              <a:t>New laws passed to create the legal basis for Italy’s official transformation into a single-party state:</a:t>
            </a:r>
          </a:p>
          <a:p>
            <a:pPr lvl="1" eaLnBrk="1" hangingPunct="1"/>
            <a:r>
              <a:rPr lang="en-US" b="1" dirty="0" smtClean="0"/>
              <a:t>Independent political parties &amp; trade unions were abolished.</a:t>
            </a:r>
          </a:p>
          <a:p>
            <a:pPr lvl="1" eaLnBrk="1" hangingPunct="1"/>
            <a:r>
              <a:rPr lang="en-US" b="1" dirty="0" smtClean="0"/>
              <a:t>Freedom of the press was curbed.</a:t>
            </a:r>
          </a:p>
          <a:p>
            <a:pPr lvl="1" eaLnBrk="1" hangingPunct="1"/>
            <a:r>
              <a:rPr lang="en-US" b="1" dirty="0" smtClean="0"/>
              <a:t>Special courts created to persecute any political opposition.</a:t>
            </a:r>
          </a:p>
          <a:p>
            <a:pPr lvl="1" eaLnBrk="1" hangingPunct="1"/>
            <a:r>
              <a:rPr lang="en-US" b="1" dirty="0" smtClean="0"/>
              <a:t>National police force created [with a secret police </a:t>
            </a:r>
            <a:r>
              <a:rPr lang="en-US" b="1" dirty="0" smtClean="0"/>
              <a:t>(OVRA) component </a:t>
            </a:r>
            <a:r>
              <a:rPr lang="en-US" b="1" dirty="0" smtClean="0"/>
              <a:t>(of course</a:t>
            </a:r>
            <a:r>
              <a:rPr lang="en-US" b="1" dirty="0" smtClean="0"/>
              <a:t>)]</a:t>
            </a: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20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wipe(left)">
                                      <p:cBhvr>
                                        <p:cTn id="16" dur="20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wipe(left)">
                                      <p:cBhvr>
                                        <p:cTn id="21" dur="2000"/>
                                        <p:tgtEl>
                                          <p:spTgt spid="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wipe(left)">
                                      <p:cBhvr>
                                        <p:cTn id="26"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5400" b="1" dirty="0" smtClean="0"/>
              <a:t>The Lateran Accords (1929)</a:t>
            </a:r>
            <a:endParaRPr lang="en-US" sz="5400" b="1" dirty="0"/>
          </a:p>
        </p:txBody>
      </p:sp>
      <p:sp>
        <p:nvSpPr>
          <p:cNvPr id="5" name="Content Placeholder 2"/>
          <p:cNvSpPr>
            <a:spLocks noGrp="1"/>
          </p:cNvSpPr>
          <p:nvPr>
            <p:ph sz="half" idx="1"/>
          </p:nvPr>
        </p:nvSpPr>
        <p:spPr>
          <a:xfrm>
            <a:off x="1143000" y="1066800"/>
            <a:ext cx="7772400" cy="5257800"/>
          </a:xfrm>
        </p:spPr>
        <p:txBody>
          <a:bodyPr/>
          <a:lstStyle/>
          <a:p>
            <a:pPr eaLnBrk="1" hangingPunct="1"/>
            <a:r>
              <a:rPr lang="en-US" sz="2600" b="1" dirty="0" smtClean="0"/>
              <a:t>This settled a long-running dispute over the Catholic Church’s role in Italian politics </a:t>
            </a:r>
            <a:r>
              <a:rPr lang="en-US" sz="2600" b="1" dirty="0" smtClean="0">
                <a:sym typeface="Wingdings" pitchFamily="2" charset="2"/>
              </a:rPr>
              <a:t> this was the 1</a:t>
            </a:r>
            <a:r>
              <a:rPr lang="en-US" sz="2600" b="1" baseline="30000" dirty="0" smtClean="0">
                <a:sym typeface="Wingdings" pitchFamily="2" charset="2"/>
              </a:rPr>
              <a:t>st</a:t>
            </a:r>
            <a:r>
              <a:rPr lang="en-US" sz="2600" b="1" dirty="0" smtClean="0">
                <a:sym typeface="Wingdings" pitchFamily="2" charset="2"/>
              </a:rPr>
              <a:t> time in Italian history that the Church and the government agreed on their respective roles!</a:t>
            </a:r>
          </a:p>
          <a:p>
            <a:pPr eaLnBrk="1" hangingPunct="1"/>
            <a:r>
              <a:rPr lang="en-US" sz="2600" b="1" dirty="0" smtClean="0">
                <a:sym typeface="Wingdings" pitchFamily="2" charset="2"/>
              </a:rPr>
              <a:t>1870 Italy seized papal lands in unification</a:t>
            </a:r>
          </a:p>
          <a:p>
            <a:pPr eaLnBrk="1" hangingPunct="1"/>
            <a:r>
              <a:rPr lang="en-US" sz="2600" b="1" dirty="0" smtClean="0">
                <a:sym typeface="Wingdings" pitchFamily="2" charset="2"/>
              </a:rPr>
              <a:t>1871 offered Pope use of Vatican and annual salary.  Pope declined.  </a:t>
            </a:r>
          </a:p>
          <a:p>
            <a:pPr eaLnBrk="1" hangingPunct="1"/>
            <a:r>
              <a:rPr lang="en-US" sz="2600" b="1" dirty="0" smtClean="0">
                <a:sym typeface="Wingdings" pitchFamily="2" charset="2"/>
              </a:rPr>
              <a:t>Church claimed need for independence from politics in religion.  Declared themselves prisoners in the Vatican.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6038"/>
            <a:ext cx="7848600" cy="715962"/>
          </a:xfrm>
        </p:spPr>
        <p:txBody>
          <a:bodyPr>
            <a:noAutofit/>
          </a:bodyPr>
          <a:lstStyle/>
          <a:p>
            <a:r>
              <a:rPr lang="en-US" sz="5400" b="1" dirty="0" smtClean="0"/>
              <a:t>The Lateran Treaty</a:t>
            </a:r>
            <a:endParaRPr lang="en-US" sz="5400" b="1" dirty="0"/>
          </a:p>
        </p:txBody>
      </p:sp>
      <p:sp>
        <p:nvSpPr>
          <p:cNvPr id="3" name="Content Placeholder 2"/>
          <p:cNvSpPr>
            <a:spLocks noGrp="1"/>
          </p:cNvSpPr>
          <p:nvPr>
            <p:ph idx="1"/>
          </p:nvPr>
        </p:nvSpPr>
        <p:spPr>
          <a:xfrm>
            <a:off x="914400" y="457200"/>
            <a:ext cx="8229600" cy="3886200"/>
          </a:xfrm>
        </p:spPr>
        <p:txBody>
          <a:bodyPr>
            <a:normAutofit/>
          </a:bodyPr>
          <a:lstStyle/>
          <a:p>
            <a:r>
              <a:rPr lang="en-US" b="1" dirty="0" smtClean="0"/>
              <a:t>Agreement created the independent state of Vatican City</a:t>
            </a:r>
          </a:p>
          <a:p>
            <a:pPr lvl="1"/>
            <a:r>
              <a:rPr lang="en-US" b="1" dirty="0" smtClean="0"/>
              <a:t>Perpetual neutrality in international affairs</a:t>
            </a:r>
          </a:p>
          <a:p>
            <a:pPr lvl="1"/>
            <a:r>
              <a:rPr lang="en-US" b="1" dirty="0" smtClean="0"/>
              <a:t>Mediation only if requested by both parties</a:t>
            </a:r>
          </a:p>
          <a:p>
            <a:pPr lvl="1"/>
            <a:r>
              <a:rPr lang="en-US" b="1" dirty="0" smtClean="0"/>
              <a:t>RC the state religion of Italy (1984 this was changed so that there is no longer a State sponsored religion)</a:t>
            </a:r>
          </a:p>
          <a:p>
            <a:pPr lvl="1"/>
            <a:r>
              <a:rPr lang="en-US" b="1" dirty="0" smtClean="0"/>
              <a:t>Financial compensation for the lands taken in 1870 during unification</a:t>
            </a:r>
            <a:endParaRPr lang="en-US" b="1" dirty="0"/>
          </a:p>
        </p:txBody>
      </p:sp>
      <p:pic>
        <p:nvPicPr>
          <p:cNvPr id="4" name="Content Placeholder 5" descr="Lateran Accord - 1929a.jpg"/>
          <p:cNvPicPr>
            <a:picLocks noChangeAspect="1"/>
          </p:cNvPicPr>
          <p:nvPr/>
        </p:nvPicPr>
        <p:blipFill>
          <a:blip r:embed="rId2" cstate="print"/>
          <a:srcRect/>
          <a:stretch>
            <a:fillRect/>
          </a:stretch>
        </p:blipFill>
        <p:spPr bwMode="auto">
          <a:xfrm>
            <a:off x="2895600" y="4191000"/>
            <a:ext cx="3916363" cy="263263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475023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fascist_italy_flag.jpg"/>
          <p:cNvPicPr>
            <a:picLocks noChangeAspect="1"/>
          </p:cNvPicPr>
          <p:nvPr/>
        </p:nvPicPr>
        <p:blipFill>
          <a:blip r:embed="rId2" cstate="print">
            <a:lum bright="30000"/>
          </a:blip>
          <a:srcRect/>
          <a:stretch>
            <a:fillRect/>
          </a:stretch>
        </p:blipFill>
        <p:spPr bwMode="auto">
          <a:xfrm>
            <a:off x="1447800" y="1270000"/>
            <a:ext cx="6324600" cy="4216400"/>
          </a:xfrm>
          <a:prstGeom prst="rect">
            <a:avLst/>
          </a:prstGeom>
          <a:noFill/>
          <a:ln w="9525">
            <a:noFill/>
            <a:miter lim="800000"/>
            <a:headEnd/>
            <a:tailEnd/>
          </a:ln>
        </p:spPr>
      </p:pic>
      <p:sp>
        <p:nvSpPr>
          <p:cNvPr id="4" name="TextBox 3"/>
          <p:cNvSpPr txBox="1">
            <a:spLocks noChangeArrowheads="1"/>
          </p:cNvSpPr>
          <p:nvPr/>
        </p:nvSpPr>
        <p:spPr bwMode="auto">
          <a:xfrm>
            <a:off x="838200" y="1066800"/>
            <a:ext cx="7620000" cy="452431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defRPr/>
            </a:pPr>
            <a:r>
              <a:rPr lang="en-US" sz="9600" b="1" dirty="0">
                <a:solidFill>
                  <a:srgbClr val="C00000"/>
                </a:solidFill>
                <a:effectLst>
                  <a:outerShdw blurRad="38100" dist="38100" dir="2700000" algn="tl">
                    <a:srgbClr val="000000">
                      <a:alpha val="43137"/>
                    </a:srgbClr>
                  </a:outerShdw>
                </a:effectLst>
                <a:latin typeface="Athenian" pitchFamily="2" charset="0"/>
              </a:rPr>
              <a:t>Italian</a:t>
            </a:r>
            <a:br>
              <a:rPr lang="en-US" sz="9600" b="1" dirty="0">
                <a:solidFill>
                  <a:srgbClr val="C00000"/>
                </a:solidFill>
                <a:effectLst>
                  <a:outerShdw blurRad="38100" dist="38100" dir="2700000" algn="tl">
                    <a:srgbClr val="000000">
                      <a:alpha val="43137"/>
                    </a:srgbClr>
                  </a:outerShdw>
                </a:effectLst>
                <a:latin typeface="Athenian" pitchFamily="2" charset="0"/>
              </a:rPr>
            </a:br>
            <a:r>
              <a:rPr lang="en-US" sz="9600" b="1" dirty="0">
                <a:solidFill>
                  <a:srgbClr val="C00000"/>
                </a:solidFill>
                <a:effectLst>
                  <a:outerShdw blurRad="38100" dist="38100" dir="2700000" algn="tl">
                    <a:srgbClr val="000000">
                      <a:alpha val="43137"/>
                    </a:srgbClr>
                  </a:outerShdw>
                </a:effectLst>
                <a:latin typeface="Athenian" pitchFamily="2" charset="0"/>
              </a:rPr>
              <a:t>Fascist</a:t>
            </a:r>
            <a:br>
              <a:rPr lang="en-US" sz="9600" b="1" dirty="0">
                <a:solidFill>
                  <a:srgbClr val="C00000"/>
                </a:solidFill>
                <a:effectLst>
                  <a:outerShdw blurRad="38100" dist="38100" dir="2700000" algn="tl">
                    <a:srgbClr val="000000">
                      <a:alpha val="43137"/>
                    </a:srgbClr>
                  </a:outerShdw>
                </a:effectLst>
                <a:latin typeface="Athenian" pitchFamily="2" charset="0"/>
              </a:rPr>
            </a:br>
            <a:r>
              <a:rPr lang="en-US" sz="9600" b="1" dirty="0">
                <a:solidFill>
                  <a:srgbClr val="C00000"/>
                </a:solidFill>
                <a:effectLst>
                  <a:outerShdw blurRad="38100" dist="38100" dir="2700000" algn="tl">
                    <a:srgbClr val="000000">
                      <a:alpha val="43137"/>
                    </a:srgbClr>
                  </a:outerShdw>
                </a:effectLst>
                <a:latin typeface="Athenian" pitchFamily="2" charset="0"/>
              </a:rPr>
              <a:t>Propaganda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5400" b="1" dirty="0" smtClean="0"/>
              <a:t>The Fascist Family</a:t>
            </a:r>
            <a:endParaRPr lang="en-US" sz="5400" b="1" dirty="0"/>
          </a:p>
        </p:txBody>
      </p:sp>
      <p:sp>
        <p:nvSpPr>
          <p:cNvPr id="36867" name="Content Placeholder 6"/>
          <p:cNvSpPr>
            <a:spLocks noGrp="1"/>
          </p:cNvSpPr>
          <p:nvPr>
            <p:ph idx="1"/>
          </p:nvPr>
        </p:nvSpPr>
        <p:spPr>
          <a:xfrm>
            <a:off x="4572000" y="1371600"/>
            <a:ext cx="4572000" cy="4267200"/>
          </a:xfrm>
        </p:spPr>
        <p:txBody>
          <a:bodyPr>
            <a:normAutofit fontScale="92500" lnSpcReduction="10000"/>
          </a:bodyPr>
          <a:lstStyle/>
          <a:p>
            <a:pPr marL="0" indent="0" eaLnBrk="1" hangingPunct="1">
              <a:buFontTx/>
              <a:buNone/>
            </a:pPr>
            <a:r>
              <a:rPr lang="en-US" sz="2400" b="1" dirty="0" smtClean="0"/>
              <a:t>The Fascists encouraged the development of large families.</a:t>
            </a:r>
          </a:p>
          <a:p>
            <a:pPr marL="0" indent="0" eaLnBrk="1" hangingPunct="1">
              <a:buFontTx/>
              <a:buNone/>
            </a:pPr>
            <a:r>
              <a:rPr lang="en-US" sz="2400" b="1" dirty="0" smtClean="0"/>
              <a:t>Need the large population to make Italy powerful.</a:t>
            </a:r>
          </a:p>
          <a:p>
            <a:pPr marL="0" indent="0" eaLnBrk="1" hangingPunct="1">
              <a:buFontTx/>
              <a:buNone/>
            </a:pPr>
            <a:r>
              <a:rPr lang="en-US" sz="2400" b="1" dirty="0" smtClean="0"/>
              <a:t>Battle for Births 1927</a:t>
            </a:r>
          </a:p>
          <a:p>
            <a:pPr marL="0" indent="0" eaLnBrk="1" hangingPunct="1">
              <a:buFontTx/>
              <a:buNone/>
            </a:pPr>
            <a:r>
              <a:rPr lang="en-US" sz="2400" b="1" dirty="0" smtClean="0"/>
              <a:t>Families were given a target of 5 children.</a:t>
            </a:r>
          </a:p>
          <a:p>
            <a:pPr marL="0" indent="0" eaLnBrk="1" hangingPunct="1">
              <a:buFontTx/>
              <a:buNone/>
            </a:pPr>
            <a:r>
              <a:rPr lang="en-US" sz="2400" b="1" dirty="0" smtClean="0"/>
              <a:t>Mothers who produced more were recognized by the state.</a:t>
            </a:r>
          </a:p>
          <a:p>
            <a:pPr marL="0" indent="0" eaLnBrk="1" hangingPunct="1">
              <a:buFontTx/>
              <a:buNone/>
            </a:pPr>
            <a:r>
              <a:rPr lang="en-US" sz="2400" b="1" dirty="0" smtClean="0"/>
              <a:t>1933 Mussolini met 93 mothers who had produced </a:t>
            </a:r>
          </a:p>
          <a:p>
            <a:pPr marL="0" indent="0" eaLnBrk="1" hangingPunct="1">
              <a:buFontTx/>
              <a:buNone/>
            </a:pPr>
            <a:r>
              <a:rPr lang="en-US" sz="2400" b="1" dirty="0" smtClean="0"/>
              <a:t>1300 children between them!</a:t>
            </a:r>
          </a:p>
          <a:p>
            <a:pPr marL="0" indent="0" algn="ctr" eaLnBrk="1" hangingPunct="1">
              <a:buFontTx/>
              <a:buNone/>
            </a:pPr>
            <a:endParaRPr lang="en-US" sz="2400" dirty="0" smtClean="0"/>
          </a:p>
        </p:txBody>
      </p:sp>
      <p:pic>
        <p:nvPicPr>
          <p:cNvPr id="36868" name="Picture 2"/>
          <p:cNvPicPr>
            <a:picLocks noChangeAspect="1" noChangeArrowheads="1"/>
          </p:cNvPicPr>
          <p:nvPr/>
        </p:nvPicPr>
        <p:blipFill>
          <a:blip r:embed="rId3" cstate="print">
            <a:lum contrast="10000"/>
          </a:blip>
          <a:srcRect l="3455" r="2000" b="2174"/>
          <a:stretch>
            <a:fillRect/>
          </a:stretch>
        </p:blipFill>
        <p:spPr bwMode="auto">
          <a:xfrm>
            <a:off x="1143000" y="1447800"/>
            <a:ext cx="3187700" cy="441325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p:cTn id="7" dur="1000" fill="hold"/>
                                        <p:tgtEl>
                                          <p:spTgt spid="3686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686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686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6867">
                                            <p:txEl>
                                              <p:pRg st="1" end="1"/>
                                            </p:txEl>
                                          </p:spTgt>
                                        </p:tgtEl>
                                        <p:attrNameLst>
                                          <p:attrName>style.visibility</p:attrName>
                                        </p:attrNameLst>
                                      </p:cBhvr>
                                      <p:to>
                                        <p:strVal val="visible"/>
                                      </p:to>
                                    </p:set>
                                    <p:anim calcmode="lin" valueType="num">
                                      <p:cBhvr>
                                        <p:cTn id="14" dur="1000" fill="hold"/>
                                        <p:tgtEl>
                                          <p:spTgt spid="36867">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686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686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6867">
                                            <p:txEl>
                                              <p:pRg st="2" end="2"/>
                                            </p:txEl>
                                          </p:spTgt>
                                        </p:tgtEl>
                                        <p:attrNameLst>
                                          <p:attrName>style.visibility</p:attrName>
                                        </p:attrNameLst>
                                      </p:cBhvr>
                                      <p:to>
                                        <p:strVal val="visible"/>
                                      </p:to>
                                    </p:set>
                                    <p:anim calcmode="lin" valueType="num">
                                      <p:cBhvr>
                                        <p:cTn id="21" dur="1000" fill="hold"/>
                                        <p:tgtEl>
                                          <p:spTgt spid="36867">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686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686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6867">
                                            <p:txEl>
                                              <p:pRg st="3" end="3"/>
                                            </p:txEl>
                                          </p:spTgt>
                                        </p:tgtEl>
                                        <p:attrNameLst>
                                          <p:attrName>style.visibility</p:attrName>
                                        </p:attrNameLst>
                                      </p:cBhvr>
                                      <p:to>
                                        <p:strVal val="visible"/>
                                      </p:to>
                                    </p:set>
                                    <p:anim calcmode="lin" valueType="num">
                                      <p:cBhvr>
                                        <p:cTn id="28" dur="1000" fill="hold"/>
                                        <p:tgtEl>
                                          <p:spTgt spid="36867">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686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686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6867">
                                            <p:txEl>
                                              <p:pRg st="4" end="4"/>
                                            </p:txEl>
                                          </p:spTgt>
                                        </p:tgtEl>
                                        <p:attrNameLst>
                                          <p:attrName>style.visibility</p:attrName>
                                        </p:attrNameLst>
                                      </p:cBhvr>
                                      <p:to>
                                        <p:strVal val="visible"/>
                                      </p:to>
                                    </p:set>
                                    <p:anim calcmode="lin" valueType="num">
                                      <p:cBhvr>
                                        <p:cTn id="35" dur="1000" fill="hold"/>
                                        <p:tgtEl>
                                          <p:spTgt spid="36867">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36867">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686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iterate type="lt">
                                    <p:tmPct val="0"/>
                                  </p:iterate>
                                  <p:childTnLst>
                                    <p:set>
                                      <p:cBhvr>
                                        <p:cTn id="41" dur="1" fill="hold">
                                          <p:stCondLst>
                                            <p:cond delay="0"/>
                                          </p:stCondLst>
                                        </p:cTn>
                                        <p:tgtEl>
                                          <p:spTgt spid="36867">
                                            <p:txEl>
                                              <p:pRg st="5" end="5"/>
                                            </p:txEl>
                                          </p:spTgt>
                                        </p:tgtEl>
                                        <p:attrNameLst>
                                          <p:attrName>style.visibility</p:attrName>
                                        </p:attrNameLst>
                                      </p:cBhvr>
                                      <p:to>
                                        <p:strVal val="visible"/>
                                      </p:to>
                                    </p:set>
                                    <p:anim calcmode="lin" valueType="num">
                                      <p:cBhvr>
                                        <p:cTn id="42" dur="1000" fill="hold"/>
                                        <p:tgtEl>
                                          <p:spTgt spid="36867">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36867">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686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iterate type="lt">
                                    <p:tmPct val="0"/>
                                  </p:iterate>
                                  <p:childTnLst>
                                    <p:set>
                                      <p:cBhvr>
                                        <p:cTn id="48" dur="1" fill="hold">
                                          <p:stCondLst>
                                            <p:cond delay="0"/>
                                          </p:stCondLst>
                                        </p:cTn>
                                        <p:tgtEl>
                                          <p:spTgt spid="36867">
                                            <p:txEl>
                                              <p:pRg st="6" end="6"/>
                                            </p:txEl>
                                          </p:spTgt>
                                        </p:tgtEl>
                                        <p:attrNameLst>
                                          <p:attrName>style.visibility</p:attrName>
                                        </p:attrNameLst>
                                      </p:cBhvr>
                                      <p:to>
                                        <p:strVal val="visible"/>
                                      </p:to>
                                    </p:set>
                                    <p:anim calcmode="lin" valueType="num">
                                      <p:cBhvr>
                                        <p:cTn id="49" dur="3000" fill="hold"/>
                                        <p:tgtEl>
                                          <p:spTgt spid="36867">
                                            <p:txEl>
                                              <p:pRg st="6" end="6"/>
                                            </p:txEl>
                                          </p:spTgt>
                                        </p:tgtEl>
                                        <p:attrNameLst>
                                          <p:attrName>ppt_x</p:attrName>
                                        </p:attrNameLst>
                                      </p:cBhvr>
                                      <p:tavLst>
                                        <p:tav tm="0">
                                          <p:val>
                                            <p:strVal val="#ppt_x-.2"/>
                                          </p:val>
                                        </p:tav>
                                        <p:tav tm="100000">
                                          <p:val>
                                            <p:strVal val="#ppt_x"/>
                                          </p:val>
                                        </p:tav>
                                      </p:tavLst>
                                    </p:anim>
                                    <p:anim calcmode="lin" valueType="num">
                                      <p:cBhvr>
                                        <p:cTn id="50" dur="3000" fill="hold"/>
                                        <p:tgtEl>
                                          <p:spTgt spid="36867">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3000"/>
                                        <p:tgtEl>
                                          <p:spTgt spid="36867">
                                            <p:txEl>
                                              <p:pRg st="6" end="6"/>
                                            </p:txEl>
                                          </p:spTgt>
                                        </p:tgtEl>
                                      </p:cBhvr>
                                    </p:animEffect>
                                  </p:childTnLst>
                                  <p:subTnLst>
                                    <p:audio>
                                      <p:cMediaNode>
                                        <p:cTn display="0" masterRel="sameClick">
                                          <p:stCondLst>
                                            <p:cond evt="begin" delay="0">
                                              <p:tn val="47"/>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848600" cy="715962"/>
          </a:xfrm>
        </p:spPr>
        <p:txBody>
          <a:bodyPr>
            <a:noAutofit/>
          </a:bodyPr>
          <a:lstStyle/>
          <a:p>
            <a:pPr eaLnBrk="1" hangingPunct="1">
              <a:defRPr/>
            </a:pPr>
            <a:r>
              <a:rPr lang="en-US" sz="5400" b="1" dirty="0" smtClean="0"/>
              <a:t>Education</a:t>
            </a:r>
            <a:endParaRPr lang="en-US" sz="5400" b="1" dirty="0"/>
          </a:p>
        </p:txBody>
      </p:sp>
      <p:sp>
        <p:nvSpPr>
          <p:cNvPr id="7" name="Content Placeholder 6"/>
          <p:cNvSpPr>
            <a:spLocks noGrp="1"/>
          </p:cNvSpPr>
          <p:nvPr>
            <p:ph idx="1"/>
          </p:nvPr>
        </p:nvSpPr>
        <p:spPr>
          <a:xfrm>
            <a:off x="914400" y="1143000"/>
            <a:ext cx="4800600" cy="5638800"/>
          </a:xfrm>
        </p:spPr>
        <p:txBody>
          <a:bodyPr>
            <a:normAutofit/>
          </a:bodyPr>
          <a:lstStyle/>
          <a:p>
            <a:pPr eaLnBrk="1" hangingPunct="1">
              <a:defRPr/>
            </a:pPr>
            <a:r>
              <a:rPr lang="en-US" sz="2400" b="1" dirty="0" smtClean="0"/>
              <a:t>The first sentence pronounced by children at school was Let us salute the flag in the Roman fashion; </a:t>
            </a:r>
            <a:r>
              <a:rPr lang="en-US" sz="2400" b="1" i="1" dirty="0" smtClean="0"/>
              <a:t>hail to Italy; hail to Mussolini</a:t>
            </a:r>
            <a:r>
              <a:rPr lang="en-US" sz="2400" b="1" dirty="0" smtClean="0"/>
              <a:t>.</a:t>
            </a:r>
          </a:p>
          <a:p>
            <a:pPr eaLnBrk="1" hangingPunct="1">
              <a:defRPr/>
            </a:pPr>
            <a:r>
              <a:rPr lang="en-US" sz="2400" b="1" dirty="0" smtClean="0"/>
              <a:t>Textbooks emphasized:</a:t>
            </a:r>
          </a:p>
          <a:p>
            <a:pPr lvl="1" eaLnBrk="1" hangingPunct="1">
              <a:defRPr/>
            </a:pPr>
            <a:r>
              <a:rPr lang="en-US" sz="2000" b="1" dirty="0" smtClean="0"/>
              <a:t>The </a:t>
            </a:r>
            <a:r>
              <a:rPr lang="en-US" sz="2000" b="1" smtClean="0"/>
              <a:t>glorious past </a:t>
            </a:r>
            <a:r>
              <a:rPr lang="en-US" sz="2000" b="1" dirty="0" smtClean="0"/>
              <a:t>of the ancient Romans.</a:t>
            </a:r>
          </a:p>
          <a:p>
            <a:pPr lvl="1" eaLnBrk="1" hangingPunct="1">
              <a:defRPr/>
            </a:pPr>
            <a:r>
              <a:rPr lang="en-US" sz="2000" b="1" dirty="0" smtClean="0"/>
              <a:t>The limitations imposed upon the present inhabitants by geography and the West.</a:t>
            </a:r>
          </a:p>
          <a:p>
            <a:pPr lvl="1" eaLnBrk="1" hangingPunct="1">
              <a:defRPr/>
            </a:pPr>
            <a:r>
              <a:rPr lang="en-US" sz="2000" b="1" dirty="0" smtClean="0"/>
              <a:t>The imperial destiny that awaited Italy’s future development.</a:t>
            </a:r>
          </a:p>
          <a:p>
            <a:pPr eaLnBrk="1" hangingPunct="1">
              <a:defRPr/>
            </a:pPr>
            <a:endParaRPr lang="en-US" sz="2400" dirty="0"/>
          </a:p>
        </p:txBody>
      </p:sp>
      <p:pic>
        <p:nvPicPr>
          <p:cNvPr id="4" name="Picture 3" descr="childrens school notebook-1935.jpg"/>
          <p:cNvPicPr>
            <a:picLocks noChangeAspect="1"/>
          </p:cNvPicPr>
          <p:nvPr/>
        </p:nvPicPr>
        <p:blipFill>
          <a:blip r:embed="rId2" cstate="print">
            <a:lum contrast="10000"/>
          </a:blip>
          <a:srcRect l="3455" t="2222" r="6364" b="4443"/>
          <a:stretch>
            <a:fillRect/>
          </a:stretch>
        </p:blipFill>
        <p:spPr bwMode="auto">
          <a:xfrm>
            <a:off x="5637212" y="1295400"/>
            <a:ext cx="3430588" cy="4648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wipe(left)">
                                      <p:cBhvr>
                                        <p:cTn id="19" dur="2000"/>
                                        <p:tgtEl>
                                          <p:spTgt spid="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wipe(left)">
                                      <p:cBhvr>
                                        <p:cTn id="24" dur="2000"/>
                                        <p:tgtEl>
                                          <p:spTgt spid="7">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wipe(left)">
                                      <p:cBhvr>
                                        <p:cTn id="29"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077200" cy="1096963"/>
          </a:xfrm>
        </p:spPr>
        <p:txBody>
          <a:bodyPr>
            <a:normAutofit/>
          </a:bodyPr>
          <a:lstStyle/>
          <a:p>
            <a:pPr eaLnBrk="1" hangingPunct="1">
              <a:defRPr/>
            </a:pPr>
            <a:r>
              <a:rPr lang="en-US" sz="5400" b="1" dirty="0" smtClean="0"/>
              <a:t>Emphasis on Physical Fitness</a:t>
            </a:r>
            <a:endParaRPr lang="en-US" sz="5400" b="1" dirty="0"/>
          </a:p>
        </p:txBody>
      </p:sp>
      <p:pic>
        <p:nvPicPr>
          <p:cNvPr id="38915" name="Content Placeholder 3" descr="glorification of the martial abilities and physical skills of Italian youth.jpg"/>
          <p:cNvPicPr>
            <a:picLocks noGrp="1" noChangeAspect="1"/>
          </p:cNvPicPr>
          <p:nvPr>
            <p:ph idx="1"/>
          </p:nvPr>
        </p:nvPicPr>
        <p:blipFill>
          <a:blip r:embed="rId2" cstate="print">
            <a:lum contrast="-10000"/>
          </a:blip>
          <a:srcRect l="12500" t="1799" r="3409" b="6619"/>
          <a:stretch>
            <a:fillRect/>
          </a:stretch>
        </p:blipFill>
        <p:spPr>
          <a:xfrm>
            <a:off x="2057400" y="1524000"/>
            <a:ext cx="6172200" cy="4754563"/>
          </a:xfrm>
          <a:ln>
            <a:solidFill>
              <a:schemeClr val="tx1"/>
            </a:solid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6000" b="1" dirty="0" smtClean="0"/>
              <a:t>Anti-Semitism</a:t>
            </a:r>
            <a:endParaRPr lang="en-US" sz="6000" b="1" dirty="0"/>
          </a:p>
        </p:txBody>
      </p:sp>
      <p:sp>
        <p:nvSpPr>
          <p:cNvPr id="7" name="Content Placeholder 6"/>
          <p:cNvSpPr>
            <a:spLocks noGrp="1"/>
          </p:cNvSpPr>
          <p:nvPr>
            <p:ph idx="1"/>
          </p:nvPr>
        </p:nvSpPr>
        <p:spPr>
          <a:xfrm>
            <a:off x="1066800" y="1295400"/>
            <a:ext cx="8077200" cy="5334000"/>
          </a:xfrm>
        </p:spPr>
        <p:txBody>
          <a:bodyPr>
            <a:normAutofit/>
          </a:bodyPr>
          <a:lstStyle/>
          <a:p>
            <a:pPr eaLnBrk="1" hangingPunct="1"/>
            <a:r>
              <a:rPr lang="en-US" sz="2600" b="1" dirty="0" smtClean="0"/>
              <a:t>50,000 Jews lived in Italy in the 1930s.</a:t>
            </a:r>
          </a:p>
          <a:p>
            <a:pPr eaLnBrk="1" hangingPunct="1"/>
            <a:r>
              <a:rPr lang="en-US" sz="2600" b="1" dirty="0" smtClean="0"/>
              <a:t>Mussolini did NOT implement an extermination program in Italy.</a:t>
            </a:r>
          </a:p>
          <a:p>
            <a:pPr lvl="1" eaLnBrk="1" hangingPunct="1"/>
            <a:r>
              <a:rPr lang="en-US" sz="2200" b="1" dirty="0" smtClean="0"/>
              <a:t>75% of Italian Jews survived World War II.</a:t>
            </a:r>
          </a:p>
          <a:p>
            <a:pPr lvl="1" eaLnBrk="1" hangingPunct="1"/>
            <a:r>
              <a:rPr lang="en-US" sz="2200" b="1" dirty="0" smtClean="0"/>
              <a:t>8,000 died in German extermination camps.</a:t>
            </a:r>
          </a:p>
          <a:p>
            <a:pPr eaLnBrk="1" hangingPunct="1"/>
            <a:r>
              <a:rPr lang="en-US" sz="2600" b="1" dirty="0" smtClean="0"/>
              <a:t>1938 </a:t>
            </a:r>
            <a:r>
              <a:rPr lang="en-US" sz="2600" b="1" dirty="0" smtClean="0">
                <a:sym typeface="Wingdings" pitchFamily="2" charset="2"/>
              </a:rPr>
              <a:t>anti-Semitic laws passed</a:t>
            </a:r>
          </a:p>
          <a:p>
            <a:pPr lvl="1" eaLnBrk="1" hangingPunct="1"/>
            <a:r>
              <a:rPr lang="en-US" sz="2200" b="1" i="1" dirty="0" smtClean="0">
                <a:sym typeface="Wingdings" pitchFamily="2" charset="2"/>
              </a:rPr>
              <a:t>Manifesto </a:t>
            </a:r>
            <a:r>
              <a:rPr lang="en-US" sz="2200" b="1" i="1" dirty="0" err="1" smtClean="0">
                <a:sym typeface="Wingdings" pitchFamily="2" charset="2"/>
              </a:rPr>
              <a:t>degli</a:t>
            </a:r>
            <a:r>
              <a:rPr lang="en-US" sz="2200" b="1" i="1" dirty="0" smtClean="0">
                <a:sym typeface="Wingdings" pitchFamily="2" charset="2"/>
              </a:rPr>
              <a:t> </a:t>
            </a:r>
            <a:r>
              <a:rPr lang="en-US" sz="2200" b="1" i="1" dirty="0" err="1" smtClean="0">
                <a:sym typeface="Wingdings" pitchFamily="2" charset="2"/>
              </a:rPr>
              <a:t>Scienziati</a:t>
            </a:r>
            <a:r>
              <a:rPr lang="en-US" sz="2200" b="1" i="1" dirty="0" smtClean="0">
                <a:sym typeface="Wingdings" pitchFamily="2" charset="2"/>
              </a:rPr>
              <a:t> </a:t>
            </a:r>
            <a:r>
              <a:rPr lang="en-US" sz="2200" b="1" i="1" dirty="0" err="1" smtClean="0">
                <a:sym typeface="Wingdings" pitchFamily="2" charset="2"/>
              </a:rPr>
              <a:t>Razzisti</a:t>
            </a:r>
            <a:r>
              <a:rPr lang="en-US" sz="2200" b="1" i="1" dirty="0" smtClean="0">
                <a:sym typeface="Wingdings" pitchFamily="2" charset="2"/>
              </a:rPr>
              <a:t> </a:t>
            </a:r>
            <a:r>
              <a:rPr lang="en-US" sz="2200" b="1" dirty="0" smtClean="0">
                <a:sym typeface="Wingdings" pitchFamily="2" charset="2"/>
              </a:rPr>
              <a:t>[</a:t>
            </a:r>
            <a:r>
              <a:rPr lang="en-US" sz="2200" b="1" i="1" dirty="0" smtClean="0">
                <a:sym typeface="Wingdings" pitchFamily="2" charset="2"/>
              </a:rPr>
              <a:t>The Manifesto of the Racist Scientists</a:t>
            </a:r>
            <a:r>
              <a:rPr lang="en-US" sz="2200" b="1" dirty="0" smtClean="0">
                <a:sym typeface="Wingdings" pitchFamily="2" charset="2"/>
              </a:rPr>
              <a:t>].</a:t>
            </a:r>
          </a:p>
          <a:p>
            <a:pPr lvl="2" eaLnBrk="1" hangingPunct="1"/>
            <a:r>
              <a:rPr lang="en-US" sz="2200" b="1" dirty="0" smtClean="0">
                <a:sym typeface="Wingdings" pitchFamily="2" charset="2"/>
              </a:rPr>
              <a:t>Excluded foreign Jews [most of them were sent to German death camps].</a:t>
            </a:r>
          </a:p>
          <a:p>
            <a:pPr lvl="2" eaLnBrk="1" hangingPunct="1"/>
            <a:r>
              <a:rPr lang="en-US" sz="2200" b="1" dirty="0" smtClean="0">
                <a:sym typeface="Wingdings" pitchFamily="2" charset="2"/>
              </a:rPr>
              <a:t>Forbade all Jews from teaching.</a:t>
            </a:r>
          </a:p>
          <a:p>
            <a:pPr lvl="2" eaLnBrk="1" hangingPunct="1"/>
            <a:r>
              <a:rPr lang="en-US" sz="2200" b="1" dirty="0" smtClean="0">
                <a:sym typeface="Wingdings" pitchFamily="2" charset="2"/>
              </a:rPr>
              <a:t>Excluded Jews from serving in the government or in the military.</a:t>
            </a:r>
            <a:endParaRPr lang="en-US" sz="22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20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wipe(left)">
                                      <p:cBhvr>
                                        <p:cTn id="20" dur="20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wipe(left)">
                                      <p:cBhvr>
                                        <p:cTn id="29" dur="2000"/>
                                        <p:tgtEl>
                                          <p:spTgt spid="7">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Effect transition="in" filter="blinds(horizontal)">
                                      <p:cBhvr>
                                        <p:cTn id="34" dur="2000"/>
                                        <p:tgtEl>
                                          <p:spTgt spid="7">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blinds(horizontal)">
                                      <p:cBhvr>
                                        <p:cTn id="39" dur="2000"/>
                                        <p:tgtEl>
                                          <p:spTgt spid="7">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7">
                                            <p:txEl>
                                              <p:pRg st="8" end="8"/>
                                            </p:txEl>
                                          </p:spTgt>
                                        </p:tgtEl>
                                        <p:attrNameLst>
                                          <p:attrName>style.visibility</p:attrName>
                                        </p:attrNameLst>
                                      </p:cBhvr>
                                      <p:to>
                                        <p:strVal val="visible"/>
                                      </p:to>
                                    </p:set>
                                    <p:animEffect transition="in" filter="blinds(horizontal)">
                                      <p:cBhvr>
                                        <p:cTn id="44" dur="2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27038"/>
            <a:ext cx="7848600" cy="715962"/>
          </a:xfrm>
        </p:spPr>
        <p:txBody>
          <a:bodyPr>
            <a:noAutofit/>
          </a:bodyPr>
          <a:lstStyle/>
          <a:p>
            <a:pPr eaLnBrk="1" hangingPunct="1">
              <a:defRPr/>
            </a:pPr>
            <a:r>
              <a:rPr lang="en-US" sz="5400" b="1" dirty="0" smtClean="0"/>
              <a:t>Mussolini Was Hitler’s Role Model</a:t>
            </a:r>
            <a:endParaRPr lang="en-US" sz="5400" b="1" dirty="0"/>
          </a:p>
        </p:txBody>
      </p:sp>
      <p:pic>
        <p:nvPicPr>
          <p:cNvPr id="41987" name="Content Placeholder 3" descr="Mussolini as Hitlers mentor.jpg"/>
          <p:cNvPicPr>
            <a:picLocks noGrp="1" noChangeAspect="1"/>
          </p:cNvPicPr>
          <p:nvPr>
            <p:ph idx="1"/>
          </p:nvPr>
        </p:nvPicPr>
        <p:blipFill>
          <a:blip r:embed="rId2" cstate="print">
            <a:lum bright="-10000" contrast="10000"/>
          </a:blip>
          <a:srcRect/>
          <a:stretch>
            <a:fillRect/>
          </a:stretch>
        </p:blipFill>
        <p:spPr>
          <a:xfrm>
            <a:off x="1587500" y="1600200"/>
            <a:ext cx="7023100" cy="48006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fascist_italy_flag.jpg"/>
          <p:cNvPicPr>
            <a:picLocks noChangeAspect="1"/>
          </p:cNvPicPr>
          <p:nvPr/>
        </p:nvPicPr>
        <p:blipFill>
          <a:blip r:embed="rId2" cstate="print">
            <a:lum bright="30000"/>
          </a:blip>
          <a:srcRect/>
          <a:stretch>
            <a:fillRect/>
          </a:stretch>
        </p:blipFill>
        <p:spPr bwMode="auto">
          <a:xfrm>
            <a:off x="1447800" y="1270000"/>
            <a:ext cx="6324600" cy="4216400"/>
          </a:xfrm>
          <a:prstGeom prst="rect">
            <a:avLst/>
          </a:prstGeom>
          <a:noFill/>
          <a:ln w="9525">
            <a:noFill/>
            <a:miter lim="800000"/>
            <a:headEnd/>
            <a:tailEnd/>
          </a:ln>
        </p:spPr>
      </p:pic>
      <p:sp>
        <p:nvSpPr>
          <p:cNvPr id="4" name="TextBox 3"/>
          <p:cNvSpPr txBox="1">
            <a:spLocks noChangeArrowheads="1"/>
          </p:cNvSpPr>
          <p:nvPr/>
        </p:nvSpPr>
        <p:spPr bwMode="auto">
          <a:xfrm>
            <a:off x="-304800" y="1143000"/>
            <a:ext cx="9601200" cy="3416320"/>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a:defRPr/>
            </a:pPr>
            <a:r>
              <a:rPr lang="en-US" sz="7200" b="1" dirty="0">
                <a:solidFill>
                  <a:srgbClr val="C00000"/>
                </a:solidFill>
                <a:effectLst>
                  <a:outerShdw blurRad="38100" dist="38100" dir="2700000" algn="tl">
                    <a:srgbClr val="000000">
                      <a:alpha val="43137"/>
                    </a:srgbClr>
                  </a:outerShdw>
                </a:effectLst>
                <a:latin typeface="Athenian" pitchFamily="2" charset="0"/>
              </a:rPr>
              <a:t>The</a:t>
            </a:r>
            <a:br>
              <a:rPr lang="en-US" sz="7200" b="1" dirty="0">
                <a:solidFill>
                  <a:srgbClr val="C00000"/>
                </a:solidFill>
                <a:effectLst>
                  <a:outerShdw blurRad="38100" dist="38100" dir="2700000" algn="tl">
                    <a:srgbClr val="000000">
                      <a:alpha val="43137"/>
                    </a:srgbClr>
                  </a:outerShdw>
                </a:effectLst>
                <a:latin typeface="Athenian" pitchFamily="2" charset="0"/>
              </a:rPr>
            </a:br>
            <a:r>
              <a:rPr lang="en-US" sz="7200" b="1" dirty="0">
                <a:solidFill>
                  <a:srgbClr val="C00000"/>
                </a:solidFill>
                <a:effectLst>
                  <a:outerShdw blurRad="38100" dist="38100" dir="2700000" algn="tl">
                    <a:srgbClr val="000000">
                      <a:alpha val="43137"/>
                    </a:srgbClr>
                  </a:outerShdw>
                </a:effectLst>
                <a:latin typeface="Athenian" pitchFamily="2" charset="0"/>
              </a:rPr>
              <a:t>Characteristics</a:t>
            </a:r>
            <a:br>
              <a:rPr lang="en-US" sz="7200" b="1" dirty="0">
                <a:solidFill>
                  <a:srgbClr val="C00000"/>
                </a:solidFill>
                <a:effectLst>
                  <a:outerShdw blurRad="38100" dist="38100" dir="2700000" algn="tl">
                    <a:srgbClr val="000000">
                      <a:alpha val="43137"/>
                    </a:srgbClr>
                  </a:outerShdw>
                </a:effectLst>
                <a:latin typeface="Athenian" pitchFamily="2" charset="0"/>
              </a:rPr>
            </a:br>
            <a:r>
              <a:rPr lang="en-US" sz="7200" b="1" dirty="0">
                <a:solidFill>
                  <a:srgbClr val="C00000"/>
                </a:solidFill>
                <a:effectLst>
                  <a:outerShdw blurRad="38100" dist="38100" dir="2700000" algn="tl">
                    <a:srgbClr val="000000">
                      <a:alpha val="43137"/>
                    </a:srgbClr>
                  </a:outerShdw>
                </a:effectLst>
                <a:latin typeface="Athenian" pitchFamily="2" charset="0"/>
              </a:rPr>
              <a:t>of Fascism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5400" b="1" dirty="0" smtClean="0"/>
              <a:t>Ideology</a:t>
            </a:r>
            <a:endParaRPr lang="en-US" sz="5400" b="1" dirty="0"/>
          </a:p>
        </p:txBody>
      </p:sp>
      <p:sp>
        <p:nvSpPr>
          <p:cNvPr id="7" name="Content Placeholder 6"/>
          <p:cNvSpPr>
            <a:spLocks noGrp="1"/>
          </p:cNvSpPr>
          <p:nvPr>
            <p:ph idx="1"/>
          </p:nvPr>
        </p:nvSpPr>
        <p:spPr>
          <a:xfrm>
            <a:off x="1828800" y="1371600"/>
            <a:ext cx="6553200" cy="4953000"/>
          </a:xfrm>
        </p:spPr>
        <p:txBody>
          <a:bodyPr/>
          <a:lstStyle/>
          <a:p>
            <a:pPr eaLnBrk="1" hangingPunct="1"/>
            <a:r>
              <a:rPr lang="en-US" smtClean="0"/>
              <a:t>A form of extreme right-wing ideology.</a:t>
            </a:r>
          </a:p>
          <a:p>
            <a:pPr eaLnBrk="1" hangingPunct="1"/>
            <a:r>
              <a:rPr lang="en-US" smtClean="0"/>
              <a:t>It celebrates the nation or the race as an organic community transcending all other loyalties.</a:t>
            </a:r>
          </a:p>
          <a:p>
            <a:pPr eaLnBrk="1" hangingPunct="1"/>
            <a:r>
              <a:rPr lang="en-US" smtClean="0"/>
              <a:t>Powerful and continuing nationalism.</a:t>
            </a:r>
          </a:p>
          <a:p>
            <a:pPr marL="914400" lvl="1" indent="-285750" eaLnBrk="1" hangingPunct="1"/>
            <a:r>
              <a:rPr lang="en-US" smtClean="0"/>
              <a:t>Constant use of patriotic mottos, slogans, symbols, songs, etc.</a:t>
            </a:r>
          </a:p>
          <a:p>
            <a:pPr marL="914400" lvl="1" indent="-285750" eaLnBrk="1" hangingPunct="1"/>
            <a:r>
              <a:rPr lang="en-US" smtClean="0"/>
              <a:t>Flags are seen everywhere.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left)">
                                      <p:cBhvr>
                                        <p:cTn id="19" dur="2000"/>
                                        <p:tgtEl>
                                          <p:spTgt spid="7">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wipe(left)">
                                      <p:cBhvr>
                                        <p:cTn id="24"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5400" b="1" dirty="0" smtClean="0"/>
              <a:t>Subordination to the State</a:t>
            </a:r>
            <a:endParaRPr lang="en-US" sz="5400" b="1" dirty="0"/>
          </a:p>
        </p:txBody>
      </p:sp>
      <p:sp>
        <p:nvSpPr>
          <p:cNvPr id="7" name="Content Placeholder 6"/>
          <p:cNvSpPr>
            <a:spLocks noGrp="1"/>
          </p:cNvSpPr>
          <p:nvPr>
            <p:ph idx="1"/>
          </p:nvPr>
        </p:nvSpPr>
        <p:spPr>
          <a:xfrm>
            <a:off x="1295400" y="1447800"/>
            <a:ext cx="7391400" cy="4953000"/>
          </a:xfrm>
        </p:spPr>
        <p:txBody>
          <a:bodyPr/>
          <a:lstStyle/>
          <a:p>
            <a:pPr eaLnBrk="1" hangingPunct="1"/>
            <a:r>
              <a:rPr lang="en-US" dirty="0" smtClean="0"/>
              <a:t>Fascism seeks forcibly to subordinate ALL aspects of society to its vision of organic community [usually through a totalitarian state].</a:t>
            </a:r>
          </a:p>
          <a:p>
            <a:pPr eaLnBrk="1" hangingPunct="1"/>
            <a:r>
              <a:rPr lang="en-US" dirty="0" smtClean="0"/>
              <a:t>It uses organized violence to suppress opposition.</a:t>
            </a:r>
          </a:p>
          <a:p>
            <a:pPr lvl="1" eaLnBrk="1" hangingPunct="1"/>
            <a:r>
              <a:rPr lang="en-US" dirty="0" smtClean="0"/>
              <a:t>Glorification of force.</a:t>
            </a:r>
          </a:p>
          <a:p>
            <a:pPr lvl="1" eaLnBrk="1" hangingPunct="1"/>
            <a:r>
              <a:rPr lang="en-US" dirty="0" smtClean="0"/>
              <a:t>Accepts the tenets of Social Darwinism.</a:t>
            </a:r>
          </a:p>
          <a:p>
            <a:pPr lvl="1" eaLnBrk="1" hangingPunct="1"/>
            <a:r>
              <a:rPr lang="en-US" dirty="0" smtClean="0"/>
              <a:t>Is anti-democratic.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10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wipe(left)">
                                      <p:cBhvr>
                                        <p:cTn id="20" dur="10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wipe(left)">
                                      <p:cBhvr>
                                        <p:cTn id="25"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5400" b="1" dirty="0" smtClean="0"/>
              <a:t>Cult of State Worship</a:t>
            </a:r>
            <a:endParaRPr lang="en-US" sz="5400" b="1" dirty="0"/>
          </a:p>
        </p:txBody>
      </p:sp>
      <p:sp>
        <p:nvSpPr>
          <p:cNvPr id="7" name="Content Placeholder 6"/>
          <p:cNvSpPr>
            <a:spLocks noGrp="1"/>
          </p:cNvSpPr>
          <p:nvPr>
            <p:ph idx="1"/>
          </p:nvPr>
        </p:nvSpPr>
        <p:spPr>
          <a:xfrm>
            <a:off x="1752600" y="1676400"/>
            <a:ext cx="6629400" cy="3886200"/>
          </a:xfrm>
        </p:spPr>
        <p:txBody>
          <a:bodyPr/>
          <a:lstStyle/>
          <a:p>
            <a:pPr eaLnBrk="1" hangingPunct="1"/>
            <a:r>
              <a:rPr lang="en-US" smtClean="0"/>
              <a:t>The individual had no significance except as a member of the state.</a:t>
            </a:r>
            <a:br>
              <a:rPr lang="en-US" smtClean="0"/>
            </a:br>
            <a:endParaRPr lang="en-US" smtClean="0"/>
          </a:p>
          <a:p>
            <a:pPr eaLnBrk="1" hangingPunct="1"/>
            <a:r>
              <a:rPr lang="en-US" smtClean="0"/>
              <a:t>The fascists were taught:</a:t>
            </a:r>
          </a:p>
          <a:p>
            <a:pPr lvl="1" eaLnBrk="1" hangingPunct="1"/>
            <a:r>
              <a:rPr lang="en-US" i="1" smtClean="0"/>
              <a:t>Credere!</a:t>
            </a:r>
            <a:r>
              <a:rPr lang="en-US" smtClean="0"/>
              <a:t>  [to believe]</a:t>
            </a:r>
          </a:p>
          <a:p>
            <a:pPr lvl="1" eaLnBrk="1" hangingPunct="1"/>
            <a:r>
              <a:rPr lang="en-US" i="1" smtClean="0"/>
              <a:t>Obbedire!</a:t>
            </a:r>
            <a:r>
              <a:rPr lang="en-US" smtClean="0"/>
              <a:t>  [to obey]</a:t>
            </a:r>
          </a:p>
          <a:p>
            <a:pPr lvl="1" eaLnBrk="1" hangingPunct="1"/>
            <a:r>
              <a:rPr lang="en-US" i="1" smtClean="0"/>
              <a:t>Combattere!</a:t>
            </a:r>
            <a:r>
              <a:rPr lang="en-US" smtClean="0"/>
              <a:t>  [to fight]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20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wipe(left)">
                                      <p:cBhvr>
                                        <p:cTn id="20" dur="20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wipe(left)">
                                      <p:cBhvr>
                                        <p:cTn id="25"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5400" b="1" dirty="0" smtClean="0"/>
              <a:t>The Myth of Rebirth</a:t>
            </a:r>
            <a:endParaRPr lang="en-US" sz="5400" b="1" dirty="0"/>
          </a:p>
        </p:txBody>
      </p:sp>
      <p:sp>
        <p:nvSpPr>
          <p:cNvPr id="7" name="Content Placeholder 6"/>
          <p:cNvSpPr>
            <a:spLocks noGrp="1"/>
          </p:cNvSpPr>
          <p:nvPr>
            <p:ph idx="1"/>
          </p:nvPr>
        </p:nvSpPr>
        <p:spPr>
          <a:xfrm>
            <a:off x="1066800" y="1371600"/>
            <a:ext cx="8077200" cy="5334000"/>
          </a:xfrm>
        </p:spPr>
        <p:txBody>
          <a:bodyPr/>
          <a:lstStyle/>
          <a:p>
            <a:pPr eaLnBrk="1" hangingPunct="1"/>
            <a:r>
              <a:rPr lang="en-US" dirty="0" smtClean="0"/>
              <a:t>The “phoenix rising up from the ashes .”</a:t>
            </a:r>
          </a:p>
          <a:p>
            <a:pPr lvl="1" eaLnBrk="1" hangingPunct="1"/>
            <a:r>
              <a:rPr lang="en-US" dirty="0" smtClean="0">
                <a:solidFill>
                  <a:srgbClr val="336600"/>
                </a:solidFill>
              </a:rPr>
              <a:t>Think about this with what Mussolini promises</a:t>
            </a:r>
          </a:p>
          <a:p>
            <a:pPr eaLnBrk="1" hangingPunct="1"/>
            <a:r>
              <a:rPr lang="en-US" dirty="0" smtClean="0"/>
              <a:t>Emphasis on a national or racial rebirth after a period of decline or destruction.</a:t>
            </a:r>
          </a:p>
          <a:p>
            <a:pPr eaLnBrk="1" hangingPunct="1"/>
            <a:r>
              <a:rPr lang="en-US" dirty="0" smtClean="0"/>
              <a:t>Calls for a “spiritual revolution” against signs of moral decay [such as individualism and materialism].</a:t>
            </a:r>
          </a:p>
          <a:p>
            <a:pPr eaLnBrk="1" hangingPunct="1"/>
            <a:r>
              <a:rPr lang="en-US" dirty="0" smtClean="0"/>
              <a:t>Seeks to purge “alien” forces and groups that threaten the organic community.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077200" cy="715962"/>
          </a:xfrm>
        </p:spPr>
        <p:txBody>
          <a:bodyPr>
            <a:noAutofit/>
          </a:bodyPr>
          <a:lstStyle/>
          <a:p>
            <a:pPr eaLnBrk="1" hangingPunct="1">
              <a:defRPr/>
            </a:pPr>
            <a:r>
              <a:rPr lang="en-US" sz="5400" b="1" dirty="0" smtClean="0"/>
              <a:t>Militarism</a:t>
            </a:r>
            <a:endParaRPr lang="en-US" sz="5400" b="1" dirty="0"/>
          </a:p>
        </p:txBody>
      </p:sp>
      <p:pic>
        <p:nvPicPr>
          <p:cNvPr id="12291" name="Picture 8" descr="mussolini"/>
          <p:cNvPicPr>
            <a:picLocks noChangeAspect="1" noChangeArrowheads="1"/>
          </p:cNvPicPr>
          <p:nvPr/>
        </p:nvPicPr>
        <p:blipFill>
          <a:blip r:embed="rId2" cstate="print"/>
          <a:srcRect/>
          <a:stretch>
            <a:fillRect/>
          </a:stretch>
        </p:blipFill>
        <p:spPr bwMode="auto">
          <a:xfrm>
            <a:off x="5105400" y="1295400"/>
            <a:ext cx="2466975" cy="2581275"/>
          </a:xfrm>
          <a:prstGeom prst="rect">
            <a:avLst/>
          </a:prstGeom>
          <a:noFill/>
          <a:ln w="9525">
            <a:solidFill>
              <a:schemeClr val="tx1"/>
            </a:solidFill>
            <a:miter lim="800000"/>
            <a:headEnd/>
            <a:tailEnd/>
          </a:ln>
        </p:spPr>
      </p:pic>
      <p:pic>
        <p:nvPicPr>
          <p:cNvPr id="12292" name="Picture 10" descr="mussolini"/>
          <p:cNvPicPr>
            <a:picLocks noChangeAspect="1" noChangeArrowheads="1"/>
          </p:cNvPicPr>
          <p:nvPr/>
        </p:nvPicPr>
        <p:blipFill>
          <a:blip r:embed="rId3" cstate="print"/>
          <a:srcRect/>
          <a:stretch>
            <a:fillRect/>
          </a:stretch>
        </p:blipFill>
        <p:spPr bwMode="auto">
          <a:xfrm>
            <a:off x="3352800" y="4464756"/>
            <a:ext cx="2667000" cy="2136069"/>
          </a:xfrm>
          <a:prstGeom prst="rect">
            <a:avLst/>
          </a:prstGeom>
          <a:noFill/>
          <a:ln w="9525">
            <a:solidFill>
              <a:schemeClr val="tx1"/>
            </a:solidFill>
            <a:miter lim="800000"/>
            <a:headEnd/>
            <a:tailEnd/>
          </a:ln>
        </p:spPr>
      </p:pic>
      <p:pic>
        <p:nvPicPr>
          <p:cNvPr id="12293" name="Picture 12" descr="mussolini"/>
          <p:cNvPicPr>
            <a:picLocks noChangeAspect="1" noChangeArrowheads="1"/>
          </p:cNvPicPr>
          <p:nvPr/>
        </p:nvPicPr>
        <p:blipFill>
          <a:blip r:embed="rId4" cstate="print"/>
          <a:srcRect/>
          <a:stretch>
            <a:fillRect/>
          </a:stretch>
        </p:blipFill>
        <p:spPr bwMode="auto">
          <a:xfrm>
            <a:off x="1447800" y="1295400"/>
            <a:ext cx="2489200" cy="3581400"/>
          </a:xfrm>
          <a:prstGeom prst="rect">
            <a:avLst/>
          </a:prstGeom>
          <a:noFill/>
          <a:ln w="9525">
            <a:solidFill>
              <a:schemeClr val="tx1"/>
            </a:solidFill>
            <a:miter lim="800000"/>
            <a:headEnd/>
            <a:tailEnd/>
          </a:ln>
        </p:spPr>
      </p:pic>
      <p:pic>
        <p:nvPicPr>
          <p:cNvPr id="12294" name="Picture 9" descr="fascist youth.jpg"/>
          <p:cNvPicPr>
            <a:picLocks noChangeAspect="1"/>
          </p:cNvPicPr>
          <p:nvPr/>
        </p:nvPicPr>
        <p:blipFill>
          <a:blip r:embed="rId5" cstate="print"/>
          <a:srcRect/>
          <a:stretch>
            <a:fillRect/>
          </a:stretch>
        </p:blipFill>
        <p:spPr bwMode="auto">
          <a:xfrm>
            <a:off x="6400800" y="4191000"/>
            <a:ext cx="2381250" cy="23050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836</TotalTime>
  <Words>1573</Words>
  <Application>Microsoft Office PowerPoint</Application>
  <PresentationFormat>On-screen Show (4:3)</PresentationFormat>
  <Paragraphs>164</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A Definition of Fascism</vt:lpstr>
      <vt:lpstr>The Fasces Symbol</vt:lpstr>
      <vt:lpstr>PowerPoint Presentation</vt:lpstr>
      <vt:lpstr>Ideology</vt:lpstr>
      <vt:lpstr>Subordination to the State</vt:lpstr>
      <vt:lpstr>Cult of State Worship</vt:lpstr>
      <vt:lpstr>The Myth of Rebirth</vt:lpstr>
      <vt:lpstr>Militarism</vt:lpstr>
      <vt:lpstr>Rampant Sexism</vt:lpstr>
      <vt:lpstr>Identification of Enemies or Scapegoats as a Unifying Cause</vt:lpstr>
      <vt:lpstr>Disdain for the Recognition of Human Rights</vt:lpstr>
      <vt:lpstr>Jews Are the Enemy!</vt:lpstr>
      <vt:lpstr>Religion &amp; Government Are Intertwined</vt:lpstr>
      <vt:lpstr>Disdain for Intellectuals &amp; for the Arts</vt:lpstr>
      <vt:lpstr>Rampant Nepotism &amp; Corruption</vt:lpstr>
      <vt:lpstr>Fraudulent Elections</vt:lpstr>
      <vt:lpstr>Controlled Mass Media</vt:lpstr>
      <vt:lpstr>Labor Power is Suppressed; Corporate Power is Protected</vt:lpstr>
      <vt:lpstr>PowerPoint Presentation</vt:lpstr>
      <vt:lpstr>Immediate Post-WWI Italy</vt:lpstr>
      <vt:lpstr>Immediate Post-WWI Italy</vt:lpstr>
      <vt:lpstr>Benito Mussolini  (1883-1945)</vt:lpstr>
      <vt:lpstr>Benito Mussolini  (1883-1945)</vt:lpstr>
      <vt:lpstr>Benito Mussolini (1883-1945)</vt:lpstr>
      <vt:lpstr>Gabriele D’Annunzio</vt:lpstr>
      <vt:lpstr>Mussolini Comes to Power</vt:lpstr>
      <vt:lpstr>Mussolini Forms a Government</vt:lpstr>
      <vt:lpstr>Acerbo Law</vt:lpstr>
      <vt:lpstr>The Fascists Consolidate Power  (1925-1931)</vt:lpstr>
      <vt:lpstr>The Lateran Accords (1929)</vt:lpstr>
      <vt:lpstr>The Lateran Treaty</vt:lpstr>
      <vt:lpstr>PowerPoint Presentation</vt:lpstr>
      <vt:lpstr>The Fascist Family</vt:lpstr>
      <vt:lpstr>Education</vt:lpstr>
      <vt:lpstr>Emphasis on Physical Fitness</vt:lpstr>
      <vt:lpstr>Anti-Semitism</vt:lpstr>
      <vt:lpstr>Mussolini Was Hitler’s Role Model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Italian Fascism</dc:subject>
  <dc:creator>Susan M. Pojer</dc:creator>
  <cp:keywords>Italian fascism, fascism, PowerPoint</cp:keywords>
  <dc:description>Horace Greeley HS
Chappaqua, NY</dc:description>
  <cp:lastModifiedBy>Keith Mainland</cp:lastModifiedBy>
  <cp:revision>75</cp:revision>
  <dcterms:created xsi:type="dcterms:W3CDTF">2007-04-22T21:42:57Z</dcterms:created>
  <dcterms:modified xsi:type="dcterms:W3CDTF">2013-04-05T13:29:45Z</dcterms:modified>
</cp:coreProperties>
</file>