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72" r:id="rId3"/>
    <p:sldId id="375" r:id="rId4"/>
    <p:sldId id="373" r:id="rId5"/>
    <p:sldId id="376" r:id="rId6"/>
    <p:sldId id="270" r:id="rId7"/>
    <p:sldId id="364" r:id="rId8"/>
    <p:sldId id="389" r:id="rId9"/>
    <p:sldId id="346" r:id="rId10"/>
    <p:sldId id="374" r:id="rId11"/>
    <p:sldId id="271" r:id="rId12"/>
    <p:sldId id="267" r:id="rId13"/>
    <p:sldId id="278" r:id="rId14"/>
    <p:sldId id="295" r:id="rId15"/>
    <p:sldId id="390" r:id="rId16"/>
    <p:sldId id="349" r:id="rId17"/>
    <p:sldId id="286" r:id="rId18"/>
    <p:sldId id="377" r:id="rId19"/>
    <p:sldId id="341" r:id="rId20"/>
    <p:sldId id="288" r:id="rId21"/>
    <p:sldId id="378" r:id="rId22"/>
    <p:sldId id="294" r:id="rId23"/>
    <p:sldId id="379" r:id="rId24"/>
    <p:sldId id="289" r:id="rId25"/>
    <p:sldId id="290" r:id="rId26"/>
    <p:sldId id="380" r:id="rId27"/>
    <p:sldId id="269" r:id="rId28"/>
    <p:sldId id="292" r:id="rId29"/>
    <p:sldId id="297" r:id="rId30"/>
    <p:sldId id="308" r:id="rId31"/>
    <p:sldId id="318" r:id="rId32"/>
    <p:sldId id="310" r:id="rId33"/>
    <p:sldId id="275" r:id="rId34"/>
    <p:sldId id="315" r:id="rId35"/>
    <p:sldId id="366" r:id="rId36"/>
    <p:sldId id="337" r:id="rId37"/>
    <p:sldId id="361" r:id="rId38"/>
    <p:sldId id="360" r:id="rId39"/>
    <p:sldId id="345" r:id="rId40"/>
    <p:sldId id="314" r:id="rId41"/>
    <p:sldId id="266" r:id="rId42"/>
    <p:sldId id="285" r:id="rId43"/>
    <p:sldId id="381" r:id="rId44"/>
    <p:sldId id="383" r:id="rId45"/>
    <p:sldId id="384" r:id="rId46"/>
    <p:sldId id="328" r:id="rId47"/>
    <p:sldId id="385" r:id="rId48"/>
    <p:sldId id="329" r:id="rId49"/>
    <p:sldId id="331" r:id="rId50"/>
    <p:sldId id="350" r:id="rId51"/>
    <p:sldId id="323" r:id="rId52"/>
    <p:sldId id="324" r:id="rId53"/>
    <p:sldId id="325" r:id="rId54"/>
    <p:sldId id="326" r:id="rId55"/>
    <p:sldId id="327" r:id="rId56"/>
    <p:sldId id="386" r:id="rId57"/>
  </p:sldIdLst>
  <p:sldSz cx="9144000" cy="6858000" type="screen4x3"/>
  <p:notesSz cx="6858000" cy="9144000"/>
  <p:embeddedFontLst>
    <p:embeddedFont>
      <p:font typeface="Lombardic Narrow" panose="020B0604020202020204"/>
      <p:regular r:id="rId58"/>
    </p:embeddedFont>
    <p:embeddedFont>
      <p:font typeface="PressWriter Symbols" panose="020B0604020202020204"/>
      <p:regular r:id="rId59"/>
    </p:embeddedFont>
    <p:embeddedFont>
      <p:font typeface="Even More Dings JL" panose="020B0604020202020204"/>
      <p:regular r:id="rId60"/>
    </p:embeddedFont>
    <p:embeddedFont>
      <p:font typeface="Verdana" panose="020B0604030504040204" pitchFamily="34" charset="0"/>
      <p:regular r:id="rId61"/>
      <p:bold r:id="rId62"/>
      <p:italic r:id="rId63"/>
      <p:boldItalic r:id="rId64"/>
    </p:embeddedFont>
    <p:embeddedFont>
      <p:font typeface="Comic Sans MS" panose="030F0702030302020204" pitchFamily="66" charset="0"/>
      <p:regular r:id="rId65"/>
      <p:bold r:id="rId66"/>
    </p:embeddedFont>
    <p:embeddedFont>
      <p:font typeface="Law &amp; Order" panose="020B0604020202020204"/>
      <p:regular r:id="rId6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99"/>
    <a:srgbClr val="0000CC"/>
    <a:srgbClr val="000099"/>
    <a:srgbClr val="996633"/>
    <a:srgbClr val="D00000"/>
    <a:srgbClr val="744D26"/>
    <a:srgbClr val="F8F8F8"/>
    <a:srgbClr val="0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81" d="100"/>
          <a:sy n="81" d="100"/>
        </p:scale>
        <p:origin x="355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6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7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027" name="Picture 1127" descr="factoryscen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495800"/>
            <a:ext cx="12954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1132" descr="indust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2954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1134" descr="Britain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2209800"/>
            <a:ext cx="12954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3048000" y="762000"/>
            <a:ext cx="4191000" cy="365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The</a:t>
            </a:r>
          </a:p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Industrial</a:t>
            </a:r>
          </a:p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Revolution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28600"/>
            <a:ext cx="7620000" cy="5897563"/>
          </a:xfrm>
          <a:ln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Food production increased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Population rose dramatically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1350 – 1750 Pop. doubled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1750 – 1850 Pop. doubled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New larger population needs work MIGRATION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Natural Resources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Fast flowing rivers, canals, ports, iron and coal deposits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No wars to destroy “stuff”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Entrepreneurs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Navy to protect imports and exports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ombardic Narrow" pitchFamily="2" charset="0"/>
            </a:endParaRPr>
          </a:p>
        </p:txBody>
      </p:sp>
      <p:sp>
        <p:nvSpPr>
          <p:cNvPr id="4" name="Striped Right Arrow 3"/>
          <p:cNvSpPr/>
          <p:nvPr/>
        </p:nvSpPr>
        <p:spPr>
          <a:xfrm>
            <a:off x="8229600" y="2286000"/>
            <a:ext cx="685800" cy="304800"/>
          </a:xfrm>
          <a:prstGeom prst="stripedRight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752600" y="152400"/>
            <a:ext cx="6934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Coalfields &amp; Industrial Areas</a:t>
            </a:r>
          </a:p>
        </p:txBody>
      </p:sp>
      <p:pic>
        <p:nvPicPr>
          <p:cNvPr id="14339" name="Picture 6" descr="c22m02"/>
          <p:cNvPicPr preferRelativeResize="0"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l="1910" t="1282" r="2586" b="2563"/>
          <a:stretch>
            <a:fillRect/>
          </a:stretch>
        </p:blipFill>
        <p:spPr bwMode="auto">
          <a:xfrm>
            <a:off x="3276600" y="914400"/>
            <a:ext cx="3810000" cy="57150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9" name="Group 29"/>
          <p:cNvGraphicFramePr>
            <a:graphicFrameLocks noGrp="1"/>
          </p:cNvGraphicFramePr>
          <p:nvPr/>
        </p:nvGraphicFramePr>
        <p:xfrm>
          <a:off x="1600200" y="2743200"/>
          <a:ext cx="7086600" cy="2438400"/>
        </p:xfrm>
        <a:graphic>
          <a:graphicData uri="http://schemas.openxmlformats.org/drawingml/2006/table">
            <a:tbl>
              <a:tblPr/>
              <a:tblGrid>
                <a:gridCol w="1343025"/>
                <a:gridCol w="2608263"/>
                <a:gridCol w="3135312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1800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ton of coal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50, 000 miners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1850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 tons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200, 000 miners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1880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300 million tons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500, 000 miners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1914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250 million tons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 200, 000 miners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90" name="Text Box 30"/>
          <p:cNvSpPr txBox="1">
            <a:spLocks noChangeArrowheads="1"/>
          </p:cNvSpPr>
          <p:nvPr/>
        </p:nvSpPr>
        <p:spPr bwMode="auto">
          <a:xfrm>
            <a:off x="1752600" y="625475"/>
            <a:ext cx="69342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Coal Mining in Britain:</a:t>
            </a:r>
            <a:b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</a:b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1800-1914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676400" y="457200"/>
            <a:ext cx="7010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Young Coal Miners</a:t>
            </a:r>
          </a:p>
        </p:txBody>
      </p:sp>
      <p:pic>
        <p:nvPicPr>
          <p:cNvPr id="16387" name="Picture 7" descr="Boy Workers at Pennsylvania Mine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 b="7088"/>
          <a:stretch>
            <a:fillRect/>
          </a:stretch>
        </p:blipFill>
        <p:spPr bwMode="auto">
          <a:xfrm>
            <a:off x="2590800" y="1905000"/>
            <a:ext cx="5181600" cy="3367088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2286000" y="1066800"/>
            <a:ext cx="55626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New Inventions</a:t>
            </a:r>
          </a:p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of the</a:t>
            </a:r>
          </a:p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Industrial Revolution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Cottage Industry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mbardic Narrow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0"/>
            <a:ext cx="73152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  <a:latin typeface="Lombardic Narrow" pitchFamily="2" charset="0"/>
              </a:rPr>
              <a:t>With the growing population, need for goods, particularly cloth rose.</a:t>
            </a:r>
          </a:p>
          <a:p>
            <a:r>
              <a:rPr lang="en-US" b="1" dirty="0" smtClean="0">
                <a:solidFill>
                  <a:srgbClr val="800000"/>
                </a:solidFill>
                <a:latin typeface="Lombardic Narrow" pitchFamily="2" charset="0"/>
              </a:rPr>
              <a:t>Result was cottage industry.</a:t>
            </a:r>
          </a:p>
          <a:p>
            <a:r>
              <a:rPr lang="en-US" b="1" dirty="0" smtClean="0">
                <a:solidFill>
                  <a:srgbClr val="800000"/>
                </a:solidFill>
                <a:latin typeface="Lombardic Narrow" pitchFamily="2" charset="0"/>
              </a:rPr>
              <a:t>Each part of production - spinning, weaving, finishing – was done by a different family.  The merchant moved the cloth from one place to the next after it was “PUT OUT”</a:t>
            </a:r>
          </a:p>
          <a:p>
            <a:r>
              <a:rPr lang="en-US" b="1" dirty="0" smtClean="0">
                <a:solidFill>
                  <a:srgbClr val="800000"/>
                </a:solidFill>
                <a:latin typeface="Lombardic Narrow" pitchFamily="2" charset="0"/>
              </a:rPr>
              <a:t>Called </a:t>
            </a:r>
            <a:r>
              <a:rPr lang="en-US" b="1" u="sng" dirty="0" smtClean="0">
                <a:solidFill>
                  <a:srgbClr val="800000"/>
                </a:solidFill>
                <a:latin typeface="Lombardic Narrow" pitchFamily="2" charset="0"/>
              </a:rPr>
              <a:t>PUTTING OUT SYSTEM</a:t>
            </a:r>
          </a:p>
          <a:p>
            <a:r>
              <a:rPr lang="en-US" b="1" dirty="0" smtClean="0">
                <a:solidFill>
                  <a:srgbClr val="800000"/>
                </a:solidFill>
                <a:latin typeface="Lombardic Narrow" pitchFamily="2" charset="0"/>
              </a:rPr>
              <a:t>Demand grew too much so…</a:t>
            </a:r>
            <a:endParaRPr lang="en-US" b="1" dirty="0">
              <a:solidFill>
                <a:srgbClr val="800000"/>
              </a:solidFill>
              <a:latin typeface="Lombardic Narro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5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162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Factory Production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1285741" y="1295400"/>
            <a:ext cx="7848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5938" indent="-515938">
              <a:buClr>
                <a:srgbClr val="744D26"/>
              </a:buClr>
              <a:buSzPct val="90000"/>
              <a:buFont typeface="Even More Dings JL" pitchFamily="34" charset="0"/>
              <a:buChar char=")"/>
              <a:defRPr/>
            </a:pP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/>
              </a:rPr>
              <a:t>Concentrates 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/>
              </a:rPr>
              <a:t>production in 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/>
              </a:rPr>
              <a:t>one place 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/>
              </a:rPr>
              <a:t>[materials, labor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/>
              </a:rPr>
              <a:t>].</a:t>
            </a:r>
          </a:p>
          <a:p>
            <a:pPr marL="515938" indent="-515938">
              <a:buClr>
                <a:srgbClr val="744D26"/>
              </a:buClr>
              <a:buSzPct val="90000"/>
              <a:buFont typeface="Even More Dings JL" pitchFamily="34" charset="0"/>
              <a:buChar char=")"/>
              <a:defRPr/>
            </a:pP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/>
              </a:rPr>
              <a:t>Located 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/>
              </a:rPr>
              <a:t>near sources of 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/>
              </a:rPr>
              <a:t>power.  At first in the hills (Why?   Then on coalfields </a:t>
            </a:r>
            <a:endParaRPr lang="en-US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ombardic Narrow"/>
            </a:endParaRPr>
          </a:p>
          <a:p>
            <a:pPr marL="515938" indent="-515938">
              <a:buClr>
                <a:srgbClr val="744D26"/>
              </a:buClr>
              <a:buSzPct val="90000"/>
              <a:buFont typeface="Even More Dings JL" pitchFamily="34" charset="0"/>
              <a:buChar char=")"/>
              <a:defRPr/>
            </a:pP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/>
              </a:rPr>
              <a:t>Who 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/>
              </a:rPr>
              <a:t>were the first entrepreneurs? </a:t>
            </a:r>
          </a:p>
          <a:p>
            <a:pPr marL="515938" indent="-515938">
              <a:buClr>
                <a:srgbClr val="744D26"/>
              </a:buClr>
              <a:buSzPct val="90000"/>
              <a:buFont typeface="Even More Dings JL" pitchFamily="34" charset="0"/>
              <a:buChar char=")"/>
              <a:defRPr/>
            </a:pP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/>
              </a:rPr>
              <a:t>Those 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/>
              </a:rPr>
              <a:t>who could increase production could make a lot of money. </a:t>
            </a:r>
            <a:endParaRPr lang="en-US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mbardic Narrow"/>
            </a:endParaRPr>
          </a:p>
          <a:p>
            <a:pPr marL="515938" indent="-515938">
              <a:buClr>
                <a:srgbClr val="744D26"/>
              </a:buClr>
              <a:buSzPct val="90000"/>
              <a:buFont typeface="Even More Dings JL" pitchFamily="34" charset="0"/>
              <a:buChar char=")"/>
              <a:defRPr/>
            </a:pP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/>
              </a:rPr>
              <a:t>Any 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/>
              </a:rPr>
              <a:t>inventions that sped up one part of production encouraged new inventions in another part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/>
              </a:rPr>
              <a:t>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 l="8437" r="7205"/>
          <a:stretch>
            <a:fillRect/>
          </a:stretch>
        </p:blipFill>
        <p:spPr bwMode="auto">
          <a:xfrm>
            <a:off x="2362200" y="1295400"/>
            <a:ext cx="5715000" cy="5081588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447800" y="304800"/>
            <a:ext cx="7620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John Kay’s “Flying Shuttle”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James Hargreaves 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Spinning Jenny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mbardic Narrow" pitchFamily="2" charset="0"/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76400"/>
            <a:ext cx="6527606" cy="483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7924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Richard Arkwright</a:t>
            </a:r>
            <a:r>
              <a:rPr lang="en-US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:</a:t>
            </a: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mbardic Narrow" pitchFamily="2" charset="0"/>
            </a:endParaRPr>
          </a:p>
        </p:txBody>
      </p:sp>
      <p:pic>
        <p:nvPicPr>
          <p:cNvPr id="21507" name="Picture 3" descr="Richard_Arkwr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3276600" cy="44450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21508" name="Picture 4" descr="Spinning Jenny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5257800" y="1981200"/>
            <a:ext cx="3417888" cy="37338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5181600" y="57912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“Water Frame”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04800"/>
            <a:ext cx="7086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What was the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Industrial Revolution?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7162800" cy="45259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Mass production of goods by machine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Meant the end of the guild system which had run “industry for 800 years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What is the guild system?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“Hand made” took too long and was expensive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Was it a good thing?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600200" y="381000"/>
            <a:ext cx="7162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The Power Loom</a:t>
            </a:r>
            <a:endParaRPr lang="en-US" sz="3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mbardic Narrow" pitchFamily="2" charset="0"/>
            </a:endParaRPr>
          </a:p>
        </p:txBody>
      </p:sp>
      <p:pic>
        <p:nvPicPr>
          <p:cNvPr id="22531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bright="-12000" contrast="6000"/>
          </a:blip>
          <a:srcRect b="6349"/>
          <a:stretch>
            <a:fillRect/>
          </a:stretch>
        </p:blipFill>
        <p:spPr bwMode="auto">
          <a:xfrm>
            <a:off x="1981200" y="1447800"/>
            <a:ext cx="6400800" cy="4495800"/>
          </a:xfrm>
          <a:noFill/>
          <a:ln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76400" y="76200"/>
            <a:ext cx="7010400" cy="944562"/>
          </a:xfrm>
        </p:spPr>
        <p:txBody>
          <a:bodyPr/>
          <a:lstStyle/>
          <a:p>
            <a:pPr algn="ctr">
              <a:buNone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Eli Whitney </a:t>
            </a:r>
          </a:p>
          <a:p>
            <a:pPr algn="ctr">
              <a:buNone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Cotton Gin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mbardic Narrow" pitchFamily="2" charset="0"/>
            </a:endParaRPr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828800"/>
            <a:ext cx="5943600" cy="443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524000" y="0"/>
            <a:ext cx="7162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Early Canals</a:t>
            </a:r>
            <a:endParaRPr lang="en-US" sz="3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mbardic Narrow" pitchFamily="2" charset="0"/>
            </a:endParaRPr>
          </a:p>
        </p:txBody>
      </p:sp>
      <p:pic>
        <p:nvPicPr>
          <p:cNvPr id="12291" name="Picture 8" descr="BritishCanal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1570038" y="914400"/>
            <a:ext cx="3001962" cy="3992563"/>
          </a:xfrm>
          <a:noFill/>
          <a:ln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2292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4800600" y="762000"/>
            <a:ext cx="4038600" cy="3028950"/>
          </a:xfrm>
          <a:noFill/>
          <a:ln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1066800" y="5105400"/>
            <a:ext cx="4114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Britain’s Earliest Transportation Infrastructure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114800"/>
            <a:ext cx="384265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Newcommen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 Steam Engine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mbardic Narrow" pitchFamily="2" charset="0"/>
            </a:endParaRPr>
          </a:p>
        </p:txBody>
      </p:sp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219200"/>
            <a:ext cx="3733800" cy="539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447800" y="381000"/>
            <a:ext cx="7543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James Watt’s Steam Engine</a:t>
            </a:r>
          </a:p>
        </p:txBody>
      </p:sp>
      <p:pic>
        <p:nvPicPr>
          <p:cNvPr id="30727" name="Picture 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66800"/>
            <a:ext cx="409575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371600" y="349250"/>
            <a:ext cx="7620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Stephenson’s Rocket 1829</a:t>
            </a:r>
            <a:endParaRPr lang="en-US" sz="3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mbardic Narrow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1361" y="1143000"/>
            <a:ext cx="7391400" cy="422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71600" y="5715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Lombardic Narrow" pitchFamily="2" charset="0"/>
              </a:rPr>
              <a:t>1830 first railway line opens – Manchester to Liverpool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-803" t="-1326" r="1161" b="2045"/>
          <a:stretch>
            <a:fillRect/>
          </a:stretch>
        </p:blipFill>
        <p:spPr>
          <a:xfrm>
            <a:off x="1419600" y="715731"/>
            <a:ext cx="7648200" cy="461827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371600" y="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800000"/>
                </a:solidFill>
                <a:latin typeface="Lombardic Narrow" pitchFamily="2" charset="0"/>
              </a:rPr>
              <a:t>Growth of Railways</a:t>
            </a:r>
            <a:endParaRPr lang="en-US" sz="4400" b="1" dirty="0">
              <a:solidFill>
                <a:srgbClr val="800000"/>
              </a:solidFill>
              <a:latin typeface="Lombardic Narrow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8228" y="5562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/>
              </a:rPr>
              <a:t>Why did it take so long to develop a rail system?</a:t>
            </a:r>
          </a:p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/>
              </a:rPr>
              <a:t>Who opposed railways?  Why?</a:t>
            </a:r>
          </a:p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/>
              </a:rPr>
              <a:t>This was the driving force of the industrial revolution.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mbardic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447800" y="381000"/>
            <a:ext cx="7543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>
                <a:solidFill>
                  <a:srgbClr val="993300"/>
                </a:solidFill>
                <a:latin typeface="Lombardic Narrow" pitchFamily="2" charset="0"/>
              </a:rPr>
              <a:t>The Impact of the Railroad</a:t>
            </a:r>
          </a:p>
        </p:txBody>
      </p:sp>
      <p:pic>
        <p:nvPicPr>
          <p:cNvPr id="35843" name="Picture 7" descr="impact2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l="618" b="3030"/>
          <a:stretch>
            <a:fillRect/>
          </a:stretch>
        </p:blipFill>
        <p:spPr bwMode="auto">
          <a:xfrm>
            <a:off x="2667000" y="1752600"/>
            <a:ext cx="5105400" cy="44196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295400" y="381000"/>
            <a:ext cx="784860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600" b="1" dirty="0">
                <a:solidFill>
                  <a:srgbClr val="993300"/>
                </a:solidFill>
                <a:latin typeface="Lombardic Narrow" pitchFamily="2" charset="0"/>
              </a:rPr>
              <a:t>Steam </a:t>
            </a:r>
            <a:r>
              <a:rPr lang="en-US" sz="4600" b="1" dirty="0" smtClean="0">
                <a:solidFill>
                  <a:srgbClr val="993300"/>
                </a:solidFill>
                <a:latin typeface="Lombardic Narrow" pitchFamily="2" charset="0"/>
              </a:rPr>
              <a:t>Ship 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600" b="1" dirty="0" smtClean="0">
                <a:solidFill>
                  <a:srgbClr val="993300"/>
                </a:solidFill>
                <a:latin typeface="Lombardic Narrow" pitchFamily="2" charset="0"/>
              </a:rPr>
              <a:t>developed by Robert Fulton</a:t>
            </a:r>
            <a:endParaRPr lang="en-US" sz="3900" b="1" dirty="0">
              <a:solidFill>
                <a:srgbClr val="993300"/>
              </a:solidFill>
              <a:latin typeface="Lombardic Narrow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34" y="2243048"/>
            <a:ext cx="654977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/>
          <p:cNvSpPr>
            <a:spLocks noChangeArrowheads="1" noChangeShapeType="1" noTextEdit="1"/>
          </p:cNvSpPr>
          <p:nvPr/>
        </p:nvSpPr>
        <p:spPr bwMode="auto">
          <a:xfrm>
            <a:off x="1981200" y="1066800"/>
            <a:ext cx="6553200" cy="457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The "Haves":</a:t>
            </a:r>
          </a:p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Bourgeois Life</a:t>
            </a:r>
          </a:p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Thrived on the</a:t>
            </a:r>
          </a:p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 Luxuries of the</a:t>
            </a:r>
          </a:p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Industrial Revolution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xfrm>
            <a:off x="1524000" y="274638"/>
            <a:ext cx="7162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Changing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784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Population numbers increased </a:t>
            </a:r>
            <a:r>
              <a:rPr lang="en-US" sz="1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&lt;more later&gt;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New agricultural tools and techniques </a:t>
            </a:r>
          </a:p>
          <a:p>
            <a:pPr marL="457200" lvl="1" indent="0" eaLnBrk="1" hangingPunct="1">
              <a:buNone/>
              <a:defRPr/>
            </a:pPr>
            <a:r>
              <a:rPr lang="en-US" sz="1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	</a:t>
            </a:r>
            <a:r>
              <a:rPr lang="en-US" sz="1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&lt;more later&gt;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Improved medical treatment.  Doctors actually cured people</a:t>
            </a:r>
          </a:p>
          <a:p>
            <a:pPr lvl="2" eaLnBrk="1" hangingPunct="1">
              <a:defRPr/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Vaccination – Jenner</a:t>
            </a:r>
          </a:p>
          <a:p>
            <a:pPr lvl="2" eaLnBrk="1" hangingPunct="1">
              <a:defRPr/>
            </a:pPr>
            <a:r>
              <a:rPr lang="en-US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Anesthsia</a:t>
            </a: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 &lt;ether&gt; and </a:t>
            </a:r>
            <a:r>
              <a:rPr lang="en-US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antisceptic</a:t>
            </a: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- Crawford Long and Lister.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Transportation – canals and roads, iron and steam </a:t>
            </a:r>
            <a:r>
              <a:rPr lang="en-US" sz="1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&lt;</a:t>
            </a:r>
            <a:r>
              <a:rPr lang="en-US" sz="1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m</a:t>
            </a:r>
            <a:r>
              <a:rPr lang="en-US" sz="1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ore later&gt;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Population moved from rural to urban</a:t>
            </a:r>
          </a:p>
          <a:p>
            <a:pPr marL="457200" lvl="1" indent="0" eaLnBrk="1" hangingPunct="1">
              <a:buNone/>
              <a:defRPr/>
            </a:pPr>
            <a:r>
              <a:rPr lang="en-US" sz="1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&lt;more later&gt;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524000" y="304800"/>
            <a:ext cx="7162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>
                <a:solidFill>
                  <a:srgbClr val="993300"/>
                </a:solidFill>
                <a:latin typeface="Lombardic Narrow" pitchFamily="2" charset="0"/>
              </a:rPr>
              <a:t>19</a:t>
            </a:r>
            <a:r>
              <a:rPr lang="en-US" sz="4200" b="1" baseline="30000">
                <a:solidFill>
                  <a:srgbClr val="993300"/>
                </a:solidFill>
                <a:latin typeface="Lombardic Narrow" pitchFamily="2" charset="0"/>
              </a:rPr>
              <a:t>c</a:t>
            </a:r>
            <a:r>
              <a:rPr lang="en-US" sz="3800" b="1">
                <a:solidFill>
                  <a:srgbClr val="993300"/>
                </a:solidFill>
                <a:latin typeface="Lombardic Narrow" pitchFamily="2" charset="0"/>
              </a:rPr>
              <a:t> Bourgeoisie:  </a:t>
            </a:r>
            <a:br>
              <a:rPr lang="en-US" sz="3800" b="1">
                <a:solidFill>
                  <a:srgbClr val="993300"/>
                </a:solidFill>
                <a:latin typeface="Lombardic Narrow" pitchFamily="2" charset="0"/>
              </a:rPr>
            </a:br>
            <a:r>
              <a:rPr lang="en-US" sz="3800" b="1">
                <a:solidFill>
                  <a:srgbClr val="993300"/>
                </a:solidFill>
                <a:latin typeface="Lombardic Narrow" pitchFamily="2" charset="0"/>
              </a:rPr>
              <a:t>The Industrial </a:t>
            </a:r>
            <a:r>
              <a:rPr lang="en-US" sz="3800" b="1" i="1">
                <a:solidFill>
                  <a:srgbClr val="993300"/>
                </a:solidFill>
                <a:latin typeface="Lombardic Narrow" pitchFamily="2" charset="0"/>
              </a:rPr>
              <a:t>Nouveau Riche</a:t>
            </a:r>
          </a:p>
        </p:txBody>
      </p:sp>
      <p:pic>
        <p:nvPicPr>
          <p:cNvPr id="43011" name="Picture 10" descr="bourgeoise-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6000" contrast="12000"/>
          </a:blip>
          <a:srcRect l="2702" t="2269" r="25676" b="2411"/>
          <a:stretch>
            <a:fillRect/>
          </a:stretch>
        </p:blipFill>
        <p:spPr bwMode="auto">
          <a:xfrm>
            <a:off x="1524000" y="1828800"/>
            <a:ext cx="4038600" cy="3200400"/>
          </a:xfrm>
          <a:noFill/>
          <a:ln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43012" name="Picture 14" descr="bourgeoise-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6000"/>
          </a:blip>
          <a:srcRect l="3947" t="6735" r="12981" b="19186"/>
          <a:stretch>
            <a:fillRect/>
          </a:stretch>
        </p:blipFill>
        <p:spPr bwMode="auto">
          <a:xfrm>
            <a:off x="5791200" y="2209800"/>
            <a:ext cx="2992438" cy="4114800"/>
          </a:xfrm>
          <a:noFill/>
          <a:ln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1676400" y="411163"/>
            <a:ext cx="71628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>
                <a:solidFill>
                  <a:srgbClr val="993300"/>
                </a:solidFill>
                <a:latin typeface="Lombardic Narrow" pitchFamily="2" charset="0"/>
              </a:rPr>
              <a:t>“Upstairs”/“Downstairs” Life</a:t>
            </a:r>
          </a:p>
        </p:txBody>
      </p:sp>
      <p:pic>
        <p:nvPicPr>
          <p:cNvPr id="46083" name="Picture 4" descr="Capital and Labor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t="1375"/>
          <a:stretch>
            <a:fillRect/>
          </a:stretch>
        </p:blipFill>
        <p:spPr bwMode="auto">
          <a:xfrm>
            <a:off x="1905000" y="1371600"/>
            <a:ext cx="6705600" cy="4959350"/>
          </a:xfrm>
          <a:prstGeom prst="rect">
            <a:avLst/>
          </a:prstGeom>
          <a:noFill/>
          <a:ln w="9525">
            <a:solidFill>
              <a:srgbClr val="744D2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2286000" y="990600"/>
            <a:ext cx="5867400" cy="464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The "Have-Nots":</a:t>
            </a:r>
          </a:p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The Poor,</a:t>
            </a:r>
          </a:p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The Over-Worked,</a:t>
            </a:r>
          </a:p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&amp; the Destitute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676400" y="273050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993300"/>
                </a:solidFill>
                <a:latin typeface="Lombardic Narrow" pitchFamily="2" charset="0"/>
              </a:rPr>
              <a:t>The New Industrial City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 l="2707" t="1389" r="2538" b="2777"/>
          <a:stretch>
            <a:fillRect/>
          </a:stretch>
        </p:blipFill>
        <p:spPr bwMode="auto">
          <a:xfrm>
            <a:off x="1828800" y="1219200"/>
            <a:ext cx="2667000" cy="52578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49157" name="Picture 5" descr="Manhattan's &quot;Bandit's Roost&quot; Alley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b="3703"/>
          <a:stretch>
            <a:fillRect/>
          </a:stretch>
        </p:blipFill>
        <p:spPr bwMode="auto">
          <a:xfrm>
            <a:off x="5181600" y="1752600"/>
            <a:ext cx="3295650" cy="39624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1676400" y="304800"/>
            <a:ext cx="7162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>
                <a:solidFill>
                  <a:srgbClr val="993300"/>
                </a:solidFill>
                <a:latin typeface="Lombardic Narrow" pitchFamily="2" charset="0"/>
              </a:rPr>
              <a:t>Industrial Staffordshire</a:t>
            </a:r>
            <a:endParaRPr lang="en-US" sz="4200" b="1" i="1">
              <a:solidFill>
                <a:srgbClr val="993300"/>
              </a:solidFill>
              <a:latin typeface="Lombardic Narrow" pitchFamily="2" charset="0"/>
            </a:endParaRPr>
          </a:p>
        </p:txBody>
      </p:sp>
      <p:pic>
        <p:nvPicPr>
          <p:cNvPr id="49155" name="Picture 5" descr="Industrial Town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bright="-6000" contrast="6000"/>
          </a:blip>
          <a:srcRect l="2666" t="10933" r="2644" b="4422"/>
          <a:stretch>
            <a:fillRect/>
          </a:stretch>
        </p:blipFill>
        <p:spPr bwMode="auto">
          <a:xfrm>
            <a:off x="1676400" y="1295400"/>
            <a:ext cx="7162800" cy="4953000"/>
          </a:xfrm>
          <a:noFill/>
          <a:ln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1676400" y="411163"/>
            <a:ext cx="71628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 dirty="0">
                <a:solidFill>
                  <a:srgbClr val="993300"/>
                </a:solidFill>
                <a:latin typeface="Lombardic Narrow" pitchFamily="2" charset="0"/>
              </a:rPr>
              <a:t>Problems of </a:t>
            </a:r>
            <a:r>
              <a:rPr lang="en-US" sz="4200" b="1" dirty="0" smtClean="0">
                <a:solidFill>
                  <a:srgbClr val="993300"/>
                </a:solidFill>
                <a:latin typeface="Lombardic Narrow" pitchFamily="2" charset="0"/>
              </a:rPr>
              <a:t>Pollution</a:t>
            </a:r>
            <a:endParaRPr lang="en-US" sz="4200" b="1" i="1" dirty="0">
              <a:solidFill>
                <a:srgbClr val="993300"/>
              </a:solidFill>
              <a:latin typeface="Lombardic Narrow" pitchFamily="2" charset="0"/>
            </a:endParaRPr>
          </a:p>
        </p:txBody>
      </p:sp>
      <p:pic>
        <p:nvPicPr>
          <p:cNvPr id="50179" name="Picture 5" descr="cartoon-Silent Highway Man - 1858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l="1538" t="1871" b="2690"/>
          <a:stretch>
            <a:fillRect/>
          </a:stretch>
        </p:blipFill>
        <p:spPr bwMode="auto">
          <a:xfrm>
            <a:off x="2819400" y="1524000"/>
            <a:ext cx="4876800" cy="38862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1676400" y="5607050"/>
            <a:ext cx="7239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i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Silent Highwayman</a:t>
            </a:r>
            <a:r>
              <a:rPr lang="en-US" sz="2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- 1858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1371600" y="196850"/>
            <a:ext cx="7620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 dirty="0">
                <a:solidFill>
                  <a:srgbClr val="993300"/>
                </a:solidFill>
                <a:latin typeface="Lombardic Narrow" pitchFamily="2" charset="0"/>
              </a:rPr>
              <a:t>Early-19c </a:t>
            </a:r>
            <a:r>
              <a:rPr lang="en-US" sz="4200" b="1" dirty="0" smtClean="0">
                <a:solidFill>
                  <a:srgbClr val="993300"/>
                </a:solidFill>
                <a:latin typeface="Lombardic Narrow" pitchFamily="2" charset="0"/>
              </a:rPr>
              <a:t>London</a:t>
            </a:r>
            <a:endParaRPr lang="en-US" sz="3800" b="1" i="1" dirty="0">
              <a:solidFill>
                <a:srgbClr val="993300"/>
              </a:solidFill>
              <a:latin typeface="Lombardic Narrow" pitchFamily="2" charset="0"/>
            </a:endParaRPr>
          </a:p>
        </p:txBody>
      </p:sp>
      <p:pic>
        <p:nvPicPr>
          <p:cNvPr id="52227" name="Picture 8" descr="engraving-Gustave_Dore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contrast="18000"/>
          </a:blip>
          <a:srcRect l="1149" t="3624" r="1149" b="2144"/>
          <a:stretch>
            <a:fillRect/>
          </a:stretch>
        </p:blipFill>
        <p:spPr bwMode="auto">
          <a:xfrm>
            <a:off x="2286000" y="1703388"/>
            <a:ext cx="5943600" cy="4545012"/>
          </a:xfrm>
          <a:noFill/>
          <a:ln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13716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993300"/>
                </a:solidFill>
                <a:latin typeface="Lombardic Narrow" pitchFamily="2" charset="0"/>
              </a:rPr>
              <a:t>Worker Housing in Manchester</a:t>
            </a:r>
            <a:endParaRPr lang="en-US" sz="4000" b="1" i="1">
              <a:solidFill>
                <a:srgbClr val="993300"/>
              </a:solidFill>
              <a:latin typeface="Lombardic Narrow" pitchFamily="2" charset="0"/>
            </a:endParaRPr>
          </a:p>
        </p:txBody>
      </p:sp>
      <p:pic>
        <p:nvPicPr>
          <p:cNvPr id="53251" name="Picture 5" descr="Untitled-1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828800" y="1143000"/>
            <a:ext cx="6858000" cy="5303838"/>
          </a:xfrm>
          <a:noFill/>
          <a:ln w="19050">
            <a:solidFill>
              <a:srgbClr val="744D2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1371600" y="381000"/>
            <a:ext cx="7620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>
                <a:solidFill>
                  <a:srgbClr val="993300"/>
                </a:solidFill>
                <a:latin typeface="Lombardic Narrow" pitchFamily="2" charset="0"/>
              </a:rPr>
              <a:t>Factory Workers at Home</a:t>
            </a:r>
            <a:endParaRPr lang="en-US" sz="3800" b="1" i="1">
              <a:solidFill>
                <a:srgbClr val="993300"/>
              </a:solidFill>
              <a:latin typeface="Lombardic Narrow" pitchFamily="2" charset="0"/>
            </a:endParaRPr>
          </a:p>
        </p:txBody>
      </p:sp>
      <p:pic>
        <p:nvPicPr>
          <p:cNvPr id="54275" name="Picture 5" descr="Untitled-1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bright="-18000" contrast="12000"/>
          </a:blip>
          <a:srcRect/>
          <a:stretch>
            <a:fillRect/>
          </a:stretch>
        </p:blipFill>
        <p:spPr bwMode="auto">
          <a:xfrm>
            <a:off x="1752600" y="1447800"/>
            <a:ext cx="6934200" cy="4730750"/>
          </a:xfrm>
          <a:noFill/>
          <a:ln w="19050">
            <a:solidFill>
              <a:srgbClr val="744D2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1295400" y="228600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993300"/>
                </a:solidFill>
                <a:latin typeface="Lombardic Narrow" pitchFamily="2" charset="0"/>
              </a:rPr>
              <a:t>Workers Housing in Newcastle </a:t>
            </a:r>
            <a:r>
              <a:rPr lang="en-US" sz="3600" b="1" dirty="0" smtClean="0">
                <a:solidFill>
                  <a:srgbClr val="993300"/>
                </a:solidFill>
                <a:latin typeface="Lombardic Narrow" pitchFamily="2" charset="0"/>
              </a:rPr>
              <a:t>T</a:t>
            </a:r>
            <a:r>
              <a:rPr lang="en-US" sz="3600" b="1" u="sng" dirty="0" smtClean="0">
                <a:solidFill>
                  <a:srgbClr val="993300"/>
                </a:solidFill>
                <a:latin typeface="Lombardic Narrow" pitchFamily="2" charset="0"/>
              </a:rPr>
              <a:t>oday</a:t>
            </a:r>
            <a:endParaRPr lang="en-US" sz="3600" b="1" i="1" u="sng" dirty="0">
              <a:solidFill>
                <a:srgbClr val="993300"/>
              </a:solidFill>
              <a:latin typeface="Lombardic Narrow" pitchFamily="2" charset="0"/>
            </a:endParaRPr>
          </a:p>
        </p:txBody>
      </p:sp>
      <p:pic>
        <p:nvPicPr>
          <p:cNvPr id="141315" name="Picture 3" descr="photo-Newcastle-worker_houses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 bwMode="auto">
          <a:xfrm>
            <a:off x="3048000" y="1066800"/>
            <a:ext cx="4329113" cy="5562600"/>
          </a:xfrm>
          <a:noFill/>
          <a:ln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04800"/>
            <a:ext cx="62484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Science in Farming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315200" cy="45259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Keep accurate records of 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Planting dates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Seed used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Crop yield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Crop rotation: cereal, legumes and fallow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Heavy plough to get through the soil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Planting innovation.  Seed drill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53000"/>
            <a:ext cx="33337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16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>
                <a:solidFill>
                  <a:srgbClr val="993300"/>
                </a:solidFill>
                <a:latin typeface="Lombardic Narrow" pitchFamily="2" charset="0"/>
              </a:rPr>
              <a:t>The Life of the New Urban Poor:</a:t>
            </a:r>
            <a:r>
              <a:rPr lang="en-US" sz="3400" b="1">
                <a:solidFill>
                  <a:srgbClr val="993300"/>
                </a:solidFill>
                <a:latin typeface="Lombardic Narrow" pitchFamily="2" charset="0"/>
              </a:rPr>
              <a:t> A Dickensian Nightmare!</a:t>
            </a:r>
            <a:endParaRPr lang="en-US" sz="3400" b="1" i="1">
              <a:solidFill>
                <a:srgbClr val="993300"/>
              </a:solidFill>
              <a:latin typeface="Lombardic Narrow" pitchFamily="2" charset="0"/>
            </a:endParaRPr>
          </a:p>
        </p:txBody>
      </p:sp>
      <p:pic>
        <p:nvPicPr>
          <p:cNvPr id="56323" name="Picture 5" descr="po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 bwMode="auto">
          <a:xfrm>
            <a:off x="1676400" y="2743200"/>
            <a:ext cx="2225675" cy="2819400"/>
          </a:xfrm>
          <a:noFill/>
          <a:ln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56324" name="Picture 7" descr="workho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4191000" y="1752600"/>
            <a:ext cx="2286000" cy="2033588"/>
          </a:xfrm>
          <a:noFill/>
          <a:ln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56325" name="Picture 11" descr="1992"/>
          <p:cNvPicPr>
            <a:picLocks noChangeAspect="1" noChangeArrowheads="1"/>
          </p:cNvPicPr>
          <p:nvPr/>
        </p:nvPicPr>
        <p:blipFill>
          <a:blip r:embed="rId4" cstate="print"/>
          <a:srcRect l="50285" t="2649" r="15428" b="9933"/>
          <a:stretch>
            <a:fillRect/>
          </a:stretch>
        </p:blipFill>
        <p:spPr bwMode="auto">
          <a:xfrm>
            <a:off x="4800600" y="4038600"/>
            <a:ext cx="838200" cy="2286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56326" name="Picture 13" descr="WB-803912_f"/>
          <p:cNvPicPr>
            <a:picLocks noChangeAspect="1" noChangeArrowheads="1"/>
          </p:cNvPicPr>
          <p:nvPr/>
        </p:nvPicPr>
        <p:blipFill>
          <a:blip r:embed="rId5" cstate="print">
            <a:lum bright="-6000"/>
          </a:blip>
          <a:srcRect t="7895"/>
          <a:stretch>
            <a:fillRect/>
          </a:stretch>
        </p:blipFill>
        <p:spPr bwMode="auto">
          <a:xfrm>
            <a:off x="6629400" y="3429000"/>
            <a:ext cx="2124075" cy="28956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295400" y="17016"/>
            <a:ext cx="594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993300"/>
                </a:solidFill>
                <a:latin typeface="Lombardic Narrow" pitchFamily="2" charset="0"/>
              </a:rPr>
              <a:t>Child Labor in the Mines</a:t>
            </a:r>
          </a:p>
        </p:txBody>
      </p:sp>
      <p:pic>
        <p:nvPicPr>
          <p:cNvPr id="17411" name="Picture 26" descr="hurrier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b="4274"/>
          <a:stretch>
            <a:fillRect/>
          </a:stretch>
        </p:blipFill>
        <p:spPr bwMode="auto">
          <a:xfrm>
            <a:off x="0" y="748113"/>
            <a:ext cx="3200400" cy="1861729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1295400" y="3200400"/>
            <a:ext cx="7848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Collier</a:t>
            </a:r>
            <a:r>
              <a:rPr lang="en-US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miner working at the pit face.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Corves </a:t>
            </a:r>
            <a:r>
              <a:rPr 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– little mine cars to carry </a:t>
            </a:r>
            <a:r>
              <a:rPr lang="en-US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coal</a:t>
            </a:r>
          </a:p>
          <a:p>
            <a:pPr marL="457200" lvl="0" indent="-457200"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Hurriers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/drawers / bearers/carriers / thrusters </a:t>
            </a:r>
            <a:r>
              <a:rPr lang="en-US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hired by colliers to pull the mined coal from the pit face to the shaft bottom usually in corves, but sometimes just manually.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 </a:t>
            </a:r>
            <a:endParaRPr lang="en-US" dirty="0" smtClean="0">
              <a:solidFill>
                <a:srgbClr val="000000"/>
              </a:solidFill>
              <a:latin typeface="Verdana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Trapper </a:t>
            </a: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Someone </a:t>
            </a:r>
            <a:r>
              <a:rPr lang="en-US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who sat in </a:t>
            </a: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confined area </a:t>
            </a:r>
            <a:r>
              <a:rPr lang="en-US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 </a:t>
            </a: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open and close the </a:t>
            </a:r>
            <a:r>
              <a:rPr lang="en-US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door</a:t>
            </a: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when a cart of coal came, </a:t>
            </a: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this </a:t>
            </a:r>
            <a:r>
              <a:rPr lang="en-US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allowed </a:t>
            </a:r>
            <a:r>
              <a:rPr lang="en-US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ventilation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7413" name="Picture 28" descr="coaltub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3200400" y="728416"/>
            <a:ext cx="2832100" cy="1717382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600200" y="1981200"/>
            <a:ext cx="2590800" cy="169847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267200" y="1981200"/>
            <a:ext cx="457200" cy="169847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ola m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674147"/>
            <a:ext cx="32575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2667000" y="1678977"/>
            <a:ext cx="5410200" cy="3883623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191000" y="1554333"/>
            <a:ext cx="1028700" cy="2484267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09600" y="1587107"/>
            <a:ext cx="1981200" cy="2451493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36" name="Straight Arrow Connector 39935"/>
          <p:cNvCxnSpPr/>
          <p:nvPr/>
        </p:nvCxnSpPr>
        <p:spPr>
          <a:xfrm flipH="1" flipV="1">
            <a:off x="2895600" y="2133600"/>
            <a:ext cx="4619625" cy="19050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676400" y="258763"/>
            <a:ext cx="71628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>
                <a:solidFill>
                  <a:srgbClr val="993300"/>
                </a:solidFill>
                <a:latin typeface="Lombardic Narrow" pitchFamily="2" charset="0"/>
              </a:rPr>
              <a:t>Young “Bobbin-Doffers”</a:t>
            </a:r>
            <a:endParaRPr lang="en-US" sz="3500" b="1">
              <a:solidFill>
                <a:srgbClr val="993300"/>
              </a:solidFill>
              <a:latin typeface="Lombardic Narrow" pitchFamily="2" charset="0"/>
            </a:endParaRPr>
          </a:p>
        </p:txBody>
      </p:sp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2" cstate="print">
            <a:lum bright="-18000" contrast="12000"/>
          </a:blip>
          <a:srcRect/>
          <a:stretch>
            <a:fillRect/>
          </a:stretch>
        </p:blipFill>
        <p:spPr bwMode="auto">
          <a:xfrm>
            <a:off x="1752600" y="1219200"/>
            <a:ext cx="6934200" cy="520065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676400" y="258763"/>
            <a:ext cx="71628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>
                <a:solidFill>
                  <a:srgbClr val="993300"/>
                </a:solidFill>
                <a:latin typeface="Lombardic Narrow" pitchFamily="2" charset="0"/>
              </a:rPr>
              <a:t>The Factory System</a:t>
            </a:r>
          </a:p>
        </p:txBody>
      </p:sp>
      <p:pic>
        <p:nvPicPr>
          <p:cNvPr id="25603" name="Picture 4" descr="Mills in Lowell, Massachusetts"/>
          <p:cNvPicPr>
            <a:picLocks noChangeAspect="1" noChangeArrowheads="1"/>
          </p:cNvPicPr>
          <p:nvPr/>
        </p:nvPicPr>
        <p:blipFill>
          <a:blip r:embed="rId2" cstate="print"/>
          <a:srcRect t="2783" b="8174"/>
          <a:stretch>
            <a:fillRect/>
          </a:stretch>
        </p:blipFill>
        <p:spPr bwMode="auto">
          <a:xfrm>
            <a:off x="2895600" y="1090613"/>
            <a:ext cx="4724400" cy="302418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048000" y="4278313"/>
            <a:ext cx="4953000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03225" indent="-403225">
              <a:spcBef>
                <a:spcPct val="50000"/>
              </a:spcBef>
              <a:buClr>
                <a:srgbClr val="744D26"/>
              </a:buClr>
              <a:buSzPct val="85000"/>
              <a:buFont typeface="PressWriter Symbols" pitchFamily="2" charset="2"/>
              <a:buChar char="×"/>
              <a:defRPr/>
            </a:pPr>
            <a:r>
              <a:rPr lang="en-US" sz="2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Rigid schedule.</a:t>
            </a:r>
          </a:p>
          <a:p>
            <a:pPr marL="403225" indent="-403225">
              <a:spcBef>
                <a:spcPct val="50000"/>
              </a:spcBef>
              <a:buClr>
                <a:srgbClr val="744D26"/>
              </a:buClr>
              <a:buSzPct val="85000"/>
              <a:buFont typeface="PressWriter Symbols" pitchFamily="2" charset="2"/>
              <a:buChar char="×"/>
              <a:defRPr/>
            </a:pPr>
            <a:r>
              <a:rPr lang="en-US" sz="2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12-14 hour day.</a:t>
            </a:r>
          </a:p>
          <a:p>
            <a:pPr marL="403225" indent="-403225">
              <a:spcBef>
                <a:spcPct val="50000"/>
              </a:spcBef>
              <a:buClr>
                <a:srgbClr val="744D26"/>
              </a:buClr>
              <a:buSzPct val="85000"/>
              <a:buFont typeface="PressWriter Symbols" pitchFamily="2" charset="2"/>
              <a:buChar char="×"/>
              <a:defRPr/>
            </a:pPr>
            <a:r>
              <a:rPr lang="en-US" sz="2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Dangerous conditions.</a:t>
            </a:r>
          </a:p>
          <a:p>
            <a:pPr marL="403225" indent="-403225">
              <a:spcBef>
                <a:spcPct val="50000"/>
              </a:spcBef>
              <a:buClr>
                <a:srgbClr val="744D26"/>
              </a:buClr>
              <a:buSzPct val="85000"/>
              <a:buFont typeface="PressWriter Symbols" pitchFamily="2" charset="2"/>
              <a:buChar char="×"/>
              <a:defRPr/>
            </a:pPr>
            <a:r>
              <a:rPr lang="en-US" sz="2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Mind-numbing monotony.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752600" y="228600"/>
            <a:ext cx="6934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993300"/>
                </a:solidFill>
                <a:latin typeface="Lombardic Narrow" pitchFamily="2" charset="0"/>
              </a:rPr>
              <a:t>Textile Factory</a:t>
            </a:r>
            <a:br>
              <a:rPr lang="en-US" sz="4000" b="1">
                <a:solidFill>
                  <a:srgbClr val="993300"/>
                </a:solidFill>
                <a:latin typeface="Lombardic Narrow" pitchFamily="2" charset="0"/>
              </a:rPr>
            </a:br>
            <a:r>
              <a:rPr lang="en-US" sz="4000" b="1">
                <a:solidFill>
                  <a:srgbClr val="993300"/>
                </a:solidFill>
                <a:latin typeface="Lombardic Narrow" pitchFamily="2" charset="0"/>
              </a:rPr>
              <a:t>Workers in England</a:t>
            </a:r>
          </a:p>
        </p:txBody>
      </p:sp>
      <p:pic>
        <p:nvPicPr>
          <p:cNvPr id="26627" name="Picture 21" descr="good_mill"/>
          <p:cNvPicPr>
            <a:picLocks noChangeAspect="1" noChangeArrowheads="1"/>
          </p:cNvPicPr>
          <p:nvPr/>
        </p:nvPicPr>
        <p:blipFill>
          <a:blip r:embed="rId2" cstate="print"/>
          <a:srcRect l="1064" r="1086"/>
          <a:stretch>
            <a:fillRect/>
          </a:stretch>
        </p:blipFill>
        <p:spPr bwMode="auto">
          <a:xfrm>
            <a:off x="1828800" y="1752600"/>
            <a:ext cx="6858000" cy="4746625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1295400" y="152400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993300"/>
                </a:solidFill>
                <a:latin typeface="Lombardic Narrow" pitchFamily="2" charset="0"/>
              </a:rPr>
              <a:t>Factory </a:t>
            </a:r>
            <a:r>
              <a:rPr lang="en-US" sz="3600" b="1" dirty="0" smtClean="0">
                <a:solidFill>
                  <a:srgbClr val="993300"/>
                </a:solidFill>
                <a:latin typeface="Lombardic Narrow" pitchFamily="2" charset="0"/>
              </a:rPr>
              <a:t>Wages in </a:t>
            </a:r>
            <a:r>
              <a:rPr lang="en-US" sz="3600" b="1" dirty="0">
                <a:solidFill>
                  <a:srgbClr val="993300"/>
                </a:solidFill>
                <a:latin typeface="Lombardic Narrow" pitchFamily="2" charset="0"/>
              </a:rPr>
              <a:t>Lancashire, 1830</a:t>
            </a:r>
          </a:p>
        </p:txBody>
      </p:sp>
      <p:graphicFrame>
        <p:nvGraphicFramePr>
          <p:cNvPr id="102574" name="Group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164202"/>
              </p:ext>
            </p:extLst>
          </p:nvPr>
        </p:nvGraphicFramePr>
        <p:xfrm>
          <a:off x="1752600" y="914400"/>
          <a:ext cx="6934200" cy="4754880"/>
        </p:xfrm>
        <a:graphic>
          <a:graphicData uri="http://schemas.openxmlformats.org/drawingml/2006/table">
            <a:tbl>
              <a:tblPr/>
              <a:tblGrid>
                <a:gridCol w="2413000"/>
                <a:gridCol w="2082800"/>
                <a:gridCol w="2438400"/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Age of Worker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Male Wages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Female Wages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under 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2s 3d.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2s. 4d.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11 - 16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4s. 1d.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4s. 3d.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17 - 21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10s. 2d.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7s. 3d.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22 - 26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17s. 2d.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8s. 5d.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27 - 31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20s. 4d.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8s. 7d.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32 - 36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22s. 8d.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8s. 9d.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37 - 41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21s. 7d.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9s. 8d.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42 - 46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20s. 3d.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9s. 3d.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47 - 51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16s. 7d.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8s. 10d.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52 - 56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16s. 4d.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8s. 4d.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57 - 61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13s. 6d.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6s. 4d.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52600" y="59436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It </a:t>
            </a:r>
            <a:r>
              <a:rPr lang="en-US" dirty="0" smtClean="0"/>
              <a:t>cost about </a:t>
            </a:r>
            <a:r>
              <a:rPr lang="en-US" dirty="0"/>
              <a:t>£</a:t>
            </a:r>
            <a:r>
              <a:rPr lang="en-US" dirty="0" smtClean="0"/>
              <a:t>5 per week to keep a family of 4.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2"/>
          <p:cNvSpPr>
            <a:spLocks noChangeArrowheads="1" noChangeShapeType="1" noTextEdit="1"/>
          </p:cNvSpPr>
          <p:nvPr/>
        </p:nvSpPr>
        <p:spPr bwMode="auto">
          <a:xfrm>
            <a:off x="2057400" y="1981200"/>
            <a:ext cx="64008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Protests / Reformers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1143000"/>
          </a:xfrm>
        </p:spPr>
        <p:txBody>
          <a:bodyPr/>
          <a:lstStyle/>
          <a:p>
            <a:r>
              <a:rPr lang="en-US" sz="4600" b="1" dirty="0" err="1" smtClean="0">
                <a:solidFill>
                  <a:srgbClr val="800000"/>
                </a:solidFill>
                <a:latin typeface="Lombardic Narrow"/>
              </a:rPr>
              <a:t>Labour</a:t>
            </a:r>
            <a:r>
              <a:rPr lang="en-US" sz="4600" b="1" dirty="0" smtClean="0">
                <a:solidFill>
                  <a:srgbClr val="800000"/>
                </a:solidFill>
                <a:latin typeface="Lombardic Narrow"/>
              </a:rPr>
              <a:t>&lt;British spelling&gt; </a:t>
            </a:r>
            <a:br>
              <a:rPr lang="en-US" sz="4600" b="1" dirty="0" smtClean="0">
                <a:solidFill>
                  <a:srgbClr val="800000"/>
                </a:solidFill>
                <a:latin typeface="Lombardic Narrow"/>
              </a:rPr>
            </a:br>
            <a:r>
              <a:rPr lang="en-US" sz="4600" b="1" dirty="0" smtClean="0">
                <a:solidFill>
                  <a:srgbClr val="800000"/>
                </a:solidFill>
                <a:latin typeface="Lombardic Narrow"/>
              </a:rPr>
              <a:t>Movement</a:t>
            </a:r>
            <a:endParaRPr lang="en-US" sz="4600" b="1" dirty="0">
              <a:solidFill>
                <a:srgbClr val="800000"/>
              </a:solidFill>
              <a:latin typeface="Lombardic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696200" cy="452596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What was the purpose of Unions?</a:t>
            </a:r>
          </a:p>
          <a:p>
            <a:pPr lvl="1"/>
            <a:r>
              <a:rPr lang="en-US" b="1" dirty="0" smtClean="0">
                <a:solidFill>
                  <a:srgbClr val="D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Improve conditions, wages safety of workers</a:t>
            </a:r>
          </a:p>
          <a:p>
            <a:r>
              <a:rPr lang="en-US" sz="2800" b="1" dirty="0" smtClean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Did the factory owners allow unions to be formed?</a:t>
            </a:r>
          </a:p>
          <a:p>
            <a:pPr lvl="1"/>
            <a:r>
              <a:rPr lang="en-US" b="1" dirty="0" smtClean="0">
                <a:solidFill>
                  <a:srgbClr val="D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Why not?</a:t>
            </a:r>
          </a:p>
          <a:p>
            <a:pPr lvl="1"/>
            <a:r>
              <a:rPr lang="en-US" b="1" dirty="0" smtClean="0">
                <a:solidFill>
                  <a:srgbClr val="D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Employed strike breakers!</a:t>
            </a:r>
          </a:p>
          <a:p>
            <a:r>
              <a:rPr lang="en-US" sz="2800" b="1" dirty="0" smtClean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Who formed the first unions?</a:t>
            </a:r>
          </a:p>
          <a:p>
            <a:pPr lvl="1"/>
            <a:r>
              <a:rPr lang="en-US" b="1" dirty="0" smtClean="0">
                <a:solidFill>
                  <a:srgbClr val="D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Skilled workers who could not easily be replaced</a:t>
            </a:r>
            <a:endParaRPr lang="en-US" b="1" dirty="0">
              <a:solidFill>
                <a:srgbClr val="D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mbardic Narrow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993300"/>
                </a:solidFill>
                <a:latin typeface="Lombardic Narrow" pitchFamily="2" charset="0"/>
              </a:rPr>
              <a:t>The Luddites: </a:t>
            </a:r>
            <a:r>
              <a:rPr lang="en-US" sz="4100" b="1" dirty="0">
                <a:solidFill>
                  <a:srgbClr val="993300"/>
                </a:solidFill>
                <a:latin typeface="Lombardic Narrow" pitchFamily="2" charset="0"/>
              </a:rPr>
              <a:t>1811-1816</a:t>
            </a:r>
            <a:r>
              <a:rPr lang="en-US" sz="4400" b="1" dirty="0">
                <a:solidFill>
                  <a:srgbClr val="993300"/>
                </a:solidFill>
                <a:latin typeface="Lombardic Narrow" pitchFamily="2" charset="0"/>
              </a:rPr>
              <a:t>  </a:t>
            </a:r>
          </a:p>
        </p:txBody>
      </p:sp>
      <p:pic>
        <p:nvPicPr>
          <p:cNvPr id="60419" name="Picture 3" descr="LudditesSmashingLoomLarge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3200400" y="1219200"/>
            <a:ext cx="4191000" cy="3919538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1981200" y="594360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rgbClr val="D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Ned </a:t>
            </a:r>
            <a:r>
              <a:rPr lang="en-US" sz="2200" dirty="0" err="1">
                <a:solidFill>
                  <a:srgbClr val="D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Ludd</a:t>
            </a:r>
            <a:r>
              <a:rPr lang="en-US" sz="220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200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[a mythical figure supposed to live in Sherwood Forest]</a:t>
            </a: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1981200" y="5440363"/>
            <a:ext cx="6629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Attacks on the “frames” [power looms].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1600200" y="441325"/>
            <a:ext cx="7162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000" b="1">
                <a:solidFill>
                  <a:srgbClr val="993300"/>
                </a:solidFill>
                <a:latin typeface="Lombardic Narrow" pitchFamily="2" charset="0"/>
              </a:rPr>
              <a:t>The Luddites</a:t>
            </a:r>
          </a:p>
        </p:txBody>
      </p:sp>
      <p:pic>
        <p:nvPicPr>
          <p:cNvPr id="62467" name="Picture 3" descr="1811 Luddite Poster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3441700" y="1492250"/>
            <a:ext cx="36449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Bakewell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 and Selective Breeding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mbardic Narrow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86200" y="1066800"/>
            <a:ext cx="51816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Again Science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By taking the biggest and best animals produced bigger and better offspring.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In 85 years the average cow for slaughter went from 370lbs to 840lbs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Turnips and clover to feed them during winter months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mbardic Narrow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14400"/>
            <a:ext cx="21304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191000"/>
            <a:ext cx="3810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162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600" b="1">
                <a:solidFill>
                  <a:srgbClr val="993300"/>
                </a:solidFill>
                <a:latin typeface="Lombardic Narrow" pitchFamily="2" charset="0"/>
              </a:rPr>
              <a:t>Government Response</a:t>
            </a: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1639910" y="1042563"/>
            <a:ext cx="71628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5938" indent="-515938">
              <a:buClr>
                <a:srgbClr val="744D26"/>
              </a:buClr>
              <a:buSzPct val="90000"/>
              <a:buFont typeface="Law &amp; Order" pitchFamily="2" charset="0"/>
              <a:buChar char="k"/>
              <a:defRPr/>
            </a:pPr>
            <a:r>
              <a:rPr lang="en-US" sz="2800" dirty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Abolition of slavery in the colonies</a:t>
            </a:r>
            <a:br>
              <a:rPr lang="en-US" sz="2800" dirty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2800" dirty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 1832 [to raise wages in Britain</a:t>
            </a:r>
            <a:r>
              <a:rPr lang="en-US" sz="2800" dirty="0" smtClean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].</a:t>
            </a:r>
          </a:p>
          <a:p>
            <a:pPr marL="515938" indent="-515938">
              <a:buClr>
                <a:srgbClr val="744D26"/>
              </a:buClr>
              <a:buSzPct val="90000"/>
              <a:defRPr/>
            </a:pPr>
            <a:endParaRPr lang="en-US" sz="2800" dirty="0" smtClean="0">
              <a:solidFill>
                <a:srgbClr val="744D2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515938" indent="-515938">
              <a:buClr>
                <a:srgbClr val="744D26"/>
              </a:buClr>
              <a:buSzPct val="90000"/>
              <a:buFont typeface="Law &amp; Order" pitchFamily="2" charset="0"/>
              <a:buChar char="k"/>
              <a:defRPr/>
            </a:pPr>
            <a:r>
              <a:rPr lang="en-US" sz="2800" dirty="0" smtClean="0">
                <a:solidFill>
                  <a:srgbClr val="D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Factory </a:t>
            </a:r>
            <a:r>
              <a:rPr lang="en-US" sz="2800" dirty="0">
                <a:solidFill>
                  <a:srgbClr val="D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Act</a:t>
            </a:r>
            <a:r>
              <a:rPr lang="en-US" sz="28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dirty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[1833] – child labor</a:t>
            </a:r>
            <a:r>
              <a:rPr lang="en-US" dirty="0" smtClean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 Children under 9 not allowed to work in factories.  Limited hours for older kids.</a:t>
            </a:r>
            <a:r>
              <a:rPr 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en-US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515938" indent="-515938">
              <a:buClr>
                <a:srgbClr val="744D26"/>
              </a:buClr>
              <a:buSzPct val="90000"/>
              <a:buFont typeface="Law &amp; Order" pitchFamily="2" charset="0"/>
              <a:buChar char="k"/>
              <a:defRPr/>
            </a:pPr>
            <a:r>
              <a:rPr lang="en-US" sz="2800" dirty="0">
                <a:solidFill>
                  <a:srgbClr val="D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New Poor Law</a:t>
            </a:r>
            <a:r>
              <a:rPr lang="en-US" sz="28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800" dirty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[1834] – indoor relief.</a:t>
            </a:r>
          </a:p>
          <a:p>
            <a:pPr marL="1084263" lvl="1" indent="-277813">
              <a:buClr>
                <a:schemeClr val="tx1"/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Poor houses</a:t>
            </a:r>
            <a:r>
              <a:rPr lang="en-US" dirty="0" smtClean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 Made so awful that people would rather work than go to them!</a:t>
            </a:r>
            <a:r>
              <a:rPr 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en-US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2"/>
          <p:cNvSpPr>
            <a:spLocks noChangeArrowheads="1" noChangeShapeType="1" noTextEdit="1"/>
          </p:cNvSpPr>
          <p:nvPr/>
        </p:nvSpPr>
        <p:spPr bwMode="auto">
          <a:xfrm>
            <a:off x="2819400" y="1219200"/>
            <a:ext cx="4267200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New Ways</a:t>
            </a:r>
          </a:p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of</a:t>
            </a:r>
          </a:p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Thinking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162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600" b="1">
                <a:solidFill>
                  <a:srgbClr val="993300"/>
                </a:solidFill>
                <a:latin typeface="Lombardic Narrow" pitchFamily="2" charset="0"/>
              </a:rPr>
              <a:t>Thomas Malthus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4419600" y="1439863"/>
            <a:ext cx="4419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396875">
              <a:spcBef>
                <a:spcPct val="50000"/>
              </a:spcBef>
              <a:buClr>
                <a:srgbClr val="000066"/>
              </a:buClr>
              <a:buSzPct val="90000"/>
              <a:buFont typeface="PressWriter Symbols" pitchFamily="2" charset="2"/>
              <a:buChar char="×"/>
              <a:defRPr/>
            </a:pPr>
            <a:r>
              <a:rPr lang="en-US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Population growth will</a:t>
            </a:r>
            <a:br>
              <a:rPr lang="en-US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</a:br>
            <a:r>
              <a:rPr lang="en-US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outpace the food supply.</a:t>
            </a:r>
            <a:br>
              <a:rPr lang="en-US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</a:br>
            <a:endParaRPr lang="en-US" b="1" dirty="0">
              <a:solidFill>
                <a:srgbClr val="744D2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ombardic Narrow" pitchFamily="2" charset="0"/>
            </a:endParaRPr>
          </a:p>
          <a:p>
            <a:pPr marL="457200" indent="-396875">
              <a:spcBef>
                <a:spcPct val="50000"/>
              </a:spcBef>
              <a:buClr>
                <a:srgbClr val="000066"/>
              </a:buClr>
              <a:buSzPct val="90000"/>
              <a:buFont typeface="PressWriter Symbols" pitchFamily="2" charset="2"/>
              <a:buChar char="×"/>
              <a:defRPr/>
            </a:pPr>
            <a:r>
              <a:rPr lang="en-US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War, disease, or famine</a:t>
            </a:r>
            <a:br>
              <a:rPr lang="en-US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</a:br>
            <a:r>
              <a:rPr lang="en-US" b="1" dirty="0" smtClean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control </a:t>
            </a:r>
            <a:r>
              <a:rPr lang="en-US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population.</a:t>
            </a:r>
            <a:br>
              <a:rPr lang="en-US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</a:br>
            <a:endParaRPr lang="en-US" b="1" dirty="0">
              <a:solidFill>
                <a:srgbClr val="744D2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ombardic Narrow" pitchFamily="2" charset="0"/>
            </a:endParaRPr>
          </a:p>
          <a:p>
            <a:pPr marL="457200" indent="-396875">
              <a:spcBef>
                <a:spcPct val="50000"/>
              </a:spcBef>
              <a:buClr>
                <a:srgbClr val="000066"/>
              </a:buClr>
              <a:buSzPct val="90000"/>
              <a:buFont typeface="PressWriter Symbols" pitchFamily="2" charset="2"/>
              <a:buChar char="×"/>
              <a:defRPr/>
            </a:pPr>
            <a:r>
              <a:rPr lang="en-US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The poor should have </a:t>
            </a:r>
            <a:br>
              <a:rPr lang="en-US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</a:br>
            <a:r>
              <a:rPr lang="en-US" b="1" dirty="0" smtClean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fewer </a:t>
            </a:r>
            <a:r>
              <a:rPr lang="en-US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children.</a:t>
            </a:r>
            <a:br>
              <a:rPr lang="en-US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</a:br>
            <a:endParaRPr lang="en-US" b="1" dirty="0">
              <a:solidFill>
                <a:srgbClr val="744D2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ombardic Narrow" pitchFamily="2" charset="0"/>
            </a:endParaRPr>
          </a:p>
          <a:p>
            <a:pPr marL="457200" indent="-396875">
              <a:spcBef>
                <a:spcPct val="50000"/>
              </a:spcBef>
              <a:buClr>
                <a:srgbClr val="000066"/>
              </a:buClr>
              <a:buSzPct val="90000"/>
              <a:buFont typeface="PressWriter Symbols" pitchFamily="2" charset="2"/>
              <a:buChar char="×"/>
              <a:defRPr/>
            </a:pPr>
            <a:r>
              <a:rPr lang="en-US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Food supply will then keep up with population.</a:t>
            </a:r>
          </a:p>
        </p:txBody>
      </p:sp>
      <p:pic>
        <p:nvPicPr>
          <p:cNvPr id="108548" name="Picture 4" descr="Man and Chart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676400" y="3276600"/>
            <a:ext cx="2563813" cy="32004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08550" name="Picture 6" descr="malthus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 bwMode="auto">
          <a:xfrm>
            <a:off x="1600200" y="1219200"/>
            <a:ext cx="2657475" cy="184785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676400" y="563563"/>
            <a:ext cx="7162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600" b="1">
                <a:solidFill>
                  <a:srgbClr val="993300"/>
                </a:solidFill>
                <a:latin typeface="Lombardic Narrow" pitchFamily="2" charset="0"/>
              </a:rPr>
              <a:t>David Ricardo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371600" y="1524000"/>
            <a:ext cx="4343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0838" indent="-350838">
              <a:spcBef>
                <a:spcPct val="50000"/>
              </a:spcBef>
              <a:buClr>
                <a:srgbClr val="744D26"/>
              </a:buClr>
              <a:buSzPct val="90000"/>
              <a:buFont typeface="PressWriter Symbols" pitchFamily="2" charset="2"/>
              <a:buChar char="×"/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“</a:t>
            </a:r>
            <a:r>
              <a:rPr lang="en-US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Iron Law of Wages</a:t>
            </a:r>
            <a:r>
              <a:rPr lang="en-US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.”</a:t>
            </a:r>
            <a:endParaRPr lang="en-US" b="1" dirty="0">
              <a:solidFill>
                <a:srgbClr val="9966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ombardic Narrow" pitchFamily="2" charset="0"/>
            </a:endParaRPr>
          </a:p>
          <a:p>
            <a:pPr marL="350838" indent="-350838">
              <a:spcBef>
                <a:spcPct val="50000"/>
              </a:spcBef>
              <a:buClr>
                <a:srgbClr val="744D26"/>
              </a:buClr>
              <a:buSzPct val="90000"/>
              <a:buFont typeface="PressWriter Symbols" pitchFamily="2" charset="2"/>
              <a:buChar char="×"/>
              <a:defRPr/>
            </a:pPr>
            <a:r>
              <a:rPr lang="en-US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When wages are high,</a:t>
            </a:r>
            <a:br>
              <a:rPr lang="en-US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</a:br>
            <a:r>
              <a:rPr lang="en-US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workers have more</a:t>
            </a:r>
            <a:br>
              <a:rPr lang="en-US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</a:br>
            <a:r>
              <a:rPr lang="en-US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children</a:t>
            </a:r>
            <a:r>
              <a:rPr lang="en-US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.</a:t>
            </a:r>
          </a:p>
          <a:p>
            <a:pPr marL="350838" indent="-350838">
              <a:spcBef>
                <a:spcPct val="50000"/>
              </a:spcBef>
              <a:buClr>
                <a:srgbClr val="744D26"/>
              </a:buClr>
              <a:buSzPct val="90000"/>
              <a:buFont typeface="PressWriter Symbols" pitchFamily="2" charset="2"/>
              <a:buChar char="×"/>
              <a:defRPr/>
            </a:pPr>
            <a:r>
              <a:rPr lang="en-US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More children create a</a:t>
            </a:r>
            <a:br>
              <a:rPr lang="en-US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</a:br>
            <a:r>
              <a:rPr lang="en-US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large labor surplus that</a:t>
            </a:r>
            <a:br>
              <a:rPr lang="en-US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</a:br>
            <a:r>
              <a:rPr lang="en-US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lower wages again.</a:t>
            </a:r>
          </a:p>
          <a:p>
            <a:pPr marL="350838" indent="-350838">
              <a:spcBef>
                <a:spcPct val="50000"/>
              </a:spcBef>
              <a:buClr>
                <a:srgbClr val="744D26"/>
              </a:buClr>
              <a:buSzPct val="90000"/>
              <a:buFont typeface="PressWriter Symbols" pitchFamily="2" charset="2"/>
              <a:buChar char="×"/>
              <a:defRPr/>
            </a:pPr>
            <a:r>
              <a:rPr lang="en-US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Why increase wages in the first place?</a:t>
            </a:r>
          </a:p>
          <a:p>
            <a:pPr marL="350838" indent="-350838">
              <a:spcBef>
                <a:spcPct val="50000"/>
              </a:spcBef>
              <a:buClr>
                <a:srgbClr val="744D26"/>
              </a:buClr>
              <a:buSzPct val="90000"/>
              <a:buFont typeface="PressWriter Symbols" pitchFamily="2" charset="2"/>
              <a:buChar char="×"/>
              <a:defRPr/>
            </a:pPr>
            <a:r>
              <a:rPr lang="en-US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Who supported Ricardo?</a:t>
            </a:r>
            <a:endParaRPr lang="en-US" b="1" dirty="0">
              <a:solidFill>
                <a:srgbClr val="9966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ombardic Narrow" pitchFamily="2" charset="0"/>
            </a:endParaRPr>
          </a:p>
        </p:txBody>
      </p:sp>
      <p:pic>
        <p:nvPicPr>
          <p:cNvPr id="71684" name="Picture 4" descr="Girls Working in Silk Factory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 l="3999" r="6000" b="4903"/>
          <a:stretch>
            <a:fillRect/>
          </a:stretch>
        </p:blipFill>
        <p:spPr bwMode="auto">
          <a:xfrm>
            <a:off x="5791200" y="1981200"/>
            <a:ext cx="3111500" cy="33528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524000" y="762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The </a:t>
            </a:r>
            <a:r>
              <a:rPr lang="en-US" sz="40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Utilitarians</a:t>
            </a:r>
            <a:r>
              <a:rPr lang="en-US" sz="40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:</a:t>
            </a:r>
            <a:br>
              <a:rPr lang="en-US" sz="40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</a:br>
            <a:r>
              <a:rPr lang="en-US" sz="3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Jeremy Bentham &amp; John Stuart Mill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295400" y="1295400"/>
            <a:ext cx="784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98463" indent="-398463">
              <a:spcBef>
                <a:spcPct val="50000"/>
              </a:spcBef>
              <a:buClr>
                <a:srgbClr val="744D26"/>
              </a:buClr>
              <a:buSzPct val="90000"/>
              <a:buFont typeface="PressWriter Symbols" pitchFamily="2" charset="2"/>
              <a:buChar char="×"/>
              <a:defRPr/>
            </a:pPr>
            <a:r>
              <a:rPr lang="en-US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The goal of society is </a:t>
            </a:r>
            <a:r>
              <a:rPr lang="en-US" b="1" i="1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the greatest good for the greatest number.</a:t>
            </a:r>
          </a:p>
          <a:p>
            <a:pPr marL="398463" indent="-398463">
              <a:spcBef>
                <a:spcPct val="50000"/>
              </a:spcBef>
              <a:buClr>
                <a:srgbClr val="744D26"/>
              </a:buClr>
              <a:buSzPct val="90000"/>
              <a:buFont typeface="PressWriter Symbols" pitchFamily="2" charset="2"/>
              <a:buChar char="×"/>
              <a:defRPr/>
            </a:pPr>
            <a:r>
              <a:rPr lang="en-US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There is a role to play for government </a:t>
            </a:r>
            <a:r>
              <a:rPr lang="en-US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  <a:sym typeface="Wingdings" pitchFamily="2" charset="2"/>
              </a:rPr>
              <a:t>intervention </a:t>
            </a:r>
            <a:r>
              <a:rPr lang="en-US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  <a:sym typeface="Wingdings" pitchFamily="2" charset="2"/>
              </a:rPr>
              <a:t>to provide </a:t>
            </a:r>
            <a:r>
              <a:rPr lang="en-US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  <a:sym typeface="Wingdings" pitchFamily="2" charset="2"/>
              </a:rPr>
              <a:t>a </a:t>
            </a:r>
            <a:r>
              <a:rPr lang="en-US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  <a:sym typeface="Wingdings" pitchFamily="2" charset="2"/>
              </a:rPr>
              <a:t>social </a:t>
            </a:r>
            <a:r>
              <a:rPr lang="en-US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  <a:sym typeface="Wingdings" pitchFamily="2" charset="2"/>
              </a:rPr>
              <a:t>safety net.  What do we call it?</a:t>
            </a:r>
          </a:p>
          <a:p>
            <a:pPr marL="398463" indent="-398463">
              <a:spcBef>
                <a:spcPct val="50000"/>
              </a:spcBef>
              <a:buClr>
                <a:srgbClr val="744D26"/>
              </a:buClr>
              <a:buSzPct val="90000"/>
              <a:buFont typeface="PressWriter Symbols" pitchFamily="2" charset="2"/>
              <a:buChar char="×"/>
              <a:defRPr/>
            </a:pPr>
            <a:r>
              <a:rPr lang="en-US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  <a:sym typeface="Wingdings" pitchFamily="2" charset="2"/>
              </a:rPr>
              <a:t>Welfare</a:t>
            </a:r>
            <a:endParaRPr lang="en-US" b="1" dirty="0">
              <a:solidFill>
                <a:srgbClr val="9966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ombardic Narrow" pitchFamily="2" charset="0"/>
            </a:endParaRPr>
          </a:p>
        </p:txBody>
      </p:sp>
      <p:pic>
        <p:nvPicPr>
          <p:cNvPr id="110596" name="Picture 4" descr="uwsocga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657600"/>
            <a:ext cx="3429000" cy="271145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1524000" y="152400"/>
            <a:ext cx="7162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200" b="1">
                <a:solidFill>
                  <a:srgbClr val="993300"/>
                </a:solidFill>
                <a:latin typeface="Lombardic Narrow" pitchFamily="2" charset="0"/>
              </a:rPr>
              <a:t>  The Socialists:</a:t>
            </a:r>
            <a:r>
              <a:rPr lang="en-US" sz="3800" b="1">
                <a:solidFill>
                  <a:srgbClr val="993300"/>
                </a:solidFill>
                <a:latin typeface="Lombardic Narrow" pitchFamily="2" charset="0"/>
              </a:rPr>
              <a:t>  </a:t>
            </a:r>
            <a:br>
              <a:rPr lang="en-US" sz="3800" b="1">
                <a:solidFill>
                  <a:srgbClr val="993300"/>
                </a:solidFill>
                <a:latin typeface="Lombardic Narrow" pitchFamily="2" charset="0"/>
              </a:rPr>
            </a:br>
            <a:r>
              <a:rPr lang="en-US" sz="3800" b="1">
                <a:solidFill>
                  <a:srgbClr val="993300"/>
                </a:solidFill>
                <a:latin typeface="Lombardic Narrow" pitchFamily="2" charset="0"/>
              </a:rPr>
              <a:t>Utopians &amp; Marxists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524000" y="4191000"/>
            <a:ext cx="73914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5938" indent="-393700">
              <a:spcBef>
                <a:spcPct val="50000"/>
              </a:spcBef>
              <a:buClr>
                <a:srgbClr val="744D26"/>
              </a:buClr>
              <a:buSzPct val="90000"/>
              <a:buFont typeface="PressWriter Symbols" pitchFamily="2" charset="2"/>
              <a:buChar char="×"/>
              <a:defRPr/>
            </a:pPr>
            <a:r>
              <a:rPr lang="en-US" sz="23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People as a society would operate and own the</a:t>
            </a:r>
            <a:br>
              <a:rPr lang="en-US" sz="23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</a:br>
            <a:r>
              <a:rPr lang="en-US" sz="23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means of production, not individuals.</a:t>
            </a:r>
          </a:p>
          <a:p>
            <a:pPr marL="515938" indent="-393700">
              <a:spcBef>
                <a:spcPct val="50000"/>
              </a:spcBef>
              <a:buClr>
                <a:srgbClr val="744D26"/>
              </a:buClr>
              <a:buSzPct val="90000"/>
              <a:buFont typeface="PressWriter Symbols" pitchFamily="2" charset="2"/>
              <a:buChar char="×"/>
              <a:defRPr/>
            </a:pPr>
            <a:r>
              <a:rPr lang="en-US" sz="23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Their goal was a society that benefited </a:t>
            </a:r>
            <a:br>
              <a:rPr lang="en-US" sz="23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</a:br>
            <a:r>
              <a:rPr lang="en-US" sz="23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everyone, not just a rich, well-connected few.</a:t>
            </a:r>
          </a:p>
          <a:p>
            <a:pPr marL="515938" indent="-393700">
              <a:spcBef>
                <a:spcPct val="50000"/>
              </a:spcBef>
              <a:buClr>
                <a:srgbClr val="744D26"/>
              </a:buClr>
              <a:buSzPct val="90000"/>
              <a:buFont typeface="PressWriter Symbols" pitchFamily="2" charset="2"/>
              <a:buChar char="×"/>
              <a:defRPr/>
            </a:pPr>
            <a:r>
              <a:rPr lang="en-US" sz="23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Tried to build perfect communities [</a:t>
            </a:r>
            <a:r>
              <a:rPr lang="en-US" sz="2300" b="1" dirty="0">
                <a:solidFill>
                  <a:srgbClr val="D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utopias</a:t>
            </a:r>
            <a:r>
              <a:rPr lang="en-US" sz="23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].</a:t>
            </a:r>
          </a:p>
        </p:txBody>
      </p:sp>
      <p:pic>
        <p:nvPicPr>
          <p:cNvPr id="111620" name="Picture 4" descr="newlanark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2057400" y="1676400"/>
            <a:ext cx="3657600" cy="229235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11621" name="Picture 5" descr="72k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685800"/>
            <a:ext cx="2430463" cy="29718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2667000" y="1447800"/>
            <a:ext cx="152400" cy="609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>
            <a:off x="5638800" y="1371600"/>
            <a:ext cx="838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 animBg="1"/>
      <p:bldP spid="11162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25082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0207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/>
              </a:rPr>
              <a:t>Communist Manifesto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2667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533400"/>
            <a:ext cx="259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295400" y="3124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Karl Marx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629400" y="39624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553200" y="30480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Fredreich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 </a:t>
            </a:r>
            <a:r>
              <a:rPr lang="en-US" sz="1800" kern="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ngels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295400" y="3761125"/>
            <a:ext cx="7848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ombardic Narrow" pitchFamily="2" charset="0"/>
              </a:rPr>
              <a:t> 2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ombardic Narrow" pitchFamily="2" charset="0"/>
              </a:rPr>
              <a:t>group Haves and have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ombardic Narrow" pitchFamily="2" charset="0"/>
              </a:rPr>
              <a:t>nots</a:t>
            </a:r>
            <a:r>
              <a:rPr lang="en-US" sz="2000" b="1" kern="0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 </a:t>
            </a:r>
            <a:r>
              <a:rPr lang="en-US" sz="2000" b="1" kern="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-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ombardic Narrow" pitchFamily="2" charset="0"/>
              </a:rPr>
              <a:t>Bourgeoisie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ombardic Narrow" pitchFamily="2" charset="0"/>
              </a:rPr>
              <a:t>and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ombardic Narrow" pitchFamily="2" charset="0"/>
              </a:rPr>
              <a:t>proletariat)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ombardic Narrow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ombardic Narrow" pitchFamily="2" charset="0"/>
              </a:rPr>
              <a:t> Bourgeoisie control the means of production.  Proletariat work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ombardic Narrow" pitchFamily="2" charset="0"/>
              </a:rPr>
              <a:t> Gap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ombardic Narrow" pitchFamily="2" charset="0"/>
              </a:rPr>
              <a:t>between two grows until ‘P’ rise up and overthrow ‘B’.  Results in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ombardic Narrow" pitchFamily="2" charset="0"/>
              </a:rPr>
              <a:t>a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ombardic Narrow" pitchFamily="2" charset="0"/>
              </a:rPr>
              <a:t>new classless society.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ombardic Narrow" pitchFamily="2" charset="0"/>
              </a:rPr>
              <a:t> Marx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ombardic Narrow" pitchFamily="2" charset="0"/>
              </a:rPr>
              <a:t>did not account for: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ombardic Narrow" pitchFamily="2" charset="0"/>
              </a:rPr>
              <a:t>Religion	</a:t>
            </a:r>
            <a:r>
              <a:rPr lang="en-US" sz="2000" b="1" kern="0" noProof="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ombardic Narrow" pitchFamily="2" charset="0"/>
              </a:rPr>
              <a:t>unions</a:t>
            </a:r>
            <a:r>
              <a:rPr lang="en-US" sz="2000" b="1" kern="0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	</a:t>
            </a:r>
            <a:r>
              <a:rPr lang="en-US" sz="2000" b="1" kern="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	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ombardic Narrow" pitchFamily="2" charset="0"/>
              </a:rPr>
              <a:t>wage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ombardic Narrow" pitchFamily="2" charset="0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ombardic Narrow" pitchFamily="2" charset="0"/>
              </a:rPr>
              <a:t>concession</a:t>
            </a:r>
            <a:r>
              <a:rPr lang="en-US" sz="2000" b="1" kern="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mbardic Narrow" pitchFamily="2" charset="0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ombardic Narrow" pitchFamily="2" charset="0"/>
              </a:rPr>
              <a:t>nationalism 	racial/ethnicity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ombardic Narrow" pitchFamily="2" charset="0"/>
              </a:rPr>
              <a:t>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ombardic Narrow" pitchFamily="2" charset="0"/>
              </a:rPr>
              <a:t>	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ombardic Narrow" pitchFamily="2" charset="0"/>
              </a:rPr>
              <a:t>bwelfare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ombardic Narrow" pitchFamily="2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ombardic Narrow" pitchFamily="2" charset="0"/>
              </a:rPr>
              <a:t>reform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Lombardic Narrow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752600" y="2286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993300"/>
                </a:solidFill>
                <a:latin typeface="Lombardic Narrow" pitchFamily="2" charset="0"/>
              </a:rPr>
              <a:t>The Enclosure Movement</a:t>
            </a:r>
          </a:p>
        </p:txBody>
      </p:sp>
      <p:pic>
        <p:nvPicPr>
          <p:cNvPr id="5123" name="Picture 8" descr="map-English Common Land Enclosed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</a:blip>
          <a:srcRect/>
          <a:stretch>
            <a:fillRect/>
          </a:stretch>
        </p:blipFill>
        <p:spPr bwMode="auto">
          <a:xfrm>
            <a:off x="3276600" y="1143000"/>
            <a:ext cx="4114800" cy="52578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1752600" y="3810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993300"/>
                </a:solidFill>
                <a:latin typeface="Lombardic Narrow" pitchFamily="2" charset="0"/>
              </a:rPr>
              <a:t>“Enclos</a:t>
            </a:r>
            <a:r>
              <a:rPr lang="en-US" sz="4400" b="1">
                <a:solidFill>
                  <a:srgbClr val="800000"/>
                </a:solidFill>
                <a:latin typeface="Lombardic Narrow" pitchFamily="2" charset="0"/>
              </a:rPr>
              <a:t>ed</a:t>
            </a:r>
            <a:r>
              <a:rPr lang="en-US" sz="4400" b="1">
                <a:solidFill>
                  <a:srgbClr val="993300"/>
                </a:solidFill>
                <a:latin typeface="Lombardic Narrow" pitchFamily="2" charset="0"/>
              </a:rPr>
              <a:t>” Lands Today</a:t>
            </a:r>
          </a:p>
        </p:txBody>
      </p:sp>
      <p:pic>
        <p:nvPicPr>
          <p:cNvPr id="6147" name="Picture 4" descr="Enclosed land today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1828800" y="1371600"/>
            <a:ext cx="6858000" cy="45656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752600" y="6172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295400" y="6316663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>
                <a:solidFill>
                  <a:srgbClr val="800000"/>
                </a:solidFill>
                <a:latin typeface="Lombardic Narrow" pitchFamily="2" charset="0"/>
              </a:rPr>
              <a:t>Small tenant farmers </a:t>
            </a:r>
            <a:r>
              <a:rPr lang="en-US" b="1" u="sng" dirty="0" smtClean="0">
                <a:solidFill>
                  <a:srgbClr val="800000"/>
                </a:solidFill>
                <a:latin typeface="Lombardic Narrow" pitchFamily="2" charset="0"/>
              </a:rPr>
              <a:t>evicted!!  Where do they go?</a:t>
            </a:r>
            <a:endParaRPr lang="en-US" b="1" u="sng" dirty="0">
              <a:solidFill>
                <a:srgbClr val="800000"/>
              </a:solidFill>
              <a:latin typeface="Lombardic Narrow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1676400" y="381000"/>
            <a:ext cx="7162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600" b="1">
                <a:solidFill>
                  <a:srgbClr val="993300"/>
                </a:solidFill>
                <a:latin typeface="Lombardic Narrow" pitchFamily="2" charset="0"/>
              </a:rPr>
              <a:t>British Pig Iron Production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2" r="1613" b="9502"/>
          <a:stretch>
            <a:fillRect/>
          </a:stretch>
        </p:blipFill>
        <p:spPr bwMode="auto">
          <a:xfrm>
            <a:off x="1676400" y="1174750"/>
            <a:ext cx="2573337" cy="45720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5800" y="1600200"/>
            <a:ext cx="441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  <a:latin typeface="Lombardic Narrow" pitchFamily="2" charset="0"/>
              </a:rPr>
              <a:t>Abraham Darby uses coal to smelt iron.  Improves the quality of iron.  Makes it stronger by burning out impurities.</a:t>
            </a:r>
            <a:endParaRPr lang="en-US" sz="2800" b="1" dirty="0">
              <a:solidFill>
                <a:srgbClr val="800000"/>
              </a:solidFill>
              <a:latin typeface="Lombardic Narro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209800" y="914400"/>
            <a:ext cx="6019800" cy="480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Why Did</a:t>
            </a:r>
          </a:p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Industrialization</a:t>
            </a:r>
          </a:p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Begin in </a:t>
            </a:r>
          </a:p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England First?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3335</TotalTime>
  <Words>1047</Words>
  <Application>Microsoft Office PowerPoint</Application>
  <PresentationFormat>On-screen Show (4:3)</PresentationFormat>
  <Paragraphs>220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Wingdings</vt:lpstr>
      <vt:lpstr>Lombardic Narrow</vt:lpstr>
      <vt:lpstr>PressWriter Symbols</vt:lpstr>
      <vt:lpstr>Even More Dings JL</vt:lpstr>
      <vt:lpstr>Arial</vt:lpstr>
      <vt:lpstr>Verdana</vt:lpstr>
      <vt:lpstr>Comic Sans MS</vt:lpstr>
      <vt:lpstr>Courier New</vt:lpstr>
      <vt:lpstr>Law &amp; Order</vt:lpstr>
      <vt:lpstr>Blank</vt:lpstr>
      <vt:lpstr>PowerPoint Presentation</vt:lpstr>
      <vt:lpstr>What was the Industrial Revolution?</vt:lpstr>
      <vt:lpstr>Changing Life</vt:lpstr>
      <vt:lpstr>Science in Farming</vt:lpstr>
      <vt:lpstr>Bakewell and Selective Breeding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Cottage Industry</vt:lpstr>
      <vt:lpstr>PowerPoint Presentation</vt:lpstr>
      <vt:lpstr>PowerPoint Presentation</vt:lpstr>
      <vt:lpstr>James Hargreaves  Spinning Jenny</vt:lpstr>
      <vt:lpstr>PowerPoint Presentation</vt:lpstr>
      <vt:lpstr>PowerPoint Presentation</vt:lpstr>
      <vt:lpstr>PowerPoint Presentation</vt:lpstr>
      <vt:lpstr>PowerPoint Presentation</vt:lpstr>
      <vt:lpstr>Newcommen Steam Engine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Labour&lt;British spelling&gt;  Movement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Communist Manifesto</vt:lpstr>
    </vt:vector>
  </TitlesOfParts>
  <Company>Horace Greeley HS     CHappaqua, 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Revolution</dc:title>
  <dc:creator>Susan M. Pojer</dc:creator>
  <cp:lastModifiedBy>Keith Mainland</cp:lastModifiedBy>
  <cp:revision>217</cp:revision>
  <cp:lastPrinted>1601-01-01T00:00:00Z</cp:lastPrinted>
  <dcterms:created xsi:type="dcterms:W3CDTF">2004-02-06T00:57:13Z</dcterms:created>
  <dcterms:modified xsi:type="dcterms:W3CDTF">2016-01-22T15:28:09Z</dcterms:modified>
</cp:coreProperties>
</file>