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73" r:id="rId4"/>
    <p:sldId id="263" r:id="rId5"/>
    <p:sldId id="264" r:id="rId6"/>
    <p:sldId id="265" r:id="rId7"/>
    <p:sldId id="268" r:id="rId8"/>
    <p:sldId id="266" r:id="rId9"/>
    <p:sldId id="267" r:id="rId10"/>
    <p:sldId id="274" r:id="rId11"/>
    <p:sldId id="269" r:id="rId12"/>
    <p:sldId id="257" r:id="rId13"/>
    <p:sldId id="258" r:id="rId14"/>
    <p:sldId id="259" r:id="rId15"/>
    <p:sldId id="260" r:id="rId16"/>
    <p:sldId id="261" r:id="rId17"/>
    <p:sldId id="270" r:id="rId18"/>
    <p:sldId id="271" r:id="rId19"/>
    <p:sldId id="272" r:id="rId20"/>
  </p:sldIdLst>
  <p:sldSz cx="9144000" cy="6858000" type="screen4x3"/>
  <p:notesSz cx="6858000" cy="9144000"/>
  <p:embeddedFontLst>
    <p:embeddedFont>
      <p:font typeface="Lombardic Narrow" panose="020B0604020202020204"/>
      <p:regular r:id="rId21"/>
    </p:embeddedFont>
    <p:embeddedFont>
      <p:font typeface="Georgia Ref" panose="020B0604020202020204" charset="0"/>
      <p:regular r:id="rId22"/>
    </p:embeddedFont>
    <p:embeddedFont>
      <p:font typeface="Comic Sans MS" panose="030F0702030302020204" pitchFamily="66" charset="0"/>
      <p:regular r:id="rId23"/>
      <p:bold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 Ref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 Ref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 Ref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 Ref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 Ref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orgia Ref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orgia Ref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orgia Ref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orgia Ref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33CC33"/>
    <a:srgbClr val="99FFCC"/>
    <a:srgbClr val="F8F8F8"/>
    <a:srgbClr val="05EB41"/>
    <a:srgbClr val="000000"/>
    <a:srgbClr val="003399"/>
    <a:srgbClr val="744D26"/>
    <a:srgbClr val="9966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2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027" name="Picture 1127" descr="factorysce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495800"/>
            <a:ext cx="1295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1132" descr="indus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9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1134" descr="Britai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2098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3048000" y="762000"/>
            <a:ext cx="4191000" cy="365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Second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6150077" cy="47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"/>
            <a:ext cx="6885561" cy="647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1295400"/>
            <a:ext cx="64484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9144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334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ocialist-cover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19200"/>
            <a:ext cx="3692997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Women’s Movement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New Liberalism meant changes in thought about people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1800s saw the beginning of the “rights” movements,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Anti slavery – in Britain and colonies, later around the globe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Children – factory and mines acts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>
                <a:effectLst/>
                <a:latin typeface="Comic Sans MS" pitchFamily="66" charset="0"/>
              </a:rPr>
              <a:t>Labour</a:t>
            </a:r>
            <a:r>
              <a:rPr lang="en-US" b="1" dirty="0" smtClean="0">
                <a:effectLst/>
                <a:latin typeface="Comic Sans MS" pitchFamily="66" charset="0"/>
              </a:rPr>
              <a:t> – limited hours, unions,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5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Women’s Status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 smtClean="0">
                <a:effectLst/>
                <a:latin typeface="Comic Sans MS" pitchFamily="66" charset="0"/>
              </a:rPr>
              <a:t>They had none!</a:t>
            </a:r>
          </a:p>
          <a:p>
            <a:pPr eaLnBrk="1" hangingPunct="1">
              <a:defRPr/>
            </a:pPr>
            <a:r>
              <a:rPr lang="en-US" sz="2800" b="1" dirty="0" smtClean="0">
                <a:effectLst/>
                <a:latin typeface="Comic Sans MS" pitchFamily="66" charset="0"/>
              </a:rPr>
              <a:t>No legal rights</a:t>
            </a:r>
          </a:p>
          <a:p>
            <a:pPr eaLnBrk="1" hangingPunct="1">
              <a:defRPr/>
            </a:pPr>
            <a:r>
              <a:rPr lang="en-US" sz="2800" b="1" dirty="0" smtClean="0">
                <a:effectLst/>
                <a:latin typeface="Comic Sans MS" pitchFamily="66" charset="0"/>
              </a:rPr>
              <a:t>No vote </a:t>
            </a:r>
          </a:p>
          <a:p>
            <a:pPr lvl="2" eaLnBrk="1" hangingPunct="1">
              <a:defRPr/>
            </a:pPr>
            <a:r>
              <a:rPr lang="en-US" sz="1800" b="1" dirty="0" smtClean="0">
                <a:effectLst/>
                <a:latin typeface="Comic Sans MS" pitchFamily="66" charset="0"/>
              </a:rPr>
              <a:t>(Had to obey laws that they had no say in)</a:t>
            </a:r>
          </a:p>
          <a:p>
            <a:pPr lvl="2" eaLnBrk="1" hangingPunct="1">
              <a:defRPr/>
            </a:pPr>
            <a:r>
              <a:rPr lang="en-US" sz="1800" b="1" dirty="0" smtClean="0">
                <a:effectLst/>
                <a:latin typeface="Comic Sans MS" pitchFamily="66" charset="0"/>
              </a:rPr>
              <a:t>Wasn’t that </a:t>
            </a:r>
            <a:r>
              <a:rPr lang="en-US" sz="1800" b="1" dirty="0" smtClean="0">
                <a:effectLst/>
                <a:latin typeface="Comic Sans MS" pitchFamily="66" charset="0"/>
              </a:rPr>
              <a:t>was the basis for “</a:t>
            </a:r>
            <a:r>
              <a:rPr lang="en-US" sz="1800" b="1" dirty="0" smtClean="0">
                <a:effectLst/>
                <a:latin typeface="Comic Sans MS" pitchFamily="66" charset="0"/>
              </a:rPr>
              <a:t>some” Revolution 1776?</a:t>
            </a:r>
            <a:endParaRPr lang="en-US" sz="1800" b="1" dirty="0" smtClean="0">
              <a:effectLst/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/>
                <a:latin typeface="Comic Sans MS" pitchFamily="66" charset="0"/>
              </a:rPr>
              <a:t>Few occupational  choices and earned fraction of man’s wage for the same job</a:t>
            </a:r>
          </a:p>
          <a:p>
            <a:pPr eaLnBrk="1" hangingPunct="1">
              <a:defRPr/>
            </a:pPr>
            <a:r>
              <a:rPr lang="en-US" sz="2800" b="1" dirty="0" smtClean="0">
                <a:effectLst/>
                <a:latin typeface="Comic Sans MS" pitchFamily="66" charset="0"/>
              </a:rPr>
              <a:t>Few educational rights </a:t>
            </a:r>
          </a:p>
          <a:p>
            <a:pPr eaLnBrk="1" hangingPunct="1">
              <a:buNone/>
              <a:defRPr/>
            </a:pPr>
            <a:r>
              <a:rPr lang="en-US" sz="2800" b="1" dirty="0" smtClean="0">
                <a:effectLst/>
                <a:latin typeface="Comic Sans MS" pitchFamily="66" charset="0"/>
              </a:rPr>
              <a:t>	(no higher education)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>
              <a:effectLst/>
              <a:latin typeface="Comic Sans MS" pitchFamily="66" charset="0"/>
            </a:endParaRPr>
          </a:p>
          <a:p>
            <a:pPr lvl="2" eaLnBrk="1" hangingPunct="1">
              <a:defRPr/>
            </a:pPr>
            <a:endParaRPr lang="en-US" sz="2800" b="1" dirty="0" smtClean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nimBg="1"/>
      <p:bldP spid="176131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dirty="0" smtClean="0">
                <a:effectLst/>
                <a:latin typeface="Comic Sans MS" pitchFamily="66" charset="0"/>
              </a:rPr>
              <a:t>Women’s place was in the home </a:t>
            </a:r>
            <a:br>
              <a:rPr lang="en-US" sz="3600" b="1" dirty="0" smtClean="0">
                <a:effectLst/>
                <a:latin typeface="Comic Sans MS" pitchFamily="66" charset="0"/>
              </a:rPr>
            </a:br>
            <a:r>
              <a:rPr lang="en-US" sz="3600" b="1" dirty="0" smtClean="0">
                <a:effectLst/>
                <a:latin typeface="Comic Sans MS" pitchFamily="66" charset="0"/>
              </a:rPr>
              <a:t>(cult of domesticity alive and well)</a:t>
            </a:r>
            <a:br>
              <a:rPr lang="en-US" sz="3600" b="1" dirty="0" smtClean="0">
                <a:effectLst/>
                <a:latin typeface="Comic Sans MS" pitchFamily="66" charset="0"/>
              </a:rPr>
            </a:br>
            <a:endParaRPr lang="en-US" sz="3600" b="1" dirty="0" smtClean="0">
              <a:effectLst/>
              <a:latin typeface="Comic Sans MS" pitchFamily="66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Employers paid women less!  Why?</a:t>
            </a:r>
          </a:p>
          <a:p>
            <a:pPr lvl="2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Were not wage earners</a:t>
            </a:r>
          </a:p>
          <a:p>
            <a:pPr lvl="2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Unions did not allow women</a:t>
            </a:r>
          </a:p>
          <a:p>
            <a:pPr lvl="2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Could not work as long or as hard as men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Did  not account for</a:t>
            </a:r>
          </a:p>
          <a:p>
            <a:pPr lvl="2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women as wage earners (Widows, sick/disabled husbands)</a:t>
            </a:r>
          </a:p>
          <a:p>
            <a:pPr lvl="2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Laws to protect women made them less available to hire</a:t>
            </a:r>
          </a:p>
          <a:p>
            <a:pPr lvl="2" eaLnBrk="1" hangingPunct="1">
              <a:defRPr/>
            </a:pPr>
            <a:endParaRPr lang="en-US" b="1" dirty="0" smtClean="0">
              <a:effectLst/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b="1" dirty="0" smtClean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/>
                <a:latin typeface="Comic Sans MS" pitchFamily="66" charset="0"/>
              </a:rPr>
              <a:t>Where Did Women Work?</a:t>
            </a:r>
            <a:br>
              <a:rPr lang="en-US" sz="4000" b="1" dirty="0" smtClean="0">
                <a:effectLst/>
                <a:latin typeface="Comic Sans MS" pitchFamily="66" charset="0"/>
              </a:rPr>
            </a:br>
            <a:r>
              <a:rPr lang="en-US" sz="3200" b="1" dirty="0" smtClean="0">
                <a:effectLst/>
                <a:latin typeface="Comic Sans MS" pitchFamily="66" charset="0"/>
              </a:rPr>
              <a:t>4 main fields</a:t>
            </a:r>
            <a:endParaRPr lang="en-US" sz="4000" b="1" dirty="0" smtClean="0">
              <a:effectLst/>
              <a:latin typeface="Comic Sans MS" pitchFamily="66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391400" cy="5257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Depended on class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Teaching – limited work for children meant they needed looking after.  Cause of citizenship-educated people voted smarter(?)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Nursing – Florence Nightingale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Domestic servant – cook, maid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Garment industry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Most powerful person on Earth?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Queen Victoria (could not vote!)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8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  <p:bldP spid="178179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715962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Things Begin to Change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0"/>
            <a:ext cx="7772400" cy="1905000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Entrance to Universities – Zurich and London</a:t>
            </a:r>
          </a:p>
          <a:p>
            <a:r>
              <a:rPr lang="en-US" sz="2800" dirty="0" smtClean="0">
                <a:latin typeface="Comic Sans MS" pitchFamily="66" charset="0"/>
              </a:rPr>
              <a:t>New jobs created by change in business model.  Aided by new inventions such as…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4962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43199"/>
            <a:ext cx="4648200" cy="357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2654"/>
            <a:ext cx="3581400" cy="677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5257800"/>
          </a:xfrm>
        </p:spPr>
        <p:txBody>
          <a:bodyPr/>
          <a:lstStyle/>
          <a:p>
            <a:r>
              <a:rPr lang="en-US" dirty="0" smtClean="0"/>
              <a:t>Societal expectations helped control women.</a:t>
            </a:r>
          </a:p>
          <a:p>
            <a:pPr lvl="1"/>
            <a:r>
              <a:rPr lang="en-US" dirty="0" smtClean="0"/>
              <a:t>Once married stop working (Teachers)</a:t>
            </a:r>
          </a:p>
          <a:p>
            <a:pPr lvl="1"/>
            <a:r>
              <a:rPr lang="en-US" dirty="0" smtClean="0"/>
              <a:t>If pregnant stop working</a:t>
            </a:r>
          </a:p>
          <a:p>
            <a:pPr lvl="1"/>
            <a:r>
              <a:rPr lang="en-US" dirty="0" smtClean="0"/>
              <a:t>Concept of “women’s work”.  Middle classes wanted women at home.  WHY?</a:t>
            </a:r>
          </a:p>
          <a:p>
            <a:pPr lvl="1"/>
            <a:r>
              <a:rPr lang="en-US" dirty="0" smtClean="0"/>
              <a:t>Cult of Domesticity alive and well</a:t>
            </a:r>
          </a:p>
          <a:p>
            <a:pPr lvl="1"/>
            <a:r>
              <a:rPr lang="en-US" dirty="0" smtClean="0"/>
              <a:t>Women had power of the purse at home!</a:t>
            </a:r>
          </a:p>
          <a:p>
            <a:pPr lvl="1"/>
            <a:r>
              <a:rPr lang="en-US" dirty="0" smtClean="0"/>
              <a:t>Target for the new advertizing industry.</a:t>
            </a:r>
          </a:p>
          <a:p>
            <a:pPr lvl="2"/>
            <a:r>
              <a:rPr lang="en-US" dirty="0" smtClean="0"/>
              <a:t>To be replayed in the 50s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1143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Some Things Did Not Change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010400" cy="9144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Suffrage Movement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2019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905125"/>
            <a:ext cx="2714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124200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276600"/>
            <a:ext cx="2362200" cy="327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1752600"/>
            <a:ext cx="6575196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1219200" y="381000"/>
            <a:ext cx="79248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effectLst/>
                <a:latin typeface="Comic Sans MS" pitchFamily="66" charset="0"/>
              </a:rPr>
              <a:t>Symbolized by</a:t>
            </a:r>
            <a:r>
              <a:rPr lang="en-US" b="1" dirty="0" smtClean="0">
                <a:effectLst/>
                <a:latin typeface="Comic Sans MS" pitchFamily="66" charset="0"/>
              </a:rPr>
              <a:t>:</a:t>
            </a:r>
          </a:p>
          <a:p>
            <a:pPr marL="1009650" lvl="1" indent="-609600" eaLnBrk="1" hangingPunct="1"/>
            <a:r>
              <a:rPr lang="en-US" sz="3200" b="1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Increased European Population</a:t>
            </a:r>
          </a:p>
          <a:p>
            <a:pPr marL="1009650" lvl="1" indent="-609600" eaLnBrk="1" hangingPunct="1"/>
            <a:r>
              <a:rPr lang="en-US" sz="3200" b="1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Growth of Cities &amp; Urban Life</a:t>
            </a:r>
          </a:p>
          <a:p>
            <a:pPr marL="1009650" lvl="1" indent="-609600" eaLnBrk="1" hangingPunct="1"/>
            <a:r>
              <a:rPr lang="en-US" sz="3200" b="1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Migration from Europe</a:t>
            </a:r>
          </a:p>
          <a:p>
            <a:pPr marL="1390650" lvl="2" indent="-533400" eaLnBrk="1" hangingPunct="1"/>
            <a:r>
              <a:rPr lang="en-US" sz="2800" b="1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1850-1940 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Comic Sans MS" pitchFamily="66" charset="0"/>
                <a:sym typeface="Wingdings" pitchFamily="2" charset="2"/>
              </a:rPr>
              <a:t> 60 million left Europe</a:t>
            </a:r>
          </a:p>
          <a:p>
            <a:pPr marL="1390650" lvl="2" indent="-533400" eaLnBrk="1" hangingPunct="1"/>
            <a:r>
              <a:rPr lang="en-US" sz="2800" b="1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Went to 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Comic Sans MS" pitchFamily="66" charset="0"/>
                <a:sym typeface="Wingdings" pitchFamily="2" charset="2"/>
              </a:rPr>
              <a:t> US, Argentina, Brazil,</a:t>
            </a:r>
            <a:br>
              <a:rPr lang="en-US" sz="2800" b="1" dirty="0" smtClean="0">
                <a:solidFill>
                  <a:schemeClr val="tx2"/>
                </a:solidFill>
                <a:effectLst/>
                <a:latin typeface="Comic Sans MS" pitchFamily="66" charset="0"/>
                <a:sym typeface="Wingdings" pitchFamily="2" charset="2"/>
              </a:rPr>
            </a:br>
            <a:r>
              <a:rPr lang="en-US" sz="2800" b="1" dirty="0" smtClean="0">
                <a:solidFill>
                  <a:schemeClr val="tx2"/>
                </a:solidFill>
                <a:effectLst/>
                <a:latin typeface="Comic Sans MS" pitchFamily="66" charset="0"/>
                <a:sym typeface="Wingdings" pitchFamily="2" charset="2"/>
              </a:rPr>
              <a:t>	       Canada, Australia/N.Z., 			 Africa, SE Asia</a:t>
            </a:r>
          </a:p>
          <a:p>
            <a:pPr marL="990600" lvl="1" indent="-533400" eaLnBrk="1" hangingPunct="1"/>
            <a:r>
              <a:rPr lang="en-US" sz="3200" b="1" dirty="0" smtClean="0">
                <a:solidFill>
                  <a:schemeClr val="tx2"/>
                </a:solidFill>
                <a:effectLst/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3200" b="1" baseline="30000" dirty="0" smtClean="0">
                <a:solidFill>
                  <a:schemeClr val="tx2"/>
                </a:solidFill>
                <a:effectLst/>
                <a:latin typeface="Comic Sans MS" pitchFamily="66" charset="0"/>
                <a:sym typeface="Wingdings" pitchFamily="2" charset="2"/>
              </a:rPr>
              <a:t>nd</a:t>
            </a:r>
            <a:r>
              <a:rPr lang="en-US" sz="3200" b="1" dirty="0" smtClean="0">
                <a:solidFill>
                  <a:schemeClr val="tx2"/>
                </a:solidFill>
                <a:effectLst/>
                <a:latin typeface="Comic Sans MS" pitchFamily="66" charset="0"/>
                <a:sym typeface="Wingdings" pitchFamily="2" charset="2"/>
              </a:rPr>
              <a:t> arrival of European culture on the world thanks to new transportation</a:t>
            </a:r>
          </a:p>
          <a:p>
            <a:pPr eaLnBrk="1" hangingPunct="1">
              <a:buFontTx/>
              <a:buNone/>
            </a:pPr>
            <a:r>
              <a:rPr lang="en-US" sz="4000" b="1" dirty="0" smtClean="0">
                <a:effectLst/>
                <a:latin typeface="Comic Sans MS" pitchFamily="66" charset="0"/>
              </a:rPr>
              <a:t/>
            </a:r>
            <a:br>
              <a:rPr lang="en-US" sz="4000" b="1" dirty="0" smtClean="0">
                <a:effectLst/>
                <a:latin typeface="Comic Sans MS" pitchFamily="66" charset="0"/>
              </a:rPr>
            </a:br>
            <a:r>
              <a:rPr lang="en-US" b="1" dirty="0" smtClean="0">
                <a:effectLst/>
                <a:latin typeface="Comic Sans MS" pitchFamily="66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9200" y="46037"/>
            <a:ext cx="7924800" cy="1096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New industries of the late 1800s:</a:t>
            </a:r>
            <a:b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33800"/>
            <a:ext cx="35194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95600" y="5334000"/>
            <a:ext cx="3459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47800" y="3810000"/>
            <a:ext cx="205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		</a:t>
            </a:r>
            <a:b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5" y="1752600"/>
            <a:ext cx="30638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053263" y="1219200"/>
            <a:ext cx="2090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Oil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066800"/>
            <a:ext cx="38211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86000" y="12954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1295400" y="76200"/>
            <a:ext cx="8001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900" b="1" dirty="0"/>
              <a:t>New industries of the late 1800s</a:t>
            </a:r>
            <a:r>
              <a:rPr lang="en-US" sz="3900" b="1" dirty="0" smtClean="0"/>
              <a:t>:</a:t>
            </a:r>
            <a:endParaRPr lang="en-US" b="1" dirty="0" smtClean="0">
              <a:effectLst/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1447800" y="1066800"/>
            <a:ext cx="76962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effectLst/>
                <a:latin typeface="Comic Sans MS" pitchFamily="66" charset="0"/>
              </a:rPr>
              <a:t>Chemical Industry</a:t>
            </a:r>
          </a:p>
          <a:p>
            <a:pPr eaLnBrk="1" hangingPunct="1"/>
            <a:r>
              <a:rPr lang="en-US" sz="2800" b="1" dirty="0" smtClean="0">
                <a:effectLst/>
                <a:latin typeface="Comic Sans MS" pitchFamily="66" charset="0"/>
              </a:rPr>
              <a:t>Leblanc process developed in France for producing soda</a:t>
            </a:r>
          </a:p>
          <a:p>
            <a:pPr eaLnBrk="1" hangingPunct="1"/>
            <a:r>
              <a:rPr lang="en-US" sz="2800" b="1" dirty="0" err="1" smtClean="0">
                <a:effectLst/>
                <a:latin typeface="Comic Sans MS" pitchFamily="66" charset="0"/>
              </a:rPr>
              <a:t>Solway</a:t>
            </a:r>
            <a:r>
              <a:rPr lang="en-US" sz="2800" b="1" dirty="0" smtClean="0">
                <a:effectLst/>
                <a:latin typeface="Comic Sans MS" pitchFamily="66" charset="0"/>
              </a:rPr>
              <a:t> </a:t>
            </a:r>
            <a:r>
              <a:rPr lang="en-US" sz="2800" b="1" dirty="0" smtClean="0">
                <a:effectLst/>
                <a:latin typeface="Comic Sans MS" pitchFamily="66" charset="0"/>
              </a:rPr>
              <a:t>process produced sodium bicarbonate (cheap soap.)</a:t>
            </a:r>
          </a:p>
          <a:p>
            <a:pPr lvl="1" eaLnBrk="1" hangingPunct="1"/>
            <a:r>
              <a:rPr lang="en-US" sz="2400" b="1" dirty="0" smtClean="0">
                <a:effectLst/>
                <a:latin typeface="Comic Sans MS" pitchFamily="66" charset="0"/>
              </a:rPr>
              <a:t>Why is this important?</a:t>
            </a:r>
          </a:p>
          <a:p>
            <a:pPr eaLnBrk="1" hangingPunct="1"/>
            <a:r>
              <a:rPr lang="en-US" sz="2800" b="1" dirty="0" smtClean="0">
                <a:effectLst/>
                <a:latin typeface="Comic Sans MS" pitchFamily="66" charset="0"/>
              </a:rPr>
              <a:t>Germany takes the lead late </a:t>
            </a:r>
            <a:r>
              <a:rPr lang="en-US" sz="2800" b="1" dirty="0" smtClean="0">
                <a:effectLst/>
                <a:latin typeface="Comic Sans MS" pitchFamily="66" charset="0"/>
              </a:rPr>
              <a:t>1800s</a:t>
            </a:r>
          </a:p>
          <a:p>
            <a:pPr lvl="1" eaLnBrk="1" hangingPunct="1"/>
            <a:r>
              <a:rPr lang="en-US" sz="2400" b="1" dirty="0" smtClean="0">
                <a:effectLst/>
                <a:latin typeface="Comic Sans MS" pitchFamily="66" charset="0"/>
              </a:rPr>
              <a:t>Synthetic dyes led by BASF and Bayer</a:t>
            </a:r>
            <a:endParaRPr lang="en-US" sz="2400" b="1" dirty="0" smtClean="0">
              <a:effectLst/>
              <a:latin typeface="Comic Sans MS" pitchFamily="66" charset="0"/>
            </a:endParaRPr>
          </a:p>
          <a:p>
            <a:pPr lvl="1" eaLnBrk="1" hangingPunct="1"/>
            <a:r>
              <a:rPr lang="en-US" sz="2400" b="1" dirty="0" smtClean="0">
                <a:effectLst/>
                <a:latin typeface="Comic Sans MS" pitchFamily="66" charset="0"/>
              </a:rPr>
              <a:t>First research facility/teaching lab</a:t>
            </a:r>
          </a:p>
          <a:p>
            <a:pPr lvl="1" eaLnBrk="1" hangingPunct="1"/>
            <a:r>
              <a:rPr lang="en-US" sz="2400" b="1" dirty="0" smtClean="0">
                <a:effectLst/>
                <a:latin typeface="Comic Sans MS" pitchFamily="66" charset="0"/>
              </a:rPr>
              <a:t>Students from all over world enter</a:t>
            </a:r>
          </a:p>
          <a:p>
            <a:pPr eaLnBrk="1" hangingPunct="1"/>
            <a:r>
              <a:rPr lang="en-US" sz="2800" b="1" dirty="0" smtClean="0">
                <a:effectLst/>
                <a:latin typeface="Comic Sans MS" pitchFamily="66" charset="0"/>
              </a:rPr>
              <a:t>German domination stays until WW 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effectLst/>
                <a:latin typeface="Comic Sans MS" pitchFamily="66" charset="0"/>
              </a:rPr>
              <a:t>	(chemical warfare)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2667000" y="1143000"/>
            <a:ext cx="4518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71628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ffectLst/>
                <a:latin typeface="Comic Sans MS" pitchFamily="66" charset="0"/>
              </a:rPr>
              <a:t>Electricity</a:t>
            </a:r>
            <a:br>
              <a:rPr lang="en-US" b="1" dirty="0" smtClean="0">
                <a:effectLst/>
                <a:latin typeface="Comic Sans MS" pitchFamily="66" charset="0"/>
              </a:rPr>
            </a:br>
            <a:endParaRPr lang="en-US" b="1" dirty="0" smtClean="0"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772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Maybe the single greatest change for society in history. 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Developed throughout 1800s: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Volta, Faraday, Edison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Affected every aspect of life.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Such as…?		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How?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just light bulb  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cheaper more efficient power source with multiple applications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solidFill>
                <a:srgbClr val="00FFCC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effectLst/>
                <a:latin typeface="Comic Sans MS" pitchFamily="66" charset="0"/>
              </a:rPr>
              <a:t>Oil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95400" y="990600"/>
            <a:ext cx="7391400" cy="5638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Invention of internal combustion engine creates new demand for oil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New oil companies Shell </a:t>
            </a: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 </a:t>
            </a:r>
            <a:r>
              <a:rPr lang="en-US" sz="2800" b="1" kern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Royal Dutch among the first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b="1" kern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b="1" kern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b="1" kern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b="1" kern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b="1" kern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800" b="1" kern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Oil industry spawns plastics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347175"/>
            <a:ext cx="2025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93005"/>
            <a:ext cx="3124200" cy="323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1248" y="56959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Daimler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391400" cy="9144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New Middle Class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7543800" cy="6248400"/>
          </a:xfrm>
        </p:spPr>
        <p:txBody>
          <a:bodyPr/>
          <a:lstStyle/>
          <a:p>
            <a:r>
              <a:rPr lang="en-US" sz="3000" dirty="0" smtClean="0">
                <a:latin typeface="Comic Sans MS" pitchFamily="66" charset="0"/>
              </a:rPr>
              <a:t>With the industrial movement in full swing there was a new group of consumers!  MIDDLE CLASS</a:t>
            </a:r>
          </a:p>
          <a:p>
            <a:r>
              <a:rPr lang="en-US" sz="3000" dirty="0" smtClean="0">
                <a:latin typeface="Comic Sans MS" pitchFamily="66" charset="0"/>
              </a:rPr>
              <a:t>New industries and corporate structure brought new </a:t>
            </a:r>
            <a:r>
              <a:rPr lang="en-US" sz="3000" u="sng" dirty="0" smtClean="0">
                <a:latin typeface="Comic Sans MS" pitchFamily="66" charset="0"/>
              </a:rPr>
              <a:t>white collar</a:t>
            </a:r>
            <a:r>
              <a:rPr lang="en-US" sz="3000" dirty="0" smtClean="0">
                <a:latin typeface="Comic Sans MS" pitchFamily="66" charset="0"/>
              </a:rPr>
              <a:t> jobs </a:t>
            </a:r>
          </a:p>
          <a:p>
            <a:pPr lvl="1"/>
            <a:r>
              <a:rPr lang="en-US" sz="3000" dirty="0" smtClean="0">
                <a:latin typeface="Comic Sans MS" pitchFamily="66" charset="0"/>
              </a:rPr>
              <a:t>Book keeping, accountancy, sales execs, middle management</a:t>
            </a:r>
          </a:p>
          <a:p>
            <a:r>
              <a:rPr lang="en-US" sz="3000" dirty="0" smtClean="0">
                <a:latin typeface="Comic Sans MS" pitchFamily="66" charset="0"/>
              </a:rPr>
              <a:t>This group no longer supported change. Had a vested interest in the system.</a:t>
            </a:r>
          </a:p>
          <a:p>
            <a:r>
              <a:rPr lang="en-US" sz="3000" dirty="0" smtClean="0">
                <a:latin typeface="Comic Sans MS" pitchFamily="66" charset="0"/>
              </a:rPr>
              <a:t>Now the new and primary consumers of whatever was produced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696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Haussmann redesigns Paris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Slums knocked down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Parks, Boulevards, monuments built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Paris is the show piece of Europe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Urban planning!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  <a:latin typeface="Comic Sans MS" pitchFamily="66" charset="0"/>
              </a:rPr>
              <a:t>Other cities in France and Europe emulate the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2263"/>
            <a:ext cx="58674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533400"/>
            <a:ext cx="71485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09600"/>
            <a:ext cx="6581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1416</TotalTime>
  <Words>556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Lombardic Narrow</vt:lpstr>
      <vt:lpstr>Georgia Ref</vt:lpstr>
      <vt:lpstr>Comic Sans MS</vt:lpstr>
      <vt:lpstr>Wingdings</vt:lpstr>
      <vt:lpstr>Blank</vt:lpstr>
      <vt:lpstr>PowerPoint Presentation</vt:lpstr>
      <vt:lpstr>PowerPoint Presentation</vt:lpstr>
      <vt:lpstr>PowerPoint Presentation</vt:lpstr>
      <vt:lpstr>New industries of the late 1800s:</vt:lpstr>
      <vt:lpstr>Electricity </vt:lpstr>
      <vt:lpstr>Oil</vt:lpstr>
      <vt:lpstr>New Middle Class</vt:lpstr>
      <vt:lpstr>Urbanization</vt:lpstr>
      <vt:lpstr>PowerPoint Presentation</vt:lpstr>
      <vt:lpstr>PowerPoint Presentation</vt:lpstr>
      <vt:lpstr>PowerPoint Presentation</vt:lpstr>
      <vt:lpstr>PowerPoint Presentation</vt:lpstr>
      <vt:lpstr>Women’s Movement</vt:lpstr>
      <vt:lpstr>Women’s Status</vt:lpstr>
      <vt:lpstr>Women’s place was in the home  (cult of domesticity alive and well) </vt:lpstr>
      <vt:lpstr>Where Did Women Work? 4 main fields</vt:lpstr>
      <vt:lpstr>Things Begin to Change</vt:lpstr>
      <vt:lpstr>Some Things Did Not Change</vt:lpstr>
      <vt:lpstr>Suffrage Movement</vt:lpstr>
    </vt:vector>
  </TitlesOfParts>
  <Company>Horace Greeley HS     CHappaqua, 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Susan M. Pojer</dc:creator>
  <cp:lastModifiedBy>Keith Mainland</cp:lastModifiedBy>
  <cp:revision>191</cp:revision>
  <cp:lastPrinted>1601-01-01T00:00:00Z</cp:lastPrinted>
  <dcterms:created xsi:type="dcterms:W3CDTF">2004-02-06T00:57:13Z</dcterms:created>
  <dcterms:modified xsi:type="dcterms:W3CDTF">2014-02-10T14:29:06Z</dcterms:modified>
</cp:coreProperties>
</file>