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notesMasterIdLst>
    <p:notesMasterId r:id="rId42"/>
  </p:notesMasterIdLst>
  <p:sldIdLst>
    <p:sldId id="256" r:id="rId2"/>
    <p:sldId id="289" r:id="rId3"/>
    <p:sldId id="290" r:id="rId4"/>
    <p:sldId id="271" r:id="rId5"/>
    <p:sldId id="327" r:id="rId6"/>
    <p:sldId id="335" r:id="rId7"/>
    <p:sldId id="336" r:id="rId8"/>
    <p:sldId id="326" r:id="rId9"/>
    <p:sldId id="263" r:id="rId10"/>
    <p:sldId id="302" r:id="rId11"/>
    <p:sldId id="349" r:id="rId12"/>
    <p:sldId id="266" r:id="rId13"/>
    <p:sldId id="274" r:id="rId14"/>
    <p:sldId id="340" r:id="rId15"/>
    <p:sldId id="341" r:id="rId16"/>
    <p:sldId id="270" r:id="rId17"/>
    <p:sldId id="272" r:id="rId18"/>
    <p:sldId id="269" r:id="rId19"/>
    <p:sldId id="291" r:id="rId20"/>
    <p:sldId id="334" r:id="rId21"/>
    <p:sldId id="342" r:id="rId22"/>
    <p:sldId id="351" r:id="rId23"/>
    <p:sldId id="350" r:id="rId24"/>
    <p:sldId id="273" r:id="rId25"/>
    <p:sldId id="346" r:id="rId26"/>
    <p:sldId id="257" r:id="rId27"/>
    <p:sldId id="260" r:id="rId28"/>
    <p:sldId id="338" r:id="rId29"/>
    <p:sldId id="328" r:id="rId30"/>
    <p:sldId id="329" r:id="rId31"/>
    <p:sldId id="344" r:id="rId32"/>
    <p:sldId id="345" r:id="rId33"/>
    <p:sldId id="339" r:id="rId34"/>
    <p:sldId id="275" r:id="rId35"/>
    <p:sldId id="276" r:id="rId36"/>
    <p:sldId id="330" r:id="rId37"/>
    <p:sldId id="287" r:id="rId38"/>
    <p:sldId id="331" r:id="rId39"/>
    <p:sldId id="332" r:id="rId40"/>
    <p:sldId id="337"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84" d="100"/>
          <a:sy n="84" d="100"/>
        </p:scale>
        <p:origin x="60" y="60"/>
      </p:cViewPr>
      <p:guideLst>
        <p:guide orient="horz" pos="2160"/>
        <p:guide pos="2880"/>
      </p:guideLst>
    </p:cSldViewPr>
  </p:slideViewPr>
  <p:outlineViewPr>
    <p:cViewPr>
      <p:scale>
        <a:sx n="33" d="100"/>
        <a:sy n="33" d="100"/>
      </p:scale>
      <p:origin x="0" y="25596"/>
    </p:cViewPr>
  </p:outlineViewPr>
  <p:notesTextViewPr>
    <p:cViewPr>
      <p:scale>
        <a:sx n="100" d="100"/>
        <a:sy n="100" d="100"/>
      </p:scale>
      <p:origin x="0" y="0"/>
    </p:cViewPr>
  </p:notesTextViewPr>
  <p:sorterViewPr>
    <p:cViewPr>
      <p:scale>
        <a:sx n="66" d="100"/>
        <a:sy n="66" d="100"/>
      </p:scale>
      <p:origin x="0" y="15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22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8640A733-0A69-4504-8392-4BC7234EEFBA}" type="datetimeFigureOut">
              <a:rPr lang="en-US"/>
              <a:pPr/>
              <a:t>12/10/2020</a:t>
            </a:fld>
            <a:endParaRPr lang="en-US"/>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22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22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3098888-36A2-4434-8D52-7B472A2D5B56}" type="slidenum">
              <a:rPr lang="en-US"/>
              <a:pPr/>
              <a:t>‹#›</a:t>
            </a:fld>
            <a:endParaRPr lang="en-US"/>
          </a:p>
        </p:txBody>
      </p:sp>
    </p:spTree>
    <p:extLst>
      <p:ext uri="{BB962C8B-B14F-4D97-AF65-F5344CB8AC3E}">
        <p14:creationId xmlns:p14="http://schemas.microsoft.com/office/powerpoint/2010/main" val="1036575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2902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74010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0801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15083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74072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94417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3978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7433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06843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4BB512-D9E1-4CC4-A214-A9129F519F3E}" type="slidenum">
              <a:rPr lang="en-US"/>
              <a:pPr/>
              <a:t>31</a:t>
            </a:fld>
            <a:endParaRPr lang="en-US"/>
          </a:p>
        </p:txBody>
      </p:sp>
    </p:spTree>
    <p:extLst>
      <p:ext uri="{BB962C8B-B14F-4D97-AF65-F5344CB8AC3E}">
        <p14:creationId xmlns:p14="http://schemas.microsoft.com/office/powerpoint/2010/main" val="2154771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E05607-8247-446C-A8B6-6A619470390E}" type="slidenum">
              <a:rPr lang="en-US"/>
              <a:pPr/>
              <a:t>32</a:t>
            </a:fld>
            <a:endParaRPr lang="en-US"/>
          </a:p>
        </p:txBody>
      </p:sp>
    </p:spTree>
    <p:extLst>
      <p:ext uri="{BB962C8B-B14F-4D97-AF65-F5344CB8AC3E}">
        <p14:creationId xmlns:p14="http://schemas.microsoft.com/office/powerpoint/2010/main" val="2411782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735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93513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1471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56375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72884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39747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098888-36A2-4434-8D52-7B472A2D5B56}" type="slidenum">
              <a:rPr lang="en-US" smtClean="0"/>
              <a:pPr/>
              <a:t>5</a:t>
            </a:fld>
            <a:endParaRPr lang="en-US"/>
          </a:p>
        </p:txBody>
      </p:sp>
    </p:spTree>
    <p:extLst>
      <p:ext uri="{BB962C8B-B14F-4D97-AF65-F5344CB8AC3E}">
        <p14:creationId xmlns:p14="http://schemas.microsoft.com/office/powerpoint/2010/main" val="32855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B000C8-7BD8-48A6-93A4-3CB8591D81DE}" type="slidenum">
              <a:rPr lang="en-US"/>
              <a:pPr/>
              <a:t>7</a:t>
            </a:fld>
            <a:endParaRPr lang="en-US"/>
          </a:p>
        </p:txBody>
      </p:sp>
    </p:spTree>
    <p:extLst>
      <p:ext uri="{BB962C8B-B14F-4D97-AF65-F5344CB8AC3E}">
        <p14:creationId xmlns:p14="http://schemas.microsoft.com/office/powerpoint/2010/main" val="1060524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12863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02764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44268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A116DF09-9B35-42E0-9BD7-1A1A881AD41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7ABED3F-D0C2-4C26-9B71-016570A9396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897E29B-66F7-4CE0-BEC5-BADDF701DC1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863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F285E319-73C0-4CD9-9A98-483F80663E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197417D-36D5-4082-90C8-AC4D8E0AEE6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02DD4C1-89DE-4D86-B7E3-8098805B3F7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453CF403-03F5-4372-AE52-998761CCFCC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CB28BD04-67D7-4DD8-8A47-6851D49E354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6E1E8258-2BDF-497C-9844-08EC1833F46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3721DD8-2E3C-493F-9DA5-20DF97F24DF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E1A15F8E-14D5-4ACF-8A06-4FD7DDDED81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B208DF7-29F0-42CD-A3D1-11120E5A63F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1000"/>
            <a:lum/>
          </a:blip>
          <a:srcRect/>
          <a:stretch>
            <a:fillRect l="-11000" r="-11000"/>
          </a:stretch>
        </a:blip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smtClean="0">
                <a:solidFill>
                  <a:schemeClr val="tx2">
                    <a:shade val="50000"/>
                  </a:schemeClr>
                </a:solidFill>
              </a:defRPr>
            </a:lvl1pPr>
          </a:lstStyle>
          <a:p>
            <a:pPr>
              <a:defRPr/>
            </a:pPr>
            <a:fld id="{0DE9448B-D301-44C3-A82D-B3533E2DD29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57" r:id="rId1"/>
    <p:sldLayoutId id="2147483851" r:id="rId2"/>
    <p:sldLayoutId id="2147483858" r:id="rId3"/>
    <p:sldLayoutId id="2147483852" r:id="rId4"/>
    <p:sldLayoutId id="2147483859" r:id="rId5"/>
    <p:sldLayoutId id="2147483853" r:id="rId6"/>
    <p:sldLayoutId id="2147483854" r:id="rId7"/>
    <p:sldLayoutId id="2147483860" r:id="rId8"/>
    <p:sldLayoutId id="2147483861" r:id="rId9"/>
    <p:sldLayoutId id="2147483855" r:id="rId10"/>
    <p:sldLayoutId id="2147483856" r:id="rId11"/>
    <p:sldLayoutId id="2147483862" r:id="rId12"/>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hyperlink" Target="http://images.google.ca/url?q=http://delivery.viewimages.com/xv/2695388.jpg?v=1&amp;c=ViewImages&amp;k=2&amp;d=FBFD2EE751F199B879AFF53832AAFB3C59D55AD35CA51490&amp;usg=AFQjCNFMx6Ie7zrMr66q6Loxnv3vNo_5d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hYeFcSq7Mx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alJaltUmrGo"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gif"/></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http://ufdc.ufl.edu/UF00086056/00001"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1625" y="569913"/>
            <a:ext cx="8458200" cy="2209801"/>
          </a:xfrm>
        </p:spPr>
        <p:txBody>
          <a:bodyPr>
            <a:noAutofit/>
          </a:bodyPr>
          <a:lstStyle/>
          <a:p>
            <a:pPr fontAlgn="auto">
              <a:spcAft>
                <a:spcPts val="0"/>
              </a:spcAft>
              <a:defRPr/>
            </a:pPr>
            <a:r>
              <a:rPr sz="9600" dirty="0" smtClean="0">
                <a:solidFill>
                  <a:srgbClr val="002060"/>
                </a:solidFill>
              </a:rPr>
              <a:t>Imperialism</a:t>
            </a:r>
          </a:p>
        </p:txBody>
      </p:sp>
      <p:sp>
        <p:nvSpPr>
          <p:cNvPr id="3075" name="Rectangle 3"/>
          <p:cNvSpPr>
            <a:spLocks noGrp="1" noChangeArrowheads="1"/>
          </p:cNvSpPr>
          <p:nvPr>
            <p:ph type="subTitle" idx="1"/>
          </p:nvPr>
        </p:nvSpPr>
        <p:spPr>
          <a:xfrm>
            <a:off x="1143000" y="2209800"/>
            <a:ext cx="6653212" cy="3429000"/>
          </a:xfrm>
        </p:spPr>
        <p:txBody>
          <a:bodyPr/>
          <a:lstStyle/>
          <a:p>
            <a:pPr algn="ctr">
              <a:lnSpc>
                <a:spcPct val="90000"/>
              </a:lnSpc>
            </a:pPr>
            <a:r>
              <a:rPr lang="en-US" sz="6600" b="1" dirty="0" smtClean="0">
                <a:solidFill>
                  <a:srgbClr val="002060"/>
                </a:solidFill>
              </a:rPr>
              <a:t>Old &amp; New Imperialism</a:t>
            </a:r>
          </a:p>
          <a:p>
            <a:pPr>
              <a:lnSpc>
                <a:spcPct val="90000"/>
              </a:lnSpc>
            </a:pPr>
            <a:endParaRPr lang="en-US" sz="6600" b="1" dirty="0" smtClean="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 calcmode="lin" valueType="num">
                                      <p:cBhvr additive="base">
                                        <p:cTn id="13"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7" name="Rectangle 3"/>
          <p:cNvSpPr>
            <a:spLocks noGrp="1"/>
          </p:cNvSpPr>
          <p:nvPr>
            <p:ph type="body" idx="1"/>
          </p:nvPr>
        </p:nvSpPr>
        <p:spPr>
          <a:xfrm>
            <a:off x="0" y="457200"/>
            <a:ext cx="8839200" cy="5668963"/>
          </a:xfrm>
        </p:spPr>
        <p:txBody>
          <a:bodyPr/>
          <a:lstStyle/>
          <a:p>
            <a:pPr>
              <a:lnSpc>
                <a:spcPct val="80000"/>
              </a:lnSpc>
            </a:pPr>
            <a:r>
              <a:rPr lang="en-US" sz="2800" b="1" dirty="0" smtClean="0">
                <a:solidFill>
                  <a:srgbClr val="002060"/>
                </a:solidFill>
              </a:rPr>
              <a:t>Second Opium War (1856-1860)</a:t>
            </a:r>
          </a:p>
          <a:p>
            <a:pPr lvl="1">
              <a:lnSpc>
                <a:spcPct val="80000"/>
              </a:lnSpc>
            </a:pPr>
            <a:r>
              <a:rPr lang="en-US" sz="2800" b="1" dirty="0" smtClean="0">
                <a:solidFill>
                  <a:srgbClr val="002060"/>
                </a:solidFill>
              </a:rPr>
              <a:t>China forced to accept trade and investment on unfavorable terms for the foreseeable future.</a:t>
            </a:r>
          </a:p>
          <a:p>
            <a:pPr lvl="1">
              <a:lnSpc>
                <a:spcPct val="80000"/>
              </a:lnSpc>
            </a:pPr>
            <a:r>
              <a:rPr lang="en-US" sz="2800" b="1" dirty="0" smtClean="0">
                <a:solidFill>
                  <a:srgbClr val="002060"/>
                </a:solidFill>
              </a:rPr>
              <a:t>Extraterritoriality subjected Westerners to their home country’s laws rather than China’s.</a:t>
            </a:r>
          </a:p>
          <a:p>
            <a:endParaRPr lang="en-US" sz="2800" dirty="0" smtClean="0">
              <a:solidFill>
                <a:srgbClr val="002060"/>
              </a:solidFill>
            </a:endParaRPr>
          </a:p>
        </p:txBody>
      </p:sp>
      <p:pic>
        <p:nvPicPr>
          <p:cNvPr id="10245" name="Picture 5" descr="http://opioids.com/opium/opiumsmokers.jpg"/>
          <p:cNvPicPr>
            <a:picLocks noChangeAspect="1" noChangeArrowheads="1"/>
          </p:cNvPicPr>
          <p:nvPr/>
        </p:nvPicPr>
        <p:blipFill>
          <a:blip r:embed="rId3" cstate="print"/>
          <a:srcRect/>
          <a:stretch>
            <a:fillRect/>
          </a:stretch>
        </p:blipFill>
        <p:spPr bwMode="auto">
          <a:xfrm>
            <a:off x="1725529" y="2743200"/>
            <a:ext cx="5284871" cy="36403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diamond(in)">
                                      <p:cBhvr>
                                        <p:cTn id="7" dur="2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 may contain: one or more people, tree, shoes, plant and outdo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0"/>
            <a:ext cx="7967133" cy="52050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may contain: 1 person, ind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09" y="59047"/>
            <a:ext cx="3075937" cy="50605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5181600"/>
            <a:ext cx="8763000" cy="1754326"/>
          </a:xfrm>
          <a:prstGeom prst="rect">
            <a:avLst/>
          </a:prstGeom>
          <a:noFill/>
        </p:spPr>
        <p:txBody>
          <a:bodyPr wrap="square" rtlCol="0">
            <a:spAutoFit/>
          </a:bodyPr>
          <a:lstStyle/>
          <a:p>
            <a:r>
              <a:rPr lang="en-US" dirty="0" smtClean="0">
                <a:solidFill>
                  <a:srgbClr val="002060"/>
                </a:solidFill>
                <a:latin typeface="Arial Rounded MT Bold" panose="020F0704030504030204" pitchFamily="34" charset="0"/>
              </a:rPr>
              <a:t>One of my great uncles lived and worked in China in the early 1900s </a:t>
            </a:r>
          </a:p>
          <a:p>
            <a:r>
              <a:rPr lang="en-US" dirty="0" smtClean="0">
                <a:solidFill>
                  <a:srgbClr val="002060"/>
                </a:solidFill>
                <a:latin typeface="Arial Rounded MT Bold" panose="020F0704030504030204" pitchFamily="34" charset="0"/>
              </a:rPr>
              <a:t>(pics are from 1915) in Hankou</a:t>
            </a:r>
            <a:r>
              <a:rPr lang="en-US" dirty="0">
                <a:solidFill>
                  <a:srgbClr val="002060"/>
                </a:solidFill>
                <a:latin typeface="Arial Rounded MT Bold" panose="020F0704030504030204" pitchFamily="34" charset="0"/>
              </a:rPr>
              <a:t>.</a:t>
            </a:r>
            <a:r>
              <a:rPr lang="en-US" dirty="0" smtClean="0">
                <a:solidFill>
                  <a:srgbClr val="002060"/>
                </a:solidFill>
                <a:latin typeface="Arial Rounded MT Bold" panose="020F0704030504030204" pitchFamily="34" charset="0"/>
              </a:rPr>
              <a:t>  This is his house. I have a </a:t>
            </a:r>
            <a:r>
              <a:rPr lang="en-US" dirty="0" err="1" smtClean="0">
                <a:solidFill>
                  <a:srgbClr val="002060"/>
                </a:solidFill>
                <a:latin typeface="Arial Rounded MT Bold" panose="020F0704030504030204" pitchFamily="34" charset="0"/>
              </a:rPr>
              <a:t>MahJong</a:t>
            </a:r>
            <a:r>
              <a:rPr lang="en-US" dirty="0" smtClean="0">
                <a:solidFill>
                  <a:srgbClr val="002060"/>
                </a:solidFill>
                <a:latin typeface="Arial Rounded MT Bold" panose="020F0704030504030204" pitchFamily="34" charset="0"/>
              </a:rPr>
              <a:t> set he brought back made of bamboo and ivory.  This is him in traditional Chinese clothing.  It was common for Europeans to “dress up” for special occasions. Ironically the Chinese did the same to try and impress/secure opportunities by appearing as European as possible. </a:t>
            </a:r>
            <a:endParaRPr lang="en-US" dirty="0">
              <a:solidFill>
                <a:srgbClr val="002060"/>
              </a:solidFill>
              <a:latin typeface="Arial Rounded MT Bold" panose="020F0704030504030204" pitchFamily="34" charset="0"/>
            </a:endParaRPr>
          </a:p>
        </p:txBody>
      </p:sp>
      <p:pic>
        <p:nvPicPr>
          <p:cNvPr id="2" name="Picture 2" descr="Image may contain: one or more people, people sitting, table, indoor and outdo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4910"/>
            <a:ext cx="3280300" cy="5054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13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7467600" cy="990600"/>
          </a:xfrm>
        </p:spPr>
        <p:txBody>
          <a:bodyPr/>
          <a:lstStyle/>
          <a:p>
            <a:r>
              <a:rPr lang="en-US" b="1" u="sng" dirty="0" smtClean="0">
                <a:solidFill>
                  <a:srgbClr val="C00000"/>
                </a:solidFill>
                <a:effectLst>
                  <a:outerShdw blurRad="38100" dist="38100" dir="2700000" algn="tl">
                    <a:srgbClr val="000000">
                      <a:alpha val="43137"/>
                    </a:srgbClr>
                  </a:outerShdw>
                </a:effectLst>
              </a:rPr>
              <a:t>Egypt And Into Africa</a:t>
            </a:r>
          </a:p>
        </p:txBody>
      </p:sp>
      <p:sp>
        <p:nvSpPr>
          <p:cNvPr id="29699" name="Rectangle 3"/>
          <p:cNvSpPr>
            <a:spLocks noGrp="1" noChangeArrowheads="1"/>
          </p:cNvSpPr>
          <p:nvPr>
            <p:ph idx="1"/>
          </p:nvPr>
        </p:nvSpPr>
        <p:spPr>
          <a:xfrm>
            <a:off x="0" y="838200"/>
            <a:ext cx="6019800" cy="5791200"/>
          </a:xfrm>
        </p:spPr>
        <p:txBody>
          <a:bodyPr/>
          <a:lstStyle/>
          <a:p>
            <a:pPr>
              <a:lnSpc>
                <a:spcPct val="90000"/>
              </a:lnSpc>
            </a:pPr>
            <a:r>
              <a:rPr lang="en-US" sz="2400" b="1" dirty="0" smtClean="0">
                <a:solidFill>
                  <a:srgbClr val="002060"/>
                </a:solidFill>
              </a:rPr>
              <a:t>Became a protectorate of Great Britain from 1883 until 1956</a:t>
            </a:r>
          </a:p>
          <a:p>
            <a:pPr>
              <a:lnSpc>
                <a:spcPct val="90000"/>
              </a:lnSpc>
            </a:pPr>
            <a:r>
              <a:rPr lang="en-US" sz="2400" b="1" dirty="0" smtClean="0">
                <a:solidFill>
                  <a:srgbClr val="002060"/>
                </a:solidFill>
              </a:rPr>
              <a:t>British domination of Egypt became the model for the "new imperialism"</a:t>
            </a:r>
          </a:p>
          <a:p>
            <a:pPr>
              <a:lnSpc>
                <a:spcPct val="90000"/>
              </a:lnSpc>
            </a:pPr>
            <a:r>
              <a:rPr lang="en-US" sz="2400" b="1" dirty="0" smtClean="0">
                <a:solidFill>
                  <a:srgbClr val="002060"/>
                </a:solidFill>
              </a:rPr>
              <a:t>Turkish general </a:t>
            </a:r>
            <a:r>
              <a:rPr lang="en-US" sz="2400" b="1" u="sng" dirty="0" smtClean="0">
                <a:solidFill>
                  <a:srgbClr val="002060"/>
                </a:solidFill>
              </a:rPr>
              <a:t>Muhammad Ali</a:t>
            </a:r>
            <a:r>
              <a:rPr lang="en-US" sz="2400" b="1" dirty="0" smtClean="0">
                <a:solidFill>
                  <a:srgbClr val="002060"/>
                </a:solidFill>
              </a:rPr>
              <a:t> had made Egypt into a strong and virtually independent state by 1849</a:t>
            </a:r>
          </a:p>
          <a:p>
            <a:pPr>
              <a:lnSpc>
                <a:spcPct val="90000"/>
              </a:lnSpc>
            </a:pPr>
            <a:r>
              <a:rPr lang="en-US" sz="2400" b="1" dirty="0" smtClean="0">
                <a:solidFill>
                  <a:srgbClr val="002060"/>
                </a:solidFill>
              </a:rPr>
              <a:t>Used foreign investment to build Suez Canal…</a:t>
            </a:r>
          </a:p>
          <a:p>
            <a:pPr>
              <a:lnSpc>
                <a:spcPct val="90000"/>
              </a:lnSpc>
            </a:pPr>
            <a:r>
              <a:rPr lang="en-US" sz="2400" b="1" dirty="0" smtClean="0">
                <a:solidFill>
                  <a:srgbClr val="002060"/>
                </a:solidFill>
              </a:rPr>
              <a:t>Egypt's inability to satisfy foreign loans led to it selling its shares in the Suez Canal to Britain</a:t>
            </a:r>
          </a:p>
          <a:p>
            <a:pPr>
              <a:lnSpc>
                <a:spcPct val="90000"/>
              </a:lnSpc>
            </a:pPr>
            <a:r>
              <a:rPr lang="en-US" sz="2400" b="1" dirty="0" smtClean="0">
                <a:solidFill>
                  <a:srgbClr val="002060"/>
                </a:solidFill>
              </a:rPr>
              <a:t>Safeguarding the </a:t>
            </a:r>
            <a:r>
              <a:rPr lang="en-US" sz="2400" b="1" u="sng" dirty="0" smtClean="0">
                <a:solidFill>
                  <a:srgbClr val="002060"/>
                </a:solidFill>
              </a:rPr>
              <a:t>Suez Canal</a:t>
            </a:r>
            <a:r>
              <a:rPr lang="en-US" sz="2400" b="1" dirty="0" smtClean="0">
                <a:solidFill>
                  <a:srgbClr val="002060"/>
                </a:solidFill>
              </a:rPr>
              <a:t> (completed in 1869) played a key role in the British occupation of Egypt and its bloody conquest of the Sudan.</a:t>
            </a:r>
          </a:p>
        </p:txBody>
      </p:sp>
      <p:pic>
        <p:nvPicPr>
          <p:cNvPr id="13317" name="Picture 5" descr="http://tbn0.google.com/images?q=tbn:xZEhjRRC8gMDTM:http://delivery.viewimages.com/xv/2695388.jpg%3Fv%3D1%26c%3DViewImages%26k%3D2%26d%3DFBFD2EE751F199B879AFF53832AAFB3C59D55AD35CA51490">
            <a:hlinkClick r:id="rId3"/>
          </p:cNvPr>
          <p:cNvPicPr>
            <a:picLocks noChangeAspect="1" noChangeArrowheads="1"/>
          </p:cNvPicPr>
          <p:nvPr/>
        </p:nvPicPr>
        <p:blipFill>
          <a:blip r:embed="rId4" cstate="print"/>
          <a:srcRect/>
          <a:stretch>
            <a:fillRect/>
          </a:stretch>
        </p:blipFill>
        <p:spPr bwMode="auto">
          <a:xfrm>
            <a:off x="5867400" y="152400"/>
            <a:ext cx="2219325" cy="2725738"/>
          </a:xfrm>
          <a:prstGeom prst="rect">
            <a:avLst/>
          </a:prstGeom>
          <a:noFill/>
          <a:ln w="9525">
            <a:noFill/>
            <a:miter lim="800000"/>
            <a:headEnd/>
            <a:tailEnd/>
          </a:ln>
        </p:spPr>
      </p:pic>
      <p:pic>
        <p:nvPicPr>
          <p:cNvPr id="13319" name="Picture 7" descr="http://images.google.ca/url?q=http://web.umr.edu/~rogersda/umrcourses/ge342/Suez%2520Canal%2520today.jpg&amp;usg=AFQjCNGCTGg799jpzsvwh-94ZuE2b_CpcA"/>
          <p:cNvPicPr>
            <a:picLocks noChangeAspect="1" noChangeArrowheads="1"/>
          </p:cNvPicPr>
          <p:nvPr/>
        </p:nvPicPr>
        <p:blipFill>
          <a:blip r:embed="rId5" cstate="print"/>
          <a:srcRect/>
          <a:stretch>
            <a:fillRect/>
          </a:stretch>
        </p:blipFill>
        <p:spPr bwMode="auto">
          <a:xfrm>
            <a:off x="6477000" y="2895600"/>
            <a:ext cx="2514600" cy="3775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969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969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969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969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3317"/>
                                        </p:tgtEl>
                                        <p:attrNameLst>
                                          <p:attrName>style.visibility</p:attrName>
                                        </p:attrNameLst>
                                      </p:cBhvr>
                                      <p:to>
                                        <p:strVal val="visible"/>
                                      </p:to>
                                    </p:set>
                                    <p:animEffect transition="in" filter="dissolve">
                                      <p:cBhvr>
                                        <p:cTn id="29" dur="500"/>
                                        <p:tgtEl>
                                          <p:spTgt spid="1331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29699">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29699">
                                            <p:txEl>
                                              <p:pRg st="5" end="5"/>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iterate type="lt">
                                    <p:tmPct val="5000"/>
                                  </p:iterate>
                                  <p:childTnLst>
                                    <p:set>
                                      <p:cBhvr>
                                        <p:cTn id="41" dur="1" fill="hold">
                                          <p:stCondLst>
                                            <p:cond delay="0"/>
                                          </p:stCondLst>
                                        </p:cTn>
                                        <p:tgtEl>
                                          <p:spTgt spid="13319"/>
                                        </p:tgtEl>
                                        <p:attrNameLst>
                                          <p:attrName>style.visibility</p:attrName>
                                        </p:attrNameLst>
                                      </p:cBhvr>
                                      <p:to>
                                        <p:strVal val="visible"/>
                                      </p:to>
                                    </p:set>
                                    <p:anim calcmode="lin" valueType="num">
                                      <p:cBhvr>
                                        <p:cTn id="42" dur="1000" fill="hold"/>
                                        <p:tgtEl>
                                          <p:spTgt spid="13319"/>
                                        </p:tgtEl>
                                        <p:attrNameLst>
                                          <p:attrName>ppt_w</p:attrName>
                                        </p:attrNameLst>
                                      </p:cBhvr>
                                      <p:tavLst>
                                        <p:tav tm="0">
                                          <p:val>
                                            <p:fltVal val="0"/>
                                          </p:val>
                                        </p:tav>
                                        <p:tav tm="100000">
                                          <p:val>
                                            <p:strVal val="#ppt_w"/>
                                          </p:val>
                                        </p:tav>
                                      </p:tavLst>
                                    </p:anim>
                                    <p:anim calcmode="lin" valueType="num">
                                      <p:cBhvr>
                                        <p:cTn id="43" dur="1000" fill="hold"/>
                                        <p:tgtEl>
                                          <p:spTgt spid="13319"/>
                                        </p:tgtEl>
                                        <p:attrNameLst>
                                          <p:attrName>ppt_h</p:attrName>
                                        </p:attrNameLst>
                                      </p:cBhvr>
                                      <p:tavLst>
                                        <p:tav tm="0">
                                          <p:val>
                                            <p:fltVal val="0"/>
                                          </p:val>
                                        </p:tav>
                                        <p:tav tm="100000">
                                          <p:val>
                                            <p:strVal val="#ppt_h"/>
                                          </p:val>
                                        </p:tav>
                                      </p:tavLst>
                                    </p:anim>
                                    <p:anim calcmode="lin" valueType="num">
                                      <p:cBhvr>
                                        <p:cTn id="44" dur="1000" fill="hold"/>
                                        <p:tgtEl>
                                          <p:spTgt spid="13319"/>
                                        </p:tgtEl>
                                        <p:attrNameLst>
                                          <p:attrName>style.rotation</p:attrName>
                                        </p:attrNameLst>
                                      </p:cBhvr>
                                      <p:tavLst>
                                        <p:tav tm="0">
                                          <p:val>
                                            <p:fltVal val="90"/>
                                          </p:val>
                                        </p:tav>
                                        <p:tav tm="100000">
                                          <p:val>
                                            <p:fltVal val="0"/>
                                          </p:val>
                                        </p:tav>
                                      </p:tavLst>
                                    </p:anim>
                                    <p:animEffect transition="in" filter="fade">
                                      <p:cBhvr>
                                        <p:cTn id="45" dur="10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2969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0" y="0"/>
            <a:ext cx="9144000" cy="2743200"/>
          </a:xfrm>
        </p:spPr>
        <p:txBody>
          <a:bodyPr/>
          <a:lstStyle/>
          <a:p>
            <a:pPr>
              <a:lnSpc>
                <a:spcPct val="90000"/>
              </a:lnSpc>
            </a:pPr>
            <a:r>
              <a:rPr lang="en-US" sz="2300" b="1" u="sng" dirty="0" smtClean="0">
                <a:solidFill>
                  <a:srgbClr val="C00000"/>
                </a:solidFill>
              </a:rPr>
              <a:t>Britain</a:t>
            </a:r>
            <a:r>
              <a:rPr lang="en-US" sz="2300" b="1" dirty="0" smtClean="0">
                <a:solidFill>
                  <a:srgbClr val="C00000"/>
                </a:solidFill>
              </a:rPr>
              <a:t>:</a:t>
            </a:r>
            <a:r>
              <a:rPr lang="en-US" sz="2300" b="1" dirty="0" smtClean="0">
                <a:solidFill>
                  <a:srgbClr val="002060"/>
                </a:solidFill>
              </a:rPr>
              <a:t> perhaps the most enlightened of the imperialist powers (though still oppressive)</a:t>
            </a:r>
          </a:p>
          <a:p>
            <a:pPr lvl="1">
              <a:lnSpc>
                <a:spcPct val="90000"/>
              </a:lnSpc>
            </a:pPr>
            <a:r>
              <a:rPr lang="en-US" sz="2300" b="1" dirty="0" smtClean="0">
                <a:solidFill>
                  <a:srgbClr val="002060"/>
                </a:solidFill>
              </a:rPr>
              <a:t>Uprising in Egypt threatened Suez - Took control of Egypt in 1883, then pushed southward and took control of Sudan</a:t>
            </a:r>
          </a:p>
          <a:p>
            <a:pPr>
              <a:lnSpc>
                <a:spcPct val="90000"/>
              </a:lnSpc>
            </a:pPr>
            <a:r>
              <a:rPr lang="en-US" sz="2300" b="1" u="sng" dirty="0" smtClean="0">
                <a:solidFill>
                  <a:srgbClr val="C00000"/>
                </a:solidFill>
              </a:rPr>
              <a:t>Battle of Omdurman</a:t>
            </a:r>
            <a:r>
              <a:rPr lang="en-US" sz="2300" b="1" dirty="0" smtClean="0">
                <a:solidFill>
                  <a:srgbClr val="C00000"/>
                </a:solidFill>
              </a:rPr>
              <a:t> </a:t>
            </a:r>
            <a:r>
              <a:rPr lang="en-US" sz="2300" b="1" dirty="0" smtClean="0">
                <a:solidFill>
                  <a:srgbClr val="002060"/>
                </a:solidFill>
              </a:rPr>
              <a:t>(1898): General Horatio H. Kitchener defeated Sudanese tribesman (revenge for General Gordon) and killed 11,000 (use of machine gun) while only 28 Britons died</a:t>
            </a:r>
          </a:p>
        </p:txBody>
      </p:sp>
      <p:pic>
        <p:nvPicPr>
          <p:cNvPr id="4" name="Picture 6" descr="omdurman"/>
          <p:cNvPicPr>
            <a:picLocks noChangeAspect="1" noChangeArrowheads="1"/>
          </p:cNvPicPr>
          <p:nvPr/>
        </p:nvPicPr>
        <p:blipFill>
          <a:blip r:embed="rId3" cstate="print"/>
          <a:srcRect/>
          <a:stretch>
            <a:fillRect/>
          </a:stretch>
        </p:blipFill>
        <p:spPr bwMode="auto">
          <a:xfrm>
            <a:off x="1600200" y="2476116"/>
            <a:ext cx="6477000" cy="42326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blinds(horizontal)">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blinds(horizontal)">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blinds(horizontal)">
                                      <p:cBhvr>
                                        <p:cTn id="17" dur="500"/>
                                        <p:tgtEl>
                                          <p:spTgt spid="37891">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810000" cy="838200"/>
          </a:xfrm>
        </p:spPr>
        <p:txBody>
          <a:bodyPr/>
          <a:lstStyle/>
          <a:p>
            <a:r>
              <a:rPr lang="en-US" b="1" u="sng" dirty="0" smtClean="0">
                <a:solidFill>
                  <a:srgbClr val="C00000"/>
                </a:solidFill>
                <a:latin typeface="Franklin Gothic Medium" pitchFamily="34" charset="0"/>
              </a:rPr>
              <a:t>India</a:t>
            </a:r>
            <a:endParaRPr lang="en-US" b="1" u="sng" dirty="0">
              <a:solidFill>
                <a:srgbClr val="C00000"/>
              </a:solidFill>
              <a:latin typeface="Franklin Gothic Medium" pitchFamily="34" charset="0"/>
            </a:endParaRPr>
          </a:p>
        </p:txBody>
      </p:sp>
      <p:sp>
        <p:nvSpPr>
          <p:cNvPr id="3" name="Content Placeholder 2"/>
          <p:cNvSpPr>
            <a:spLocks noGrp="1"/>
          </p:cNvSpPr>
          <p:nvPr>
            <p:ph idx="1"/>
          </p:nvPr>
        </p:nvSpPr>
        <p:spPr>
          <a:xfrm>
            <a:off x="-76200" y="655637"/>
            <a:ext cx="5410200" cy="6202363"/>
          </a:xfrm>
        </p:spPr>
        <p:txBody>
          <a:bodyPr/>
          <a:lstStyle/>
          <a:p>
            <a:r>
              <a:rPr lang="en-US" sz="2800" b="1" dirty="0" smtClean="0">
                <a:solidFill>
                  <a:srgbClr val="002060"/>
                </a:solidFill>
                <a:effectLst>
                  <a:outerShdw blurRad="38100" dist="38100" dir="2700000" algn="tl">
                    <a:srgbClr val="000000">
                      <a:alpha val="43137"/>
                    </a:srgbClr>
                  </a:outerShdw>
                </a:effectLst>
              </a:rPr>
              <a:t>GB-Already owned India from French 7 Years War.</a:t>
            </a:r>
          </a:p>
          <a:p>
            <a:r>
              <a:rPr lang="en-US" sz="2800" b="1" dirty="0" smtClean="0">
                <a:solidFill>
                  <a:srgbClr val="002060"/>
                </a:solidFill>
                <a:effectLst>
                  <a:outerShdw blurRad="38100" dist="38100" dir="2700000" algn="tl">
                    <a:srgbClr val="000000">
                      <a:alpha val="43137"/>
                    </a:srgbClr>
                  </a:outerShdw>
                </a:effectLst>
              </a:rPr>
              <a:t>Run by BEIC</a:t>
            </a:r>
          </a:p>
          <a:p>
            <a:r>
              <a:rPr lang="en-US" sz="2800" b="1" dirty="0" smtClean="0">
                <a:solidFill>
                  <a:srgbClr val="002060"/>
                </a:solidFill>
                <a:effectLst>
                  <a:outerShdw blurRad="38100" dist="38100" dir="2700000" algn="tl">
                    <a:srgbClr val="000000">
                      <a:alpha val="43137"/>
                    </a:srgbClr>
                  </a:outerShdw>
                </a:effectLst>
              </a:rPr>
              <a:t>Very diverse population especially religion</a:t>
            </a:r>
          </a:p>
          <a:p>
            <a:pPr lvl="1"/>
            <a:r>
              <a:rPr lang="en-US" b="1" dirty="0" smtClean="0">
                <a:solidFill>
                  <a:srgbClr val="002060"/>
                </a:solidFill>
                <a:effectLst>
                  <a:outerShdw blurRad="38100" dist="38100" dir="2700000" algn="tl">
                    <a:srgbClr val="000000">
                      <a:alpha val="43137"/>
                    </a:srgbClr>
                  </a:outerShdw>
                </a:effectLst>
              </a:rPr>
              <a:t>Which Religions?</a:t>
            </a:r>
          </a:p>
          <a:p>
            <a:pPr lvl="2"/>
            <a:r>
              <a:rPr lang="en-US" b="1" dirty="0" smtClean="0">
                <a:solidFill>
                  <a:srgbClr val="002060"/>
                </a:solidFill>
                <a:effectLst>
                  <a:outerShdw blurRad="38100" dist="38100" dir="2700000" algn="tl">
                    <a:srgbClr val="000000">
                      <a:alpha val="43137"/>
                    </a:srgbClr>
                  </a:outerShdw>
                </a:effectLst>
              </a:rPr>
              <a:t>Hindu</a:t>
            </a:r>
          </a:p>
          <a:p>
            <a:pPr lvl="2"/>
            <a:r>
              <a:rPr lang="en-US" b="1" smtClean="0">
                <a:solidFill>
                  <a:srgbClr val="002060"/>
                </a:solidFill>
                <a:effectLst>
                  <a:outerShdw blurRad="38100" dist="38100" dir="2700000" algn="tl">
                    <a:srgbClr val="000000">
                      <a:alpha val="43137"/>
                    </a:srgbClr>
                  </a:outerShdw>
                </a:effectLst>
              </a:rPr>
              <a:t>Muslim</a:t>
            </a:r>
            <a:endParaRPr lang="en-US" b="1" dirty="0" smtClean="0">
              <a:solidFill>
                <a:srgbClr val="002060"/>
              </a:solidFill>
              <a:effectLst>
                <a:outerShdw blurRad="38100" dist="38100" dir="2700000" algn="tl">
                  <a:srgbClr val="000000">
                    <a:alpha val="43137"/>
                  </a:srgbClr>
                </a:outerShdw>
              </a:effectLst>
            </a:endParaRPr>
          </a:p>
          <a:p>
            <a:pPr lvl="2"/>
            <a:r>
              <a:rPr lang="en-US" b="1" dirty="0" smtClean="0">
                <a:solidFill>
                  <a:srgbClr val="002060"/>
                </a:solidFill>
                <a:effectLst>
                  <a:outerShdw blurRad="38100" dist="38100" dir="2700000" algn="tl">
                    <a:srgbClr val="000000">
                      <a:alpha val="43137"/>
                    </a:srgbClr>
                  </a:outerShdw>
                </a:effectLst>
              </a:rPr>
              <a:t>Buddhist</a:t>
            </a:r>
          </a:p>
          <a:p>
            <a:r>
              <a:rPr lang="en-US" sz="2800" b="1" dirty="0" smtClean="0">
                <a:solidFill>
                  <a:srgbClr val="002060"/>
                </a:solidFill>
                <a:effectLst>
                  <a:outerShdw blurRad="38100" dist="38100" dir="2700000" algn="tl">
                    <a:srgbClr val="000000">
                      <a:alpha val="43137"/>
                    </a:srgbClr>
                  </a:outerShdw>
                </a:effectLst>
              </a:rPr>
              <a:t>Also languages / culture</a:t>
            </a:r>
          </a:p>
          <a:p>
            <a:r>
              <a:rPr lang="en-US" sz="2800" b="1" dirty="0" smtClean="0">
                <a:solidFill>
                  <a:srgbClr val="002060"/>
                </a:solidFill>
                <a:effectLst>
                  <a:outerShdw blurRad="38100" dist="38100" dir="2700000" algn="tl">
                    <a:srgbClr val="000000">
                      <a:alpha val="43137"/>
                    </a:srgbClr>
                  </a:outerShdw>
                </a:effectLst>
              </a:rPr>
              <a:t>This allowed Brits to control by encouraging groups to compete rather than unite.</a:t>
            </a:r>
            <a:endParaRPr lang="en-US" sz="2800" b="1" dirty="0">
              <a:solidFill>
                <a:srgbClr val="002060"/>
              </a:solidFill>
              <a:effectLst>
                <a:outerShdw blurRad="38100" dist="38100" dir="2700000" algn="tl">
                  <a:srgbClr val="000000">
                    <a:alpha val="43137"/>
                  </a:srgbClr>
                </a:outerShdw>
              </a:effectLst>
            </a:endParaRPr>
          </a:p>
        </p:txBody>
      </p:sp>
      <p:pic>
        <p:nvPicPr>
          <p:cNvPr id="1026" name="Picture 2" descr="1909 Percentage of Muslims, Map of British Indian Empire, 1909,"/>
          <p:cNvPicPr>
            <a:picLocks noChangeAspect="1" noChangeArrowheads="1"/>
          </p:cNvPicPr>
          <p:nvPr/>
        </p:nvPicPr>
        <p:blipFill>
          <a:blip r:embed="rId2" cstate="print"/>
          <a:srcRect/>
          <a:stretch>
            <a:fillRect/>
          </a:stretch>
        </p:blipFill>
        <p:spPr bwMode="auto">
          <a:xfrm>
            <a:off x="4419600" y="1828800"/>
            <a:ext cx="2800204" cy="2209800"/>
          </a:xfrm>
          <a:prstGeom prst="rect">
            <a:avLst/>
          </a:prstGeom>
          <a:noFill/>
        </p:spPr>
      </p:pic>
      <p:pic>
        <p:nvPicPr>
          <p:cNvPr id="1028" name="Picture 4" descr="1909 Percentage of Hindus, Map of British Indian Empire, 1909, showing percentage of Hindus in different districts"/>
          <p:cNvPicPr>
            <a:picLocks noChangeAspect="1" noChangeArrowheads="1"/>
          </p:cNvPicPr>
          <p:nvPr/>
        </p:nvPicPr>
        <p:blipFill>
          <a:blip r:embed="rId3" cstate="print"/>
          <a:srcRect/>
          <a:stretch>
            <a:fillRect/>
          </a:stretch>
        </p:blipFill>
        <p:spPr bwMode="auto">
          <a:xfrm>
            <a:off x="6440355" y="0"/>
            <a:ext cx="2703645" cy="2133600"/>
          </a:xfrm>
          <a:prstGeom prst="rect">
            <a:avLst/>
          </a:prstGeom>
          <a:noFill/>
        </p:spPr>
      </p:pic>
      <p:pic>
        <p:nvPicPr>
          <p:cNvPr id="1030" name="Picture 6" descr="1909 Percentage of Buddhists, Sikhs, and Jains."/>
          <p:cNvPicPr>
            <a:picLocks noChangeAspect="1" noChangeArrowheads="1"/>
          </p:cNvPicPr>
          <p:nvPr/>
        </p:nvPicPr>
        <p:blipFill>
          <a:blip r:embed="rId4" cstate="print"/>
          <a:srcRect/>
          <a:stretch>
            <a:fillRect/>
          </a:stretch>
        </p:blipFill>
        <p:spPr bwMode="auto">
          <a:xfrm>
            <a:off x="6324600" y="2971800"/>
            <a:ext cx="2800204" cy="2209800"/>
          </a:xfrm>
          <a:prstGeom prst="rect">
            <a:avLst/>
          </a:prstGeom>
          <a:noFill/>
        </p:spPr>
      </p:pic>
      <p:pic>
        <p:nvPicPr>
          <p:cNvPr id="1032" name="Picture 8" descr="1909 Prevailing Languages (Northern Region), Map of British Indian Empire, 1909,"/>
          <p:cNvPicPr>
            <a:picLocks noChangeAspect="1" noChangeArrowheads="1"/>
          </p:cNvPicPr>
          <p:nvPr/>
        </p:nvPicPr>
        <p:blipFill>
          <a:blip r:embed="rId5" cstate="print"/>
          <a:srcRect/>
          <a:stretch>
            <a:fillRect/>
          </a:stretch>
        </p:blipFill>
        <p:spPr bwMode="auto">
          <a:xfrm>
            <a:off x="5410200" y="4419600"/>
            <a:ext cx="2965380" cy="2438400"/>
          </a:xfrm>
          <a:prstGeom prst="rect">
            <a:avLst/>
          </a:prstGeom>
          <a:noFill/>
        </p:spPr>
      </p:pic>
    </p:spTree>
    <p:extLst>
      <p:ext uri="{BB962C8B-B14F-4D97-AF65-F5344CB8AC3E}">
        <p14:creationId xmlns:p14="http://schemas.microsoft.com/office/powerpoint/2010/main" val="272062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par>
                          <p:cTn id="18" fill="hold">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heckerboard(across)">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heckerboard(across)">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diamond(in)">
                                      <p:cBhvr>
                                        <p:cTn id="31" dur="2000"/>
                                        <p:tgtEl>
                                          <p:spTgt spid="1028"/>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heckerboard(across)">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diamond(in)">
                                      <p:cBhvr>
                                        <p:cTn id="41" dur="2000"/>
                                        <p:tgtEl>
                                          <p:spTgt spid="1026"/>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checkerboard(across)">
                                      <p:cBhvr>
                                        <p:cTn id="46" dur="500"/>
                                        <p:tgtEl>
                                          <p:spTgt spid="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nodeType="clickEffect">
                                  <p:stCondLst>
                                    <p:cond delay="0"/>
                                  </p:stCondLst>
                                  <p:childTnLst>
                                    <p:set>
                                      <p:cBhvr>
                                        <p:cTn id="50" dur="1" fill="hold">
                                          <p:stCondLst>
                                            <p:cond delay="0"/>
                                          </p:stCondLst>
                                        </p:cTn>
                                        <p:tgtEl>
                                          <p:spTgt spid="1030"/>
                                        </p:tgtEl>
                                        <p:attrNameLst>
                                          <p:attrName>style.visibility</p:attrName>
                                        </p:attrNameLst>
                                      </p:cBhvr>
                                      <p:to>
                                        <p:strVal val="visible"/>
                                      </p:to>
                                    </p:set>
                                    <p:animEffect transition="in" filter="diamond(in)">
                                      <p:cBhvr>
                                        <p:cTn id="51" dur="2000"/>
                                        <p:tgtEl>
                                          <p:spTgt spid="1030"/>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checkerboard(across)">
                                      <p:cBhvr>
                                        <p:cTn id="56" dur="500"/>
                                        <p:tgtEl>
                                          <p:spTgt spid="3">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nodeType="clickEffect">
                                  <p:stCondLst>
                                    <p:cond delay="0"/>
                                  </p:stCondLst>
                                  <p:childTnLst>
                                    <p:set>
                                      <p:cBhvr>
                                        <p:cTn id="60" dur="1" fill="hold">
                                          <p:stCondLst>
                                            <p:cond delay="0"/>
                                          </p:stCondLst>
                                        </p:cTn>
                                        <p:tgtEl>
                                          <p:spTgt spid="1032"/>
                                        </p:tgtEl>
                                        <p:attrNameLst>
                                          <p:attrName>style.visibility</p:attrName>
                                        </p:attrNameLst>
                                      </p:cBhvr>
                                      <p:to>
                                        <p:strVal val="visible"/>
                                      </p:to>
                                    </p:set>
                                    <p:animEffect transition="in" filter="diamond(in)">
                                      <p:cBhvr>
                                        <p:cTn id="61" dur="2000"/>
                                        <p:tgtEl>
                                          <p:spTgt spid="1032"/>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Effect transition="in" filter="checkerboard(across)">
                                      <p:cBhvr>
                                        <p:cTn id="6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2667000" cy="762000"/>
          </a:xfrm>
        </p:spPr>
        <p:txBody>
          <a:bodyPr/>
          <a:lstStyle/>
          <a:p>
            <a:r>
              <a:rPr lang="en-US" b="1" u="sng" dirty="0" smtClean="0">
                <a:solidFill>
                  <a:srgbClr val="C00000"/>
                </a:solidFill>
                <a:effectLst>
                  <a:outerShdw blurRad="38100" dist="38100" dir="2700000" algn="tl">
                    <a:srgbClr val="000000">
                      <a:alpha val="43137"/>
                    </a:srgbClr>
                  </a:outerShdw>
                </a:effectLst>
                <a:latin typeface="Franklin Gothic Medium" pitchFamily="34" charset="0"/>
              </a:rPr>
              <a:t>India</a:t>
            </a:r>
            <a:endParaRPr lang="en-US" b="1" u="sng" dirty="0">
              <a:solidFill>
                <a:srgbClr val="C00000"/>
              </a:solidFill>
              <a:effectLst>
                <a:outerShdw blurRad="38100" dist="38100" dir="2700000" algn="tl">
                  <a:srgbClr val="000000">
                    <a:alpha val="43137"/>
                  </a:srgbClr>
                </a:outerShdw>
              </a:effectLst>
              <a:latin typeface="Franklin Gothic Medium" pitchFamily="34" charset="0"/>
            </a:endParaRPr>
          </a:p>
        </p:txBody>
      </p:sp>
      <p:sp>
        <p:nvSpPr>
          <p:cNvPr id="3" name="Content Placeholder 2"/>
          <p:cNvSpPr>
            <a:spLocks noGrp="1"/>
          </p:cNvSpPr>
          <p:nvPr>
            <p:ph idx="1"/>
          </p:nvPr>
        </p:nvSpPr>
        <p:spPr>
          <a:xfrm>
            <a:off x="4876800" y="-76200"/>
            <a:ext cx="4572000" cy="6858000"/>
          </a:xfrm>
        </p:spPr>
        <p:txBody>
          <a:bodyPr/>
          <a:lstStyle/>
          <a:p>
            <a:r>
              <a:rPr lang="en-US" sz="2800" b="1" u="sng" dirty="0" err="1" smtClean="0">
                <a:solidFill>
                  <a:srgbClr val="C00000"/>
                </a:solidFill>
                <a:effectLst>
                  <a:outerShdw blurRad="38100" dist="38100" dir="2700000" algn="tl">
                    <a:srgbClr val="000000">
                      <a:alpha val="43137"/>
                    </a:srgbClr>
                  </a:outerShdw>
                </a:effectLst>
                <a:latin typeface="Comic Sans MS" pitchFamily="66" charset="0"/>
              </a:rPr>
              <a:t>Sepoy</a:t>
            </a:r>
            <a:r>
              <a:rPr lang="en-US" sz="2800" b="1" u="sng" dirty="0" smtClean="0">
                <a:solidFill>
                  <a:srgbClr val="C00000"/>
                </a:solidFill>
                <a:effectLst>
                  <a:outerShdw blurRad="38100" dist="38100" dir="2700000" algn="tl">
                    <a:srgbClr val="000000">
                      <a:alpha val="43137"/>
                    </a:srgbClr>
                  </a:outerShdw>
                </a:effectLst>
                <a:latin typeface="Comic Sans MS" pitchFamily="66" charset="0"/>
              </a:rPr>
              <a:t> Mutiny</a:t>
            </a:r>
          </a:p>
          <a:p>
            <a:pPr lvl="1"/>
            <a:r>
              <a:rPr lang="en-US" b="1" dirty="0" smtClean="0">
                <a:solidFill>
                  <a:srgbClr val="002060"/>
                </a:solidFill>
                <a:effectLst>
                  <a:outerShdw blurRad="38100" dist="38100" dir="2700000" algn="tl">
                    <a:srgbClr val="000000">
                      <a:alpha val="43137"/>
                    </a:srgbClr>
                  </a:outerShdw>
                </a:effectLst>
              </a:rPr>
              <a:t>Muslim and Hindu soldiers in British Army</a:t>
            </a:r>
          </a:p>
          <a:p>
            <a:pPr lvl="1"/>
            <a:r>
              <a:rPr lang="en-US" b="1" dirty="0" smtClean="0">
                <a:solidFill>
                  <a:srgbClr val="002060"/>
                </a:solidFill>
                <a:effectLst>
                  <a:outerShdw blurRad="38100" dist="38100" dir="2700000" algn="tl">
                    <a:srgbClr val="000000">
                      <a:alpha val="43137"/>
                    </a:srgbClr>
                  </a:outerShdw>
                </a:effectLst>
              </a:rPr>
              <a:t>Bullet grease issue</a:t>
            </a:r>
          </a:p>
          <a:p>
            <a:pPr lvl="1"/>
            <a:r>
              <a:rPr lang="en-US" b="1" dirty="0" err="1" smtClean="0">
                <a:solidFill>
                  <a:srgbClr val="002060"/>
                </a:solidFill>
                <a:effectLst>
                  <a:outerShdw blurRad="38100" dist="38100" dir="2700000" algn="tl">
                    <a:srgbClr val="000000">
                      <a:alpha val="43137"/>
                    </a:srgbClr>
                  </a:outerShdw>
                </a:effectLst>
              </a:rPr>
              <a:t>Sepoys</a:t>
            </a:r>
            <a:r>
              <a:rPr lang="en-US" b="1" dirty="0" smtClean="0">
                <a:solidFill>
                  <a:srgbClr val="002060"/>
                </a:solidFill>
                <a:effectLst>
                  <a:outerShdw blurRad="38100" dist="38100" dir="2700000" algn="tl">
                    <a:srgbClr val="000000">
                      <a:alpha val="43137"/>
                    </a:srgbClr>
                  </a:outerShdw>
                </a:effectLst>
              </a:rPr>
              <a:t> went on violent rampage</a:t>
            </a:r>
          </a:p>
          <a:p>
            <a:pPr lvl="1"/>
            <a:r>
              <a:rPr lang="en-US" b="1" dirty="0" smtClean="0">
                <a:solidFill>
                  <a:srgbClr val="002060"/>
                </a:solidFill>
                <a:effectLst>
                  <a:outerShdw blurRad="38100" dist="38100" dir="2700000" algn="tl">
                    <a:srgbClr val="000000">
                      <a:alpha val="43137"/>
                    </a:srgbClr>
                  </a:outerShdw>
                </a:effectLst>
              </a:rPr>
              <a:t>Put down harshly by the British. </a:t>
            </a:r>
          </a:p>
          <a:p>
            <a:pPr marL="449263" lvl="1" indent="0">
              <a:buNone/>
            </a:pPr>
            <a:r>
              <a:rPr lang="en-US" b="1" dirty="0">
                <a:solidFill>
                  <a:srgbClr val="002060"/>
                </a:solidFill>
                <a:effectLst>
                  <a:outerShdw blurRad="38100" dist="38100" dir="2700000" algn="tl">
                    <a:srgbClr val="000000">
                      <a:alpha val="43137"/>
                    </a:srgbClr>
                  </a:outerShdw>
                </a:effectLst>
              </a:rPr>
              <a:t>	</a:t>
            </a:r>
            <a:r>
              <a:rPr lang="en-US" b="1" dirty="0" smtClean="0">
                <a:solidFill>
                  <a:srgbClr val="002060"/>
                </a:solidFill>
                <a:effectLst>
                  <a:outerShdw blurRad="38100" dist="38100" dir="2700000" algn="tl">
                    <a:srgbClr val="000000">
                      <a:alpha val="43137"/>
                    </a:srgbClr>
                  </a:outerShdw>
                </a:effectLst>
              </a:rPr>
              <a:t>WHY?</a:t>
            </a:r>
            <a:endParaRPr lang="en-US" b="1" dirty="0">
              <a:solidFill>
                <a:srgbClr val="002060"/>
              </a:solidFill>
              <a:effectLst>
                <a:outerShdw blurRad="38100" dist="38100" dir="2700000" algn="tl">
                  <a:srgbClr val="000000">
                    <a:alpha val="43137"/>
                  </a:srgbClr>
                </a:outerShdw>
              </a:effectLst>
            </a:endParaRPr>
          </a:p>
          <a:p>
            <a:pPr lvl="1"/>
            <a:r>
              <a:rPr lang="en-US" b="1" dirty="0" smtClean="0">
                <a:solidFill>
                  <a:srgbClr val="002060"/>
                </a:solidFill>
                <a:effectLst>
                  <a:outerShdw blurRad="38100" dist="38100" dir="2700000" algn="tl">
                    <a:srgbClr val="000000">
                      <a:alpha val="43137"/>
                    </a:srgbClr>
                  </a:outerShdw>
                </a:effectLst>
              </a:rPr>
              <a:t>Result was the British Government took control of India – too valuable to risk!</a:t>
            </a:r>
          </a:p>
          <a:p>
            <a:pPr marL="449263" lvl="1" indent="0">
              <a:buNone/>
            </a:pPr>
            <a:r>
              <a:rPr lang="en-US" sz="2400" b="1" dirty="0" smtClean="0">
                <a:solidFill>
                  <a:srgbClr val="C00000"/>
                </a:solidFill>
                <a:effectLst>
                  <a:outerShdw blurRad="38100" dist="38100" dir="2700000" algn="tl">
                    <a:srgbClr val="000000">
                      <a:alpha val="43137"/>
                    </a:srgbClr>
                  </a:outerShdw>
                </a:effectLst>
                <a:latin typeface="Comic Sans MS" pitchFamily="66" charset="0"/>
              </a:rPr>
              <a:t>(where would we get our tea?)</a:t>
            </a:r>
            <a:endParaRPr lang="en-US" sz="2400" b="1" dirty="0">
              <a:solidFill>
                <a:srgbClr val="C00000"/>
              </a:solidFill>
              <a:effectLst>
                <a:outerShdw blurRad="38100" dist="38100" dir="2700000" algn="tl">
                  <a:srgbClr val="000000">
                    <a:alpha val="43137"/>
                  </a:srgbClr>
                </a:outerShdw>
              </a:effectLst>
              <a:latin typeface="Comic Sans MS" pitchFamily="66" charset="0"/>
            </a:endParaRPr>
          </a:p>
        </p:txBody>
      </p:sp>
      <p:pic>
        <p:nvPicPr>
          <p:cNvPr id="3074" name="Picture 2"/>
          <p:cNvPicPr>
            <a:picLocks noChangeAspect="1" noChangeArrowheads="1"/>
          </p:cNvPicPr>
          <p:nvPr/>
        </p:nvPicPr>
        <p:blipFill>
          <a:blip r:embed="rId2" cstate="print"/>
          <a:srcRect/>
          <a:stretch>
            <a:fillRect/>
          </a:stretch>
        </p:blipFill>
        <p:spPr bwMode="auto">
          <a:xfrm>
            <a:off x="277075" y="3382361"/>
            <a:ext cx="4904525" cy="3323239"/>
          </a:xfrm>
          <a:prstGeom prst="rect">
            <a:avLst/>
          </a:prstGeom>
          <a:noFill/>
          <a:ln w="9525">
            <a:noFill/>
            <a:miter lim="800000"/>
            <a:headEnd/>
            <a:tailEnd/>
          </a:ln>
        </p:spPr>
      </p:pic>
      <p:sp>
        <p:nvSpPr>
          <p:cNvPr id="5" name="TextBox 4"/>
          <p:cNvSpPr txBox="1"/>
          <p:nvPr/>
        </p:nvSpPr>
        <p:spPr>
          <a:xfrm>
            <a:off x="228600" y="609600"/>
            <a:ext cx="4724400" cy="2677656"/>
          </a:xfrm>
          <a:prstGeom prst="rect">
            <a:avLst/>
          </a:prstGeom>
          <a:noFill/>
        </p:spPr>
        <p:txBody>
          <a:bodyPr wrap="square" rtlCol="0">
            <a:spAutoFit/>
          </a:bodyPr>
          <a:lstStyle/>
          <a:p>
            <a:pPr algn="l"/>
            <a:r>
              <a:rPr lang="en-US" sz="2800" b="1" dirty="0" smtClean="0">
                <a:solidFill>
                  <a:srgbClr val="002060"/>
                </a:solidFill>
                <a:effectLst>
                  <a:outerShdw blurRad="38100" dist="38100" dir="2700000" algn="tl">
                    <a:srgbClr val="000000">
                      <a:alpha val="43137"/>
                    </a:srgbClr>
                  </a:outerShdw>
                </a:effectLst>
                <a:latin typeface="+mn-lt"/>
              </a:rPr>
              <a:t>BEIC exploited resources.</a:t>
            </a:r>
          </a:p>
          <a:p>
            <a:pPr algn="l"/>
            <a:r>
              <a:rPr lang="en-US" sz="2800" b="1" dirty="0" smtClean="0">
                <a:solidFill>
                  <a:srgbClr val="002060"/>
                </a:solidFill>
                <a:effectLst>
                  <a:outerShdw blurRad="38100" dist="38100" dir="2700000" algn="tl">
                    <a:srgbClr val="000000">
                      <a:alpha val="43137"/>
                    </a:srgbClr>
                  </a:outerShdw>
                </a:effectLst>
                <a:latin typeface="+mn-lt"/>
              </a:rPr>
              <a:t>Built stuff but for their benefit.  Little attention paid to Indian culture.  Unless it was un-Christian - SUTTEE!</a:t>
            </a:r>
          </a:p>
        </p:txBody>
      </p:sp>
      <p:pic>
        <p:nvPicPr>
          <p:cNvPr id="1026" name="Picture 2" descr="http://www.victorianweb.org/history/empire/india/images/sutte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54375"/>
            <a:ext cx="6330298" cy="352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65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1026"/>
                                        </p:tgtEl>
                                        <p:attrNameLst>
                                          <p:attrName>ppt_x</p:attrName>
                                        </p:attrNameLst>
                                      </p:cBhvr>
                                      <p:tavLst>
                                        <p:tav tm="0">
                                          <p:val>
                                            <p:strVal val="ppt_x"/>
                                          </p:val>
                                        </p:tav>
                                        <p:tav tm="100000">
                                          <p:val>
                                            <p:strVal val="ppt_x"/>
                                          </p:val>
                                        </p:tav>
                                      </p:tavLst>
                                    </p:anim>
                                    <p:anim calcmode="lin" valueType="num">
                                      <p:cBhvr additive="base">
                                        <p:cTn id="22" dur="500"/>
                                        <p:tgtEl>
                                          <p:spTgt spid="1026"/>
                                        </p:tgtEl>
                                        <p:attrNameLst>
                                          <p:attrName>ppt_y</p:attrName>
                                        </p:attrNameLst>
                                      </p:cBhvr>
                                      <p:tavLst>
                                        <p:tav tm="0">
                                          <p:val>
                                            <p:strVal val="ppt_y"/>
                                          </p:val>
                                        </p:tav>
                                        <p:tav tm="100000">
                                          <p:val>
                                            <p:strVal val="1+ppt_h/2"/>
                                          </p:val>
                                        </p:tav>
                                      </p:tavLst>
                                    </p:anim>
                                    <p:set>
                                      <p:cBhvr>
                                        <p:cTn id="23" dur="1" fill="hold">
                                          <p:stCondLst>
                                            <p:cond delay="499"/>
                                          </p:stCondLst>
                                        </p:cTn>
                                        <p:tgtEl>
                                          <p:spTgt spid="1026"/>
                                        </p:tgtEl>
                                        <p:attrNameLst>
                                          <p:attrName>style.visibility</p:attrName>
                                        </p:attrNameLst>
                                      </p:cBhvr>
                                      <p:to>
                                        <p:strVal val="hidden"/>
                                      </p:to>
                                    </p:set>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074"/>
                                        </p:tgtEl>
                                        <p:attrNameLst>
                                          <p:attrName>style.visibility</p:attrName>
                                        </p:attrNameLst>
                                      </p:cBhvr>
                                      <p:to>
                                        <p:strVal val="visible"/>
                                      </p:to>
                                    </p:set>
                                    <p:animEffect transition="in" filter="dissolve">
                                      <p:cBhvr>
                                        <p:cTn id="47" dur="500"/>
                                        <p:tgtEl>
                                          <p:spTgt spid="3074"/>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52" dur="500"/>
                                        <p:tgtEl>
                                          <p:spTgt spid="3">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57" dur="500"/>
                                        <p:tgtEl>
                                          <p:spTgt spid="3">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62" dur="500"/>
                                        <p:tgtEl>
                                          <p:spTgt spid="3">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6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419100" y="1371600"/>
            <a:ext cx="8458200" cy="4953000"/>
          </a:xfrm>
        </p:spPr>
        <p:txBody>
          <a:bodyPr/>
          <a:lstStyle/>
          <a:p>
            <a:pPr>
              <a:lnSpc>
                <a:spcPct val="90000"/>
              </a:lnSpc>
            </a:pPr>
            <a:r>
              <a:rPr lang="en-US" sz="3200" b="1" dirty="0" smtClean="0">
                <a:solidFill>
                  <a:srgbClr val="002060"/>
                </a:solidFill>
              </a:rPr>
              <a:t>New military and naval bases to protect one's interests against other European powers. (Br in Sudan and Burma)</a:t>
            </a:r>
          </a:p>
          <a:p>
            <a:pPr>
              <a:lnSpc>
                <a:spcPct val="90000"/>
              </a:lnSpc>
            </a:pPr>
            <a:r>
              <a:rPr lang="en-US" sz="3200" b="1" dirty="0" smtClean="0">
                <a:solidFill>
                  <a:srgbClr val="002060"/>
                </a:solidFill>
              </a:rPr>
              <a:t>Br. concerned by Fr. &amp; Ger. land grabs in 1880s; might seal off their empire’s future, economic opportunities might be lost </a:t>
            </a:r>
          </a:p>
          <a:p>
            <a:pPr>
              <a:lnSpc>
                <a:spcPct val="90000"/>
              </a:lnSpc>
            </a:pPr>
            <a:r>
              <a:rPr lang="en-US" sz="3200" b="1" dirty="0" smtClean="0">
                <a:solidFill>
                  <a:srgbClr val="002060"/>
                </a:solidFill>
              </a:rPr>
              <a:t>Increased tensions between the “haves” (e.g. British Empire) and the “have </a:t>
            </a:r>
            <a:r>
              <a:rPr lang="en-US" sz="3200" b="1" dirty="0" err="1" smtClean="0">
                <a:solidFill>
                  <a:srgbClr val="002060"/>
                </a:solidFill>
              </a:rPr>
              <a:t>nots</a:t>
            </a:r>
            <a:r>
              <a:rPr lang="en-US" sz="3200" b="1" dirty="0" smtClean="0">
                <a:solidFill>
                  <a:srgbClr val="002060"/>
                </a:solidFill>
              </a:rPr>
              <a:t>" (e.g. Germany &amp; Italy) who came in late to the imperialistic competition.</a:t>
            </a:r>
          </a:p>
        </p:txBody>
      </p:sp>
      <p:sp>
        <p:nvSpPr>
          <p:cNvPr id="2" name="TextBox 1"/>
          <p:cNvSpPr txBox="1"/>
          <p:nvPr/>
        </p:nvSpPr>
        <p:spPr>
          <a:xfrm>
            <a:off x="304800" y="304800"/>
            <a:ext cx="8686800" cy="1138773"/>
          </a:xfrm>
          <a:prstGeom prst="rect">
            <a:avLst/>
          </a:prstGeom>
          <a:noFill/>
        </p:spPr>
        <p:txBody>
          <a:bodyPr wrap="square" rtlCol="0">
            <a:spAutoFit/>
          </a:bodyPr>
          <a:lstStyle/>
          <a:p>
            <a:r>
              <a:rPr lang="en-US" sz="4000" b="1" u="sng" dirty="0" smtClean="0">
                <a:solidFill>
                  <a:srgbClr val="C00000"/>
                </a:solidFill>
                <a:effectLst>
                  <a:outerShdw blurRad="38100" dist="38100" dir="2700000" algn="tl">
                    <a:srgbClr val="000000">
                      <a:alpha val="43137"/>
                    </a:srgbClr>
                  </a:outerShdw>
                </a:effectLst>
              </a:rPr>
              <a:t>Other Reasons to “put a flag in it”</a:t>
            </a:r>
          </a:p>
          <a:p>
            <a:r>
              <a:rPr lang="en-US" sz="1400" b="1" dirty="0" smtClean="0">
                <a:solidFill>
                  <a:srgbClr val="00B0F0"/>
                </a:solidFill>
                <a:effectLst>
                  <a:outerShdw blurRad="38100" dist="38100" dir="2700000" algn="tl">
                    <a:srgbClr val="000000">
                      <a:alpha val="43137"/>
                    </a:srgbClr>
                  </a:outerShdw>
                </a:effectLst>
                <a:hlinkClick r:id="rId3"/>
              </a:rPr>
              <a:t>www.youtube.com/watch?v=hYeFcSq7Mxg</a:t>
            </a:r>
            <a:endParaRPr lang="en-US" sz="1400" b="1" dirty="0">
              <a:solidFill>
                <a:srgbClr val="00B0F0"/>
              </a:solidFill>
              <a:effectLst>
                <a:outerShdw blurRad="38100" dist="38100" dir="2700000" algn="tl">
                  <a:srgbClr val="000000">
                    <a:alpha val="43137"/>
                  </a:srgbClr>
                </a:outerShdw>
              </a:effectLst>
            </a:endParaRPr>
          </a:p>
          <a:p>
            <a:endParaRPr lang="en-US" sz="1400" b="1" dirty="0">
              <a:solidFill>
                <a:srgbClr val="00B0F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circle(in)">
                                      <p:cBhvr>
                                        <p:cTn id="7" dur="20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circle(in)">
                                      <p:cBhvr>
                                        <p:cTn id="12" dur="20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circle(in)">
                                      <p:cBhvr>
                                        <p:cTn id="17" dur="20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228600"/>
            <a:ext cx="7696200" cy="990600"/>
          </a:xfrm>
        </p:spPr>
        <p:txBody>
          <a:bodyPr/>
          <a:lstStyle/>
          <a:p>
            <a:r>
              <a:rPr lang="en-US" b="1" dirty="0" smtClean="0">
                <a:solidFill>
                  <a:srgbClr val="002060"/>
                </a:solidFill>
              </a:rPr>
              <a:t>Africa</a:t>
            </a:r>
          </a:p>
        </p:txBody>
      </p:sp>
      <p:sp>
        <p:nvSpPr>
          <p:cNvPr id="35843" name="Rectangle 3"/>
          <p:cNvSpPr>
            <a:spLocks noGrp="1" noChangeArrowheads="1"/>
          </p:cNvSpPr>
          <p:nvPr>
            <p:ph idx="1"/>
          </p:nvPr>
        </p:nvSpPr>
        <p:spPr>
          <a:xfrm>
            <a:off x="0" y="457200"/>
            <a:ext cx="9144000" cy="6096000"/>
          </a:xfrm>
        </p:spPr>
        <p:txBody>
          <a:bodyPr>
            <a:normAutofit/>
          </a:bodyPr>
          <a:lstStyle/>
          <a:p>
            <a:pPr>
              <a:lnSpc>
                <a:spcPct val="90000"/>
              </a:lnSpc>
            </a:pPr>
            <a:r>
              <a:rPr lang="en-US" sz="2500" b="1" dirty="0" smtClean="0">
                <a:solidFill>
                  <a:srgbClr val="002060"/>
                </a:solidFill>
              </a:rPr>
              <a:t>1830, Europeans controlled 10% of Africa </a:t>
            </a:r>
            <a:endParaRPr lang="en-US" sz="2500" b="1" dirty="0">
              <a:solidFill>
                <a:srgbClr val="002060"/>
              </a:solidFill>
            </a:endParaRPr>
          </a:p>
          <a:p>
            <a:pPr>
              <a:lnSpc>
                <a:spcPct val="90000"/>
              </a:lnSpc>
            </a:pPr>
            <a:r>
              <a:rPr lang="en-US" sz="2400" dirty="0" smtClean="0">
                <a:hlinkClick r:id="rId3"/>
              </a:rPr>
              <a:t>New </a:t>
            </a:r>
            <a:r>
              <a:rPr lang="en-US" sz="2400" dirty="0">
                <a:hlinkClick r:id="rId3"/>
              </a:rPr>
              <a:t>Scramble for Africa...</a:t>
            </a:r>
            <a:endParaRPr lang="en-US" sz="2400" dirty="0"/>
          </a:p>
          <a:p>
            <a:pPr>
              <a:lnSpc>
                <a:spcPct val="90000"/>
              </a:lnSpc>
            </a:pPr>
            <a:r>
              <a:rPr lang="en-US" sz="2500" b="1" dirty="0" smtClean="0">
                <a:solidFill>
                  <a:srgbClr val="002060"/>
                </a:solidFill>
              </a:rPr>
              <a:t>by 1914 controlled all except Liberia &amp; Ethiopia </a:t>
            </a:r>
          </a:p>
        </p:txBody>
      </p:sp>
      <p:pic>
        <p:nvPicPr>
          <p:cNvPr id="6" name="Picture 3"/>
          <p:cNvPicPr>
            <a:picLocks noChangeAspect="1" noChangeArrowheads="1"/>
          </p:cNvPicPr>
          <p:nvPr/>
        </p:nvPicPr>
        <p:blipFill>
          <a:blip r:embed="rId4" cstate="print"/>
          <a:srcRect/>
          <a:stretch>
            <a:fillRect/>
          </a:stretch>
        </p:blipFill>
        <p:spPr bwMode="auto">
          <a:xfrm>
            <a:off x="2362200" y="1676400"/>
            <a:ext cx="4038600" cy="502730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5843">
                                            <p:txEl>
                                              <p:pRg st="2" end="2"/>
                                            </p:txEl>
                                          </p:spTgt>
                                        </p:tgtEl>
                                        <p:attrNameLst>
                                          <p:attrName>style.visibility</p:attrName>
                                        </p:attrNameLst>
                                      </p:cBhvr>
                                      <p:to>
                                        <p:strVal val="visible"/>
                                      </p:to>
                                    </p:set>
                                    <p:anim calcmode="lin" valueType="num">
                                      <p:cBhvr additive="base">
                                        <p:cTn id="24"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6389" name="Picture 5" descr="http://mediafilter.org/Images/CAQ/Missionaries.jpg"/>
          <p:cNvPicPr>
            <a:picLocks noChangeAspect="1" noChangeArrowheads="1"/>
          </p:cNvPicPr>
          <p:nvPr/>
        </p:nvPicPr>
        <p:blipFill>
          <a:blip r:embed="rId3" cstate="print"/>
          <a:srcRect/>
          <a:stretch>
            <a:fillRect/>
          </a:stretch>
        </p:blipFill>
        <p:spPr bwMode="auto">
          <a:xfrm>
            <a:off x="4495800" y="3505200"/>
            <a:ext cx="4343400" cy="3303587"/>
          </a:xfrm>
          <a:prstGeom prst="rect">
            <a:avLst/>
          </a:prstGeom>
          <a:noFill/>
          <a:ln w="9525">
            <a:noFill/>
            <a:miter lim="800000"/>
            <a:headEnd/>
            <a:tailEnd/>
          </a:ln>
        </p:spPr>
      </p:pic>
      <p:pic>
        <p:nvPicPr>
          <p:cNvPr id="16391" name="Picture 7" descr="http://www.arkansasstripers.com/images/Livingston-Stone.jpg"/>
          <p:cNvPicPr>
            <a:picLocks noChangeAspect="1" noChangeArrowheads="1"/>
          </p:cNvPicPr>
          <p:nvPr/>
        </p:nvPicPr>
        <p:blipFill>
          <a:blip r:embed="rId4" cstate="print"/>
          <a:srcRect/>
          <a:stretch>
            <a:fillRect/>
          </a:stretch>
        </p:blipFill>
        <p:spPr bwMode="auto">
          <a:xfrm>
            <a:off x="5410200" y="116582"/>
            <a:ext cx="2590800" cy="3199706"/>
          </a:xfrm>
          <a:prstGeom prst="rect">
            <a:avLst/>
          </a:prstGeom>
          <a:noFill/>
          <a:ln w="9525">
            <a:noFill/>
            <a:miter lim="800000"/>
            <a:headEnd/>
            <a:tailEnd/>
          </a:ln>
        </p:spPr>
      </p:pic>
      <p:sp>
        <p:nvSpPr>
          <p:cNvPr id="3" name="TextBox 2"/>
          <p:cNvSpPr txBox="1"/>
          <p:nvPr/>
        </p:nvSpPr>
        <p:spPr>
          <a:xfrm>
            <a:off x="152400" y="76200"/>
            <a:ext cx="4495800" cy="7115794"/>
          </a:xfrm>
          <a:prstGeom prst="rect">
            <a:avLst/>
          </a:prstGeom>
          <a:noFill/>
        </p:spPr>
        <p:txBody>
          <a:bodyPr wrap="square" rtlCol="0">
            <a:spAutoFit/>
          </a:bodyPr>
          <a:lstStyle/>
          <a:p>
            <a:pPr>
              <a:lnSpc>
                <a:spcPct val="80000"/>
              </a:lnSpc>
            </a:pPr>
            <a:r>
              <a:rPr lang="en-US" sz="2800" b="1" dirty="0">
                <a:solidFill>
                  <a:srgbClr val="002060"/>
                </a:solidFill>
              </a:rPr>
              <a:t>Missionary work: far more successful in Africa than in Asia and Islamic world</a:t>
            </a:r>
            <a:r>
              <a:rPr lang="en-US" sz="2800" b="1" dirty="0" smtClean="0">
                <a:solidFill>
                  <a:srgbClr val="002060"/>
                </a:solidFill>
              </a:rPr>
              <a:t>.</a:t>
            </a:r>
          </a:p>
          <a:p>
            <a:pPr>
              <a:lnSpc>
                <a:spcPct val="80000"/>
              </a:lnSpc>
            </a:pPr>
            <a:endParaRPr lang="en-US" sz="2800" b="1" dirty="0">
              <a:solidFill>
                <a:srgbClr val="002060"/>
              </a:solidFill>
            </a:endParaRPr>
          </a:p>
          <a:p>
            <a:pPr>
              <a:lnSpc>
                <a:spcPct val="80000"/>
              </a:lnSpc>
            </a:pPr>
            <a:r>
              <a:rPr lang="en-US" sz="2800" b="1" u="sng" dirty="0">
                <a:solidFill>
                  <a:srgbClr val="002060"/>
                </a:solidFill>
              </a:rPr>
              <a:t>Dr. David Livingston</a:t>
            </a:r>
            <a:r>
              <a:rPr lang="en-US" sz="2800" b="1" dirty="0">
                <a:solidFill>
                  <a:srgbClr val="002060"/>
                </a:solidFill>
              </a:rPr>
              <a:t>:</a:t>
            </a:r>
          </a:p>
          <a:p>
            <a:pPr>
              <a:lnSpc>
                <a:spcPct val="80000"/>
              </a:lnSpc>
              <a:buNone/>
            </a:pPr>
            <a:r>
              <a:rPr lang="en-US" sz="2800" b="1" dirty="0" smtClean="0">
                <a:solidFill>
                  <a:srgbClr val="002060"/>
                </a:solidFill>
              </a:rPr>
              <a:t>first </a:t>
            </a:r>
            <a:r>
              <a:rPr lang="en-US" sz="2800" b="1" dirty="0">
                <a:solidFill>
                  <a:srgbClr val="002060"/>
                </a:solidFill>
              </a:rPr>
              <a:t>white man to do </a:t>
            </a:r>
            <a:r>
              <a:rPr lang="en-US" sz="2800" b="1" u="sng" dirty="0">
                <a:solidFill>
                  <a:srgbClr val="002060"/>
                </a:solidFill>
              </a:rPr>
              <a:t>humanitarian</a:t>
            </a:r>
            <a:r>
              <a:rPr lang="en-US" sz="2800" b="1" dirty="0">
                <a:solidFill>
                  <a:srgbClr val="002060"/>
                </a:solidFill>
              </a:rPr>
              <a:t> and religious work in central </a:t>
            </a:r>
            <a:r>
              <a:rPr lang="en-US" sz="2800" b="1" dirty="0" smtClean="0">
                <a:solidFill>
                  <a:srgbClr val="002060"/>
                </a:solidFill>
              </a:rPr>
              <a:t>Africa</a:t>
            </a:r>
          </a:p>
          <a:p>
            <a:pPr>
              <a:lnSpc>
                <a:spcPct val="80000"/>
              </a:lnSpc>
              <a:buNone/>
            </a:pPr>
            <a:endParaRPr lang="en-US" sz="2800" b="1" dirty="0">
              <a:solidFill>
                <a:srgbClr val="002060"/>
              </a:solidFill>
            </a:endParaRPr>
          </a:p>
          <a:p>
            <a:pPr>
              <a:lnSpc>
                <a:spcPct val="80000"/>
              </a:lnSpc>
            </a:pPr>
            <a:r>
              <a:rPr lang="en-US" sz="2800" b="1" dirty="0">
                <a:solidFill>
                  <a:srgbClr val="002060"/>
                </a:solidFill>
              </a:rPr>
              <a:t>Sent back “reports” to newspapers.  Stories about Africa printed for mass consumption</a:t>
            </a:r>
          </a:p>
          <a:p>
            <a:pPr lvl="1">
              <a:lnSpc>
                <a:spcPct val="80000"/>
              </a:lnSpc>
            </a:pPr>
            <a:r>
              <a:rPr lang="en-US" sz="2400" b="1" dirty="0">
                <a:solidFill>
                  <a:srgbClr val="002060"/>
                </a:solidFill>
              </a:rPr>
              <a:t>led to fascination with “Dark Continent</a:t>
            </a:r>
            <a:r>
              <a:rPr lang="en-US" sz="2400" b="1" dirty="0" smtClean="0">
                <a:solidFill>
                  <a:srgbClr val="002060"/>
                </a:solidFill>
              </a:rPr>
              <a:t>”</a:t>
            </a:r>
          </a:p>
          <a:p>
            <a:pPr lvl="1">
              <a:lnSpc>
                <a:spcPct val="80000"/>
              </a:lnSpc>
            </a:pPr>
            <a:endParaRPr lang="en-US" sz="2400" b="1" dirty="0">
              <a:solidFill>
                <a:srgbClr val="002060"/>
              </a:solidFill>
            </a:endParaRPr>
          </a:p>
          <a:p>
            <a:pPr>
              <a:lnSpc>
                <a:spcPct val="80000"/>
              </a:lnSpc>
            </a:pPr>
            <a:r>
              <a:rPr lang="en-US" sz="2800" b="1" dirty="0">
                <a:solidFill>
                  <a:srgbClr val="002060"/>
                </a:solidFill>
              </a:rPr>
              <a:t>When the reports stopped….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31" presetClass="entr" presetSubtype="0" fill="hold" nodeType="withEffect">
                                  <p:stCondLst>
                                    <p:cond delay="0"/>
                                  </p:stCondLst>
                                  <p:iterate type="lt">
                                    <p:tmPct val="5000"/>
                                  </p:iterate>
                                  <p:childTnLst>
                                    <p:set>
                                      <p:cBhvr>
                                        <p:cTn id="14" dur="1" fill="hold">
                                          <p:stCondLst>
                                            <p:cond delay="0"/>
                                          </p:stCondLst>
                                        </p:cTn>
                                        <p:tgtEl>
                                          <p:spTgt spid="16389"/>
                                        </p:tgtEl>
                                        <p:attrNameLst>
                                          <p:attrName>style.visibility</p:attrName>
                                        </p:attrNameLst>
                                      </p:cBhvr>
                                      <p:to>
                                        <p:strVal val="visible"/>
                                      </p:to>
                                    </p:set>
                                    <p:anim calcmode="lin" valueType="num">
                                      <p:cBhvr>
                                        <p:cTn id="15" dur="1000" fill="hold"/>
                                        <p:tgtEl>
                                          <p:spTgt spid="16389"/>
                                        </p:tgtEl>
                                        <p:attrNameLst>
                                          <p:attrName>ppt_w</p:attrName>
                                        </p:attrNameLst>
                                      </p:cBhvr>
                                      <p:tavLst>
                                        <p:tav tm="0">
                                          <p:val>
                                            <p:fltVal val="0"/>
                                          </p:val>
                                        </p:tav>
                                        <p:tav tm="100000">
                                          <p:val>
                                            <p:strVal val="#ppt_w"/>
                                          </p:val>
                                        </p:tav>
                                      </p:tavLst>
                                    </p:anim>
                                    <p:anim calcmode="lin" valueType="num">
                                      <p:cBhvr>
                                        <p:cTn id="16" dur="1000" fill="hold"/>
                                        <p:tgtEl>
                                          <p:spTgt spid="16389"/>
                                        </p:tgtEl>
                                        <p:attrNameLst>
                                          <p:attrName>ppt_h</p:attrName>
                                        </p:attrNameLst>
                                      </p:cBhvr>
                                      <p:tavLst>
                                        <p:tav tm="0">
                                          <p:val>
                                            <p:fltVal val="0"/>
                                          </p:val>
                                        </p:tav>
                                        <p:tav tm="100000">
                                          <p:val>
                                            <p:strVal val="#ppt_h"/>
                                          </p:val>
                                        </p:tav>
                                      </p:tavLst>
                                    </p:anim>
                                    <p:anim calcmode="lin" valueType="num">
                                      <p:cBhvr>
                                        <p:cTn id="17" dur="1000" fill="hold"/>
                                        <p:tgtEl>
                                          <p:spTgt spid="16389"/>
                                        </p:tgtEl>
                                        <p:attrNameLst>
                                          <p:attrName>style.rotation</p:attrName>
                                        </p:attrNameLst>
                                      </p:cBhvr>
                                      <p:tavLst>
                                        <p:tav tm="0">
                                          <p:val>
                                            <p:fltVal val="90"/>
                                          </p:val>
                                        </p:tav>
                                        <p:tav tm="100000">
                                          <p:val>
                                            <p:fltVal val="0"/>
                                          </p:val>
                                        </p:tav>
                                      </p:tavLst>
                                    </p:anim>
                                    <p:animEffect transition="in" filter="fade">
                                      <p:cBhvr>
                                        <p:cTn id="18" dur="1000"/>
                                        <p:tgtEl>
                                          <p:spTgt spid="16389"/>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31" presetClass="entr" presetSubtype="0" fill="hold" nodeType="withEffect">
                                  <p:stCondLst>
                                    <p:cond delay="0"/>
                                  </p:stCondLst>
                                  <p:iterate type="lt">
                                    <p:tmPct val="5000"/>
                                  </p:iterate>
                                  <p:childTnLst>
                                    <p:set>
                                      <p:cBhvr>
                                        <p:cTn id="23" dur="1" fill="hold">
                                          <p:stCondLst>
                                            <p:cond delay="0"/>
                                          </p:stCondLst>
                                        </p:cTn>
                                        <p:tgtEl>
                                          <p:spTgt spid="16391"/>
                                        </p:tgtEl>
                                        <p:attrNameLst>
                                          <p:attrName>style.visibility</p:attrName>
                                        </p:attrNameLst>
                                      </p:cBhvr>
                                      <p:to>
                                        <p:strVal val="visible"/>
                                      </p:to>
                                    </p:set>
                                    <p:anim calcmode="lin" valueType="num">
                                      <p:cBhvr>
                                        <p:cTn id="24" dur="1000" fill="hold"/>
                                        <p:tgtEl>
                                          <p:spTgt spid="16391"/>
                                        </p:tgtEl>
                                        <p:attrNameLst>
                                          <p:attrName>ppt_w</p:attrName>
                                        </p:attrNameLst>
                                      </p:cBhvr>
                                      <p:tavLst>
                                        <p:tav tm="0">
                                          <p:val>
                                            <p:fltVal val="0"/>
                                          </p:val>
                                        </p:tav>
                                        <p:tav tm="100000">
                                          <p:val>
                                            <p:strVal val="#ppt_w"/>
                                          </p:val>
                                        </p:tav>
                                      </p:tavLst>
                                    </p:anim>
                                    <p:anim calcmode="lin" valueType="num">
                                      <p:cBhvr>
                                        <p:cTn id="25" dur="1000" fill="hold"/>
                                        <p:tgtEl>
                                          <p:spTgt spid="16391"/>
                                        </p:tgtEl>
                                        <p:attrNameLst>
                                          <p:attrName>ppt_h</p:attrName>
                                        </p:attrNameLst>
                                      </p:cBhvr>
                                      <p:tavLst>
                                        <p:tav tm="0">
                                          <p:val>
                                            <p:fltVal val="0"/>
                                          </p:val>
                                        </p:tav>
                                        <p:tav tm="100000">
                                          <p:val>
                                            <p:strVal val="#ppt_h"/>
                                          </p:val>
                                        </p:tav>
                                      </p:tavLst>
                                    </p:anim>
                                    <p:anim calcmode="lin" valueType="num">
                                      <p:cBhvr>
                                        <p:cTn id="26" dur="1000" fill="hold"/>
                                        <p:tgtEl>
                                          <p:spTgt spid="16391"/>
                                        </p:tgtEl>
                                        <p:attrNameLst>
                                          <p:attrName>style.rotation</p:attrName>
                                        </p:attrNameLst>
                                      </p:cBhvr>
                                      <p:tavLst>
                                        <p:tav tm="0">
                                          <p:val>
                                            <p:fltVal val="90"/>
                                          </p:val>
                                        </p:tav>
                                        <p:tav tm="100000">
                                          <p:val>
                                            <p:fltVal val="0"/>
                                          </p:val>
                                        </p:tav>
                                      </p:tavLst>
                                    </p:anim>
                                    <p:animEffect transition="in" filter="fade">
                                      <p:cBhvr>
                                        <p:cTn id="27" dur="1000"/>
                                        <p:tgtEl>
                                          <p:spTgt spid="1639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764" name="Picture 4" descr="http://cache.viewimages.com/xc/2664922.jpg?v=1&amp;c=ViewImages&amp;k=2&amp;d=6E41E83E90A345BD4168BAB46A6E0AF7A55A1E4F32AD3138"/>
          <p:cNvPicPr>
            <a:picLocks noChangeAspect="1" noChangeArrowheads="1"/>
          </p:cNvPicPr>
          <p:nvPr/>
        </p:nvPicPr>
        <p:blipFill>
          <a:blip r:embed="rId3" cstate="print"/>
          <a:srcRect/>
          <a:stretch>
            <a:fillRect/>
          </a:stretch>
        </p:blipFill>
        <p:spPr bwMode="auto">
          <a:xfrm>
            <a:off x="5257800" y="152400"/>
            <a:ext cx="2971800" cy="4011613"/>
          </a:xfrm>
          <a:prstGeom prst="rect">
            <a:avLst/>
          </a:prstGeom>
          <a:noFill/>
          <a:ln w="9525">
            <a:noFill/>
            <a:miter lim="800000"/>
            <a:headEnd/>
            <a:tailEnd/>
          </a:ln>
        </p:spPr>
      </p:pic>
      <p:sp>
        <p:nvSpPr>
          <p:cNvPr id="3" name="Content Placeholder 2"/>
          <p:cNvSpPr>
            <a:spLocks noGrp="1"/>
          </p:cNvSpPr>
          <p:nvPr>
            <p:ph idx="1"/>
          </p:nvPr>
        </p:nvSpPr>
        <p:spPr>
          <a:xfrm>
            <a:off x="-152400" y="228600"/>
            <a:ext cx="4648200" cy="5897563"/>
          </a:xfrm>
        </p:spPr>
        <p:txBody>
          <a:bodyPr/>
          <a:lstStyle/>
          <a:p>
            <a:r>
              <a:rPr lang="en-US" sz="3200" b="1" u="sng" dirty="0" smtClean="0">
                <a:solidFill>
                  <a:srgbClr val="002060"/>
                </a:solidFill>
              </a:rPr>
              <a:t>H. M. Stanley</a:t>
            </a:r>
            <a:r>
              <a:rPr lang="en-US" sz="3200" b="1" dirty="0" smtClean="0">
                <a:solidFill>
                  <a:srgbClr val="002060"/>
                </a:solidFill>
              </a:rPr>
              <a:t> newspaper reporter sent to Africa to “find” Livingstone… (whom westerners thought to be dead)</a:t>
            </a:r>
          </a:p>
          <a:p>
            <a:r>
              <a:rPr lang="en-US" sz="3200" b="1" dirty="0" smtClean="0">
                <a:solidFill>
                  <a:srgbClr val="002060"/>
                </a:solidFill>
              </a:rPr>
              <a:t>Mission accomplished, Stanley sought the aid/sponsorship of the king of Belgium to dominate the Congo region.</a:t>
            </a:r>
          </a:p>
          <a:p>
            <a:endParaRPr lang="en-CA" dirty="0" smtClean="0">
              <a:solidFill>
                <a:srgbClr val="002060"/>
              </a:solidFill>
            </a:endParaRPr>
          </a:p>
        </p:txBody>
      </p:sp>
      <p:pic>
        <p:nvPicPr>
          <p:cNvPr id="117762" name="Picture 2" descr="http://photos22.flickr.com/25482818_8fcb0d0f72.jpg"/>
          <p:cNvPicPr>
            <a:picLocks noChangeAspect="1" noChangeArrowheads="1"/>
          </p:cNvPicPr>
          <p:nvPr/>
        </p:nvPicPr>
        <p:blipFill>
          <a:blip r:embed="rId4" cstate="print"/>
          <a:srcRect/>
          <a:stretch>
            <a:fillRect/>
          </a:stretch>
        </p:blipFill>
        <p:spPr bwMode="auto">
          <a:xfrm>
            <a:off x="4381500" y="3581400"/>
            <a:ext cx="4762500" cy="3105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17764"/>
                                        </p:tgtEl>
                                        <p:attrNameLst>
                                          <p:attrName>style.visibility</p:attrName>
                                        </p:attrNameLst>
                                      </p:cBhvr>
                                      <p:to>
                                        <p:strVal val="visible"/>
                                      </p:to>
                                    </p:set>
                                    <p:animEffect transition="in" filter="fade">
                                      <p:cBhvr>
                                        <p:cTn id="13" dur="1000"/>
                                        <p:tgtEl>
                                          <p:spTgt spid="117764"/>
                                        </p:tgtEl>
                                      </p:cBhvr>
                                    </p:animEffect>
                                    <p:anim calcmode="lin" valueType="num">
                                      <p:cBhvr>
                                        <p:cTn id="14" dur="1000" fill="hold"/>
                                        <p:tgtEl>
                                          <p:spTgt spid="117764"/>
                                        </p:tgtEl>
                                        <p:attrNameLst>
                                          <p:attrName>ppt_x</p:attrName>
                                        </p:attrNameLst>
                                      </p:cBhvr>
                                      <p:tavLst>
                                        <p:tav tm="0">
                                          <p:val>
                                            <p:strVal val="#ppt_x"/>
                                          </p:val>
                                        </p:tav>
                                        <p:tav tm="100000">
                                          <p:val>
                                            <p:strVal val="#ppt_x"/>
                                          </p:val>
                                        </p:tav>
                                      </p:tavLst>
                                    </p:anim>
                                    <p:anim calcmode="lin" valueType="num">
                                      <p:cBhvr>
                                        <p:cTn id="15" dur="900" decel="100000" fill="hold"/>
                                        <p:tgtEl>
                                          <p:spTgt spid="11776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7764"/>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25" presetID="31" presetClass="entr" presetSubtype="0" fill="hold" nodeType="withEffect">
                                  <p:stCondLst>
                                    <p:cond delay="0"/>
                                  </p:stCondLst>
                                  <p:iterate type="lt">
                                    <p:tmPct val="5000"/>
                                  </p:iterate>
                                  <p:childTnLst>
                                    <p:set>
                                      <p:cBhvr>
                                        <p:cTn id="26" dur="1" fill="hold">
                                          <p:stCondLst>
                                            <p:cond delay="0"/>
                                          </p:stCondLst>
                                        </p:cTn>
                                        <p:tgtEl>
                                          <p:spTgt spid="117762"/>
                                        </p:tgtEl>
                                        <p:attrNameLst>
                                          <p:attrName>style.visibility</p:attrName>
                                        </p:attrNameLst>
                                      </p:cBhvr>
                                      <p:to>
                                        <p:strVal val="visible"/>
                                      </p:to>
                                    </p:set>
                                    <p:anim calcmode="lin" valueType="num">
                                      <p:cBhvr>
                                        <p:cTn id="27" dur="1000" fill="hold"/>
                                        <p:tgtEl>
                                          <p:spTgt spid="117762"/>
                                        </p:tgtEl>
                                        <p:attrNameLst>
                                          <p:attrName>ppt_w</p:attrName>
                                        </p:attrNameLst>
                                      </p:cBhvr>
                                      <p:tavLst>
                                        <p:tav tm="0">
                                          <p:val>
                                            <p:fltVal val="0"/>
                                          </p:val>
                                        </p:tav>
                                        <p:tav tm="100000">
                                          <p:val>
                                            <p:strVal val="#ppt_w"/>
                                          </p:val>
                                        </p:tav>
                                      </p:tavLst>
                                    </p:anim>
                                    <p:anim calcmode="lin" valueType="num">
                                      <p:cBhvr>
                                        <p:cTn id="28" dur="1000" fill="hold"/>
                                        <p:tgtEl>
                                          <p:spTgt spid="117762"/>
                                        </p:tgtEl>
                                        <p:attrNameLst>
                                          <p:attrName>ppt_h</p:attrName>
                                        </p:attrNameLst>
                                      </p:cBhvr>
                                      <p:tavLst>
                                        <p:tav tm="0">
                                          <p:val>
                                            <p:fltVal val="0"/>
                                          </p:val>
                                        </p:tav>
                                        <p:tav tm="100000">
                                          <p:val>
                                            <p:strVal val="#ppt_h"/>
                                          </p:val>
                                        </p:tav>
                                      </p:tavLst>
                                    </p:anim>
                                    <p:anim calcmode="lin" valueType="num">
                                      <p:cBhvr>
                                        <p:cTn id="29" dur="1000" fill="hold"/>
                                        <p:tgtEl>
                                          <p:spTgt spid="117762"/>
                                        </p:tgtEl>
                                        <p:attrNameLst>
                                          <p:attrName>style.rotation</p:attrName>
                                        </p:attrNameLst>
                                      </p:cBhvr>
                                      <p:tavLst>
                                        <p:tav tm="0">
                                          <p:val>
                                            <p:fltVal val="90"/>
                                          </p:val>
                                        </p:tav>
                                        <p:tav tm="100000">
                                          <p:val>
                                            <p:fltVal val="0"/>
                                          </p:val>
                                        </p:tav>
                                      </p:tavLst>
                                    </p:anim>
                                    <p:animEffect transition="in" filter="fade">
                                      <p:cBhvr>
                                        <p:cTn id="30" dur="1000"/>
                                        <p:tgtEl>
                                          <p:spTgt spid="117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marL="420624" indent="-384048" fontAlgn="auto">
              <a:spcAft>
                <a:spcPts val="0"/>
              </a:spcAft>
              <a:buFont typeface="Wingdings 2"/>
              <a:buChar char=""/>
              <a:defRPr/>
            </a:pPr>
            <a:r>
              <a:rPr lang="en-US" b="1" dirty="0" smtClean="0">
                <a:solidFill>
                  <a:srgbClr val="002060"/>
                </a:solidFill>
              </a:rPr>
              <a:t>Europe’s influence continued to expand in the 19</a:t>
            </a:r>
            <a:r>
              <a:rPr lang="en-US" b="1" baseline="30000" dirty="0" smtClean="0">
                <a:solidFill>
                  <a:srgbClr val="002060"/>
                </a:solidFill>
              </a:rPr>
              <a:t>th</a:t>
            </a:r>
            <a:r>
              <a:rPr lang="en-US" b="1" dirty="0" smtClean="0">
                <a:solidFill>
                  <a:srgbClr val="002060"/>
                </a:solidFill>
              </a:rPr>
              <a:t> c. </a:t>
            </a:r>
          </a:p>
          <a:p>
            <a:pPr marL="723837" lvl="1" indent="-384048" fontAlgn="auto">
              <a:spcAft>
                <a:spcPts val="0"/>
              </a:spcAft>
              <a:buFont typeface="Wingdings 2"/>
              <a:buChar char=""/>
              <a:defRPr/>
            </a:pPr>
            <a:endParaRPr lang="en-US" b="1" dirty="0" smtClean="0">
              <a:solidFill>
                <a:srgbClr val="002060"/>
              </a:solidFill>
            </a:endParaRPr>
          </a:p>
          <a:p>
            <a:pPr marL="723837" lvl="1" indent="-384048" fontAlgn="auto">
              <a:spcAft>
                <a:spcPts val="0"/>
              </a:spcAft>
              <a:buFont typeface="Wingdings 2"/>
              <a:buChar char=""/>
              <a:defRPr/>
            </a:pPr>
            <a:endParaRPr lang="en-US" b="1" dirty="0" smtClean="0">
              <a:solidFill>
                <a:srgbClr val="002060"/>
              </a:solidFill>
            </a:endParaRPr>
          </a:p>
          <a:p>
            <a:pPr marL="723837" lvl="1" indent="-384048" fontAlgn="auto">
              <a:spcAft>
                <a:spcPts val="0"/>
              </a:spcAft>
              <a:buFont typeface="Wingdings 2"/>
              <a:buChar char=""/>
              <a:defRPr/>
            </a:pPr>
            <a:endParaRPr lang="en-US" b="1" dirty="0" smtClean="0">
              <a:solidFill>
                <a:srgbClr val="002060"/>
              </a:solidFill>
            </a:endParaRPr>
          </a:p>
          <a:p>
            <a:pPr marL="723837" lvl="1" indent="-384048" fontAlgn="auto">
              <a:spcAft>
                <a:spcPts val="0"/>
              </a:spcAft>
              <a:buFont typeface="Wingdings 2"/>
              <a:buChar char=""/>
              <a:defRPr/>
            </a:pPr>
            <a:endParaRPr lang="en-US" b="1" dirty="0" smtClean="0">
              <a:solidFill>
                <a:srgbClr val="002060"/>
              </a:solidFill>
            </a:endParaRPr>
          </a:p>
          <a:p>
            <a:pPr marL="723837" lvl="1" indent="-384048" fontAlgn="auto">
              <a:spcAft>
                <a:spcPts val="0"/>
              </a:spcAft>
              <a:buFont typeface="Wingdings 2"/>
              <a:buChar char=""/>
              <a:defRPr/>
            </a:pPr>
            <a:endParaRPr lang="en-US" b="1" dirty="0" smtClean="0">
              <a:solidFill>
                <a:srgbClr val="002060"/>
              </a:solidFill>
            </a:endParaRPr>
          </a:p>
          <a:p>
            <a:pPr marL="723837" lvl="1" indent="-384048" fontAlgn="auto">
              <a:spcAft>
                <a:spcPts val="0"/>
              </a:spcAft>
              <a:buFont typeface="Wingdings 2"/>
              <a:buChar char=""/>
              <a:defRPr/>
            </a:pPr>
            <a:endParaRPr lang="en-US" b="1" dirty="0" smtClean="0">
              <a:solidFill>
                <a:srgbClr val="002060"/>
              </a:solidFill>
            </a:endParaRPr>
          </a:p>
          <a:p>
            <a:pPr marL="723837" lvl="1" indent="-384048" fontAlgn="auto">
              <a:spcAft>
                <a:spcPts val="0"/>
              </a:spcAft>
              <a:buFont typeface="Wingdings 2"/>
              <a:buChar char=""/>
              <a:defRPr/>
            </a:pPr>
            <a:endParaRPr lang="en-US" b="1" dirty="0" smtClean="0">
              <a:solidFill>
                <a:srgbClr val="002060"/>
              </a:solidFill>
            </a:endParaRPr>
          </a:p>
          <a:p>
            <a:pPr marL="723837" lvl="1" indent="-384048" fontAlgn="auto">
              <a:spcAft>
                <a:spcPts val="0"/>
              </a:spcAft>
              <a:buFont typeface="Wingdings 2"/>
              <a:buChar char=""/>
              <a:defRPr/>
            </a:pPr>
            <a:endParaRPr lang="en-US" b="1" dirty="0" smtClean="0">
              <a:solidFill>
                <a:srgbClr val="002060"/>
              </a:solidFill>
            </a:endParaRPr>
          </a:p>
          <a:p>
            <a:pPr marL="723837" lvl="1" indent="-384048" fontAlgn="auto">
              <a:spcAft>
                <a:spcPts val="0"/>
              </a:spcAft>
              <a:buFont typeface="Wingdings 2"/>
              <a:buChar char=""/>
              <a:defRPr/>
            </a:pPr>
            <a:r>
              <a:rPr lang="en-US" b="1" dirty="0" smtClean="0">
                <a:solidFill>
                  <a:srgbClr val="002060"/>
                </a:solidFill>
              </a:rPr>
              <a:t>Original reasons 3Gs.  What are the new reasons?</a:t>
            </a:r>
          </a:p>
          <a:p>
            <a:pPr marL="1006412" lvl="2" indent="-384048" fontAlgn="auto">
              <a:spcAft>
                <a:spcPts val="0"/>
              </a:spcAft>
              <a:buFont typeface="Wingdings 2"/>
              <a:buChar char=""/>
              <a:defRPr/>
            </a:pPr>
            <a:r>
              <a:rPr lang="en-US" b="1" dirty="0" smtClean="0">
                <a:solidFill>
                  <a:srgbClr val="002060"/>
                </a:solidFill>
              </a:rPr>
              <a:t>Resources to feed the industrial hunger</a:t>
            </a:r>
          </a:p>
          <a:p>
            <a:pPr marL="1006412" lvl="2" indent="-384048" fontAlgn="auto">
              <a:spcAft>
                <a:spcPts val="0"/>
              </a:spcAft>
              <a:buFont typeface="Wingdings 2"/>
              <a:buChar char=""/>
              <a:defRPr/>
            </a:pPr>
            <a:r>
              <a:rPr lang="en-US" b="1" dirty="0" smtClean="0">
                <a:solidFill>
                  <a:srgbClr val="002060"/>
                </a:solidFill>
              </a:rPr>
              <a:t>White Man’s Burden (from the poem)</a:t>
            </a:r>
          </a:p>
          <a:p>
            <a:pPr marL="1006412" lvl="2" indent="-384048" fontAlgn="auto">
              <a:spcAft>
                <a:spcPts val="0"/>
              </a:spcAft>
              <a:buFont typeface="Wingdings 2"/>
              <a:buChar char=""/>
              <a:defRPr/>
            </a:pPr>
            <a:r>
              <a:rPr lang="en-US" b="1" dirty="0" smtClean="0">
                <a:solidFill>
                  <a:srgbClr val="002060"/>
                </a:solidFill>
              </a:rPr>
              <a:t>Nationalism prove your country is better.</a:t>
            </a:r>
          </a:p>
          <a:p>
            <a:pPr marL="723837" lvl="1" indent="-384048" fontAlgn="auto">
              <a:spcAft>
                <a:spcPts val="0"/>
              </a:spcAft>
              <a:buFont typeface="Wingdings 2"/>
              <a:buChar char=""/>
              <a:defRPr/>
            </a:pPr>
            <a:r>
              <a:rPr lang="en-US" b="1" dirty="0" smtClean="0">
                <a:solidFill>
                  <a:srgbClr val="002060"/>
                </a:solidFill>
              </a:rPr>
              <a:t>So it’s really for all the same old reasons…</a:t>
            </a:r>
            <a:endParaRPr lang="en-CA" b="1" dirty="0" smtClean="0">
              <a:solidFill>
                <a:srgbClr val="002060"/>
              </a:solidFill>
            </a:endParaRPr>
          </a:p>
          <a:p>
            <a:pPr marL="722376" lvl="1" indent="-274320" fontAlgn="auto">
              <a:spcAft>
                <a:spcPts val="0"/>
              </a:spcAft>
              <a:buFont typeface="Wingdings 2"/>
              <a:buChar char=""/>
              <a:defRPr/>
            </a:pPr>
            <a:endParaRPr lang="en-US" b="1" dirty="0" smtClean="0">
              <a:solidFill>
                <a:srgbClr val="002060"/>
              </a:solidFill>
            </a:endParaRPr>
          </a:p>
          <a:p>
            <a:pPr marL="722376" lvl="1" indent="-274320" fontAlgn="auto">
              <a:spcAft>
                <a:spcPts val="0"/>
              </a:spcAft>
              <a:buFont typeface="Wingdings 2"/>
              <a:buChar char=""/>
              <a:defRPr/>
            </a:pPr>
            <a:endParaRPr lang="en-US" b="1" dirty="0" smtClean="0">
              <a:solidFill>
                <a:srgbClr val="002060"/>
              </a:solidFill>
            </a:endParaRPr>
          </a:p>
          <a:p>
            <a:pPr marL="722376" lvl="1" indent="-274320" fontAlgn="auto">
              <a:spcAft>
                <a:spcPts val="0"/>
              </a:spcAft>
              <a:buFont typeface="Wingdings 2"/>
              <a:buChar char=""/>
              <a:defRPr/>
            </a:pPr>
            <a:endParaRPr lang="en-US" b="1" dirty="0" smtClean="0">
              <a:solidFill>
                <a:srgbClr val="002060"/>
              </a:solidFill>
            </a:endParaRPr>
          </a:p>
          <a:p>
            <a:pPr marL="722376" lvl="1" indent="-274320" fontAlgn="auto">
              <a:spcAft>
                <a:spcPts val="0"/>
              </a:spcAft>
              <a:buFont typeface="Wingdings 2"/>
              <a:buChar char=""/>
              <a:defRPr/>
            </a:pPr>
            <a:endParaRPr lang="en-US" b="1" dirty="0" smtClean="0">
              <a:solidFill>
                <a:srgbClr val="002060"/>
              </a:solidFill>
            </a:endParaRPr>
          </a:p>
          <a:p>
            <a:pPr marL="722376" lvl="1" indent="-274320" fontAlgn="auto">
              <a:spcAft>
                <a:spcPts val="0"/>
              </a:spcAft>
              <a:buFont typeface="Wingdings 2"/>
              <a:buChar char=""/>
              <a:defRPr/>
            </a:pPr>
            <a:endParaRPr lang="en-US" b="1" dirty="0" smtClean="0">
              <a:solidFill>
                <a:srgbClr val="002060"/>
              </a:solidFill>
            </a:endParaRPr>
          </a:p>
          <a:p>
            <a:pPr marL="722376" lvl="1" indent="-274320" fontAlgn="auto">
              <a:spcAft>
                <a:spcPts val="0"/>
              </a:spcAft>
              <a:buFont typeface="Wingdings 2"/>
              <a:buChar char=""/>
              <a:defRPr/>
            </a:pPr>
            <a:endParaRPr lang="en-CA" b="1" dirty="0" smtClean="0">
              <a:solidFill>
                <a:srgbClr val="002060"/>
              </a:solidFill>
            </a:endParaRPr>
          </a:p>
        </p:txBody>
      </p:sp>
      <p:pic>
        <p:nvPicPr>
          <p:cNvPr id="90114" name="Picture 2" descr="http://www.originofnations.org/British_Empire/The%20Sun%20Never%20Set%20on%20the%20British%20Empire/The%20Sun%20Never%20Set%20on%20the%20British%20Empire_files/world-br.gif"/>
          <p:cNvPicPr>
            <a:picLocks noChangeAspect="1" noChangeArrowheads="1"/>
          </p:cNvPicPr>
          <p:nvPr/>
        </p:nvPicPr>
        <p:blipFill>
          <a:blip r:embed="rId3" cstate="print"/>
          <a:srcRect/>
          <a:stretch>
            <a:fillRect/>
          </a:stretch>
        </p:blipFill>
        <p:spPr bwMode="auto">
          <a:xfrm>
            <a:off x="990600" y="838200"/>
            <a:ext cx="7033402"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90114"/>
                                        </p:tgtEl>
                                        <p:attrNameLst>
                                          <p:attrName>style.visibility</p:attrName>
                                        </p:attrNameLst>
                                      </p:cBhvr>
                                      <p:to>
                                        <p:strVal val="visible"/>
                                      </p:to>
                                    </p:set>
                                    <p:anim calcmode="lin" valueType="num">
                                      <p:cBhvr>
                                        <p:cTn id="15" dur="1000" fill="hold"/>
                                        <p:tgtEl>
                                          <p:spTgt spid="90114"/>
                                        </p:tgtEl>
                                        <p:attrNameLst>
                                          <p:attrName>ppt_w</p:attrName>
                                        </p:attrNameLst>
                                      </p:cBhvr>
                                      <p:tavLst>
                                        <p:tav tm="0">
                                          <p:val>
                                            <p:fltVal val="0"/>
                                          </p:val>
                                        </p:tav>
                                        <p:tav tm="100000">
                                          <p:val>
                                            <p:strVal val="#ppt_w"/>
                                          </p:val>
                                        </p:tav>
                                      </p:tavLst>
                                    </p:anim>
                                    <p:anim calcmode="lin" valueType="num">
                                      <p:cBhvr>
                                        <p:cTn id="16" dur="1000" fill="hold"/>
                                        <p:tgtEl>
                                          <p:spTgt spid="90114"/>
                                        </p:tgtEl>
                                        <p:attrNameLst>
                                          <p:attrName>ppt_h</p:attrName>
                                        </p:attrNameLst>
                                      </p:cBhvr>
                                      <p:tavLst>
                                        <p:tav tm="0">
                                          <p:val>
                                            <p:fltVal val="0"/>
                                          </p:val>
                                        </p:tav>
                                        <p:tav tm="100000">
                                          <p:val>
                                            <p:strVal val="#ppt_h"/>
                                          </p:val>
                                        </p:tav>
                                      </p:tavLst>
                                    </p:anim>
                                    <p:anim calcmode="lin" valueType="num">
                                      <p:cBhvr>
                                        <p:cTn id="17" dur="1000" fill="hold"/>
                                        <p:tgtEl>
                                          <p:spTgt spid="90114"/>
                                        </p:tgtEl>
                                        <p:attrNameLst>
                                          <p:attrName>style.rotation</p:attrName>
                                        </p:attrNameLst>
                                      </p:cBhvr>
                                      <p:tavLst>
                                        <p:tav tm="0">
                                          <p:val>
                                            <p:fltVal val="90"/>
                                          </p:val>
                                        </p:tav>
                                        <p:tav tm="100000">
                                          <p:val>
                                            <p:fltVal val="0"/>
                                          </p:val>
                                        </p:tav>
                                      </p:tavLst>
                                    </p:anim>
                                    <p:animEffect transition="in" filter="fade">
                                      <p:cBhvr>
                                        <p:cTn id="18" dur="1000"/>
                                        <p:tgtEl>
                                          <p:spTgt spid="90114"/>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1000"/>
                                        <p:tgtEl>
                                          <p:spTgt spid="3">
                                            <p:txEl>
                                              <p:pRg st="9" end="9"/>
                                            </p:txEl>
                                          </p:spTgt>
                                        </p:tgtEl>
                                      </p:cBhvr>
                                    </p:animEffect>
                                    <p:anim calcmode="lin" valueType="num">
                                      <p:cBhvr>
                                        <p:cTn id="2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1000"/>
                                        <p:tgtEl>
                                          <p:spTgt spid="3">
                                            <p:txEl>
                                              <p:pRg st="10" end="10"/>
                                            </p:txEl>
                                          </p:spTgt>
                                        </p:tgtEl>
                                      </p:cBhvr>
                                    </p:animEffect>
                                    <p:anim calcmode="lin" valueType="num">
                                      <p:cBhvr>
                                        <p:cTn id="3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1000"/>
                                        <p:tgtEl>
                                          <p:spTgt spid="3">
                                            <p:txEl>
                                              <p:pRg st="11" end="11"/>
                                            </p:txEl>
                                          </p:spTgt>
                                        </p:tgtEl>
                                      </p:cBhvr>
                                    </p:animEffect>
                                    <p:anim calcmode="lin" valueType="num">
                                      <p:cBhvr>
                                        <p:cTn id="4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11" end="11"/>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11" end="11"/>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1000"/>
                                        <p:tgtEl>
                                          <p:spTgt spid="3">
                                            <p:txEl>
                                              <p:pRg st="12" end="12"/>
                                            </p:txEl>
                                          </p:spTgt>
                                        </p:tgtEl>
                                      </p:cBhvr>
                                    </p:animEffect>
                                    <p:anim calcmode="lin" valueType="num">
                                      <p:cBhvr>
                                        <p:cTn id="4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12" end="12"/>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12" end="12"/>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Effect transition="in" filter="fade">
                                      <p:cBhvr>
                                        <p:cTn id="55" dur="1000"/>
                                        <p:tgtEl>
                                          <p:spTgt spid="3">
                                            <p:txEl>
                                              <p:pRg st="13" end="13"/>
                                            </p:txEl>
                                          </p:spTgt>
                                        </p:tgtEl>
                                      </p:cBhvr>
                                    </p:animEffect>
                                    <p:anim calcmode="lin" valueType="num">
                                      <p:cBhvr>
                                        <p:cTn id="56"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13" end="13"/>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13" end="1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28600" y="228600"/>
            <a:ext cx="3429000" cy="523220"/>
          </a:xfrm>
          <a:prstGeom prst="rect">
            <a:avLst/>
          </a:prstGeom>
          <a:noFill/>
          <a:ln w="9525">
            <a:noFill/>
            <a:miter lim="800000"/>
            <a:headEnd/>
            <a:tailEnd/>
          </a:ln>
        </p:spPr>
        <p:txBody>
          <a:bodyPr wrap="square">
            <a:spAutoFit/>
          </a:bodyPr>
          <a:lstStyle/>
          <a:p>
            <a:pPr>
              <a:spcBef>
                <a:spcPct val="50000"/>
              </a:spcBef>
            </a:pPr>
            <a:r>
              <a:rPr lang="en-US" sz="2800" b="1" dirty="0">
                <a:solidFill>
                  <a:srgbClr val="C00000"/>
                </a:solidFill>
                <a:effectLst>
                  <a:outerShdw blurRad="38100" dist="38100" dir="2700000" algn="tl">
                    <a:srgbClr val="000000">
                      <a:alpha val="43137"/>
                    </a:srgbClr>
                  </a:outerShdw>
                </a:effectLst>
                <a:latin typeface="+mn-lt"/>
              </a:rPr>
              <a:t>Harvesting Rubber</a:t>
            </a:r>
          </a:p>
        </p:txBody>
      </p:sp>
      <p:pic>
        <p:nvPicPr>
          <p:cNvPr id="6" name="Picture 4" descr="Africans harvesting rubber in the Congo"/>
          <p:cNvPicPr>
            <a:picLocks noChangeAspect="1" noChangeArrowheads="1"/>
          </p:cNvPicPr>
          <p:nvPr/>
        </p:nvPicPr>
        <p:blipFill>
          <a:blip r:embed="rId2" cstate="print">
            <a:lum bright="-6000" contrast="6000"/>
          </a:blip>
          <a:srcRect/>
          <a:stretch>
            <a:fillRect/>
          </a:stretch>
        </p:blipFill>
        <p:spPr bwMode="auto">
          <a:xfrm>
            <a:off x="838200" y="990600"/>
            <a:ext cx="2443162" cy="4953000"/>
          </a:xfrm>
          <a:prstGeom prst="rect">
            <a:avLst/>
          </a:prstGeom>
          <a:noFill/>
          <a:ln w="9525">
            <a:solidFill>
              <a:srgbClr val="FF9933"/>
            </a:solidFill>
            <a:miter lim="800000"/>
            <a:headEnd/>
            <a:tailEnd/>
          </a:ln>
        </p:spPr>
      </p:pic>
      <p:pic>
        <p:nvPicPr>
          <p:cNvPr id="7" name="Picture 4" descr="whipping"/>
          <p:cNvPicPr>
            <a:picLocks noChangeAspect="1" noChangeArrowheads="1"/>
          </p:cNvPicPr>
          <p:nvPr/>
        </p:nvPicPr>
        <p:blipFill>
          <a:blip r:embed="rId3" cstate="print">
            <a:lum bright="-6000" contrast="12000"/>
          </a:blip>
          <a:srcRect/>
          <a:stretch>
            <a:fillRect/>
          </a:stretch>
        </p:blipFill>
        <p:spPr bwMode="auto">
          <a:xfrm>
            <a:off x="762000" y="1066800"/>
            <a:ext cx="5867400" cy="4889500"/>
          </a:xfrm>
          <a:prstGeom prst="rect">
            <a:avLst/>
          </a:prstGeom>
          <a:noFill/>
          <a:ln w="9525">
            <a:solidFill>
              <a:srgbClr val="FF9933"/>
            </a:solidFill>
            <a:miter lim="800000"/>
            <a:headEnd/>
            <a:tailEnd/>
          </a:ln>
        </p:spPr>
      </p:pic>
      <p:sp>
        <p:nvSpPr>
          <p:cNvPr id="8" name="Text Box 2"/>
          <p:cNvSpPr txBox="1">
            <a:spLocks noChangeArrowheads="1"/>
          </p:cNvSpPr>
          <p:nvPr/>
        </p:nvSpPr>
        <p:spPr bwMode="auto">
          <a:xfrm>
            <a:off x="1066800" y="152400"/>
            <a:ext cx="7467600" cy="646331"/>
          </a:xfrm>
          <a:prstGeom prst="rect">
            <a:avLst/>
          </a:prstGeom>
          <a:noFill/>
          <a:ln w="9525">
            <a:noFill/>
            <a:miter lim="800000"/>
            <a:headEnd/>
            <a:tailEnd/>
          </a:ln>
        </p:spPr>
        <p:txBody>
          <a:bodyPr wrap="square">
            <a:spAutoFit/>
          </a:bodyPr>
          <a:lstStyle/>
          <a:p>
            <a:pPr>
              <a:spcBef>
                <a:spcPct val="50000"/>
              </a:spcBef>
            </a:pPr>
            <a:r>
              <a:rPr lang="en-US" sz="3600" b="1" dirty="0">
                <a:solidFill>
                  <a:srgbClr val="C00000"/>
                </a:solidFill>
                <a:latin typeface="Comic Sans MS" pitchFamily="66" charset="0"/>
              </a:rPr>
              <a:t>5-8 Million Victims!  </a:t>
            </a:r>
            <a:r>
              <a:rPr lang="en-US" sz="2400" b="1" dirty="0">
                <a:solidFill>
                  <a:srgbClr val="C00000"/>
                </a:solidFill>
                <a:latin typeface="Comic Sans MS" pitchFamily="66" charset="0"/>
              </a:rPr>
              <a:t>(50% of </a:t>
            </a:r>
            <a:r>
              <a:rPr lang="en-US" sz="2400" b="1" dirty="0" err="1">
                <a:solidFill>
                  <a:srgbClr val="C00000"/>
                </a:solidFill>
                <a:latin typeface="Comic Sans MS" pitchFamily="66" charset="0"/>
              </a:rPr>
              <a:t>Popul</a:t>
            </a:r>
            <a:r>
              <a:rPr lang="en-US" sz="2400" b="1" dirty="0">
                <a:solidFill>
                  <a:srgbClr val="C00000"/>
                </a:solidFill>
                <a:latin typeface="Comic Sans MS" pitchFamily="66" charset="0"/>
              </a:rPr>
              <a:t>.)</a:t>
            </a:r>
          </a:p>
        </p:txBody>
      </p:sp>
      <p:pic>
        <p:nvPicPr>
          <p:cNvPr id="9" name="Picture 4" descr="Congo-Kids with no arms or legs"/>
          <p:cNvPicPr>
            <a:picLocks noChangeAspect="1" noChangeArrowheads="1"/>
          </p:cNvPicPr>
          <p:nvPr/>
        </p:nvPicPr>
        <p:blipFill>
          <a:blip r:embed="rId4" cstate="print">
            <a:lum bright="-12000" contrast="6000"/>
          </a:blip>
          <a:srcRect/>
          <a:stretch>
            <a:fillRect/>
          </a:stretch>
        </p:blipFill>
        <p:spPr bwMode="auto">
          <a:xfrm>
            <a:off x="5257800" y="914400"/>
            <a:ext cx="3640137" cy="5410200"/>
          </a:xfrm>
          <a:prstGeom prst="rect">
            <a:avLst/>
          </a:prstGeom>
          <a:noFill/>
          <a:ln w="9525">
            <a:solidFill>
              <a:srgbClr val="FF9933"/>
            </a:solidFill>
            <a:miter lim="800000"/>
            <a:headEnd/>
            <a:tailEnd/>
          </a:ln>
        </p:spPr>
      </p:pic>
      <p:sp>
        <p:nvSpPr>
          <p:cNvPr id="10" name="Rectangle 5"/>
          <p:cNvSpPr>
            <a:spLocks noChangeArrowheads="1"/>
          </p:cNvSpPr>
          <p:nvPr/>
        </p:nvSpPr>
        <p:spPr bwMode="auto">
          <a:xfrm>
            <a:off x="533400" y="1143000"/>
            <a:ext cx="4800600" cy="5273675"/>
          </a:xfrm>
          <a:prstGeom prst="rect">
            <a:avLst/>
          </a:prstGeom>
          <a:noFill/>
          <a:ln w="9525">
            <a:noFill/>
            <a:miter lim="800000"/>
            <a:headEnd/>
            <a:tailEnd/>
          </a:ln>
        </p:spPr>
        <p:txBody>
          <a:bodyPr anchor="ctr">
            <a:spAutoFit/>
          </a:bodyPr>
          <a:lstStyle/>
          <a:p>
            <a:pPr algn="l"/>
            <a:r>
              <a:rPr lang="en-US" sz="2000" b="1" i="1" dirty="0">
                <a:solidFill>
                  <a:srgbClr val="C00000"/>
                </a:solidFill>
              </a:rPr>
              <a:t>It is blood-curdling to see them (the soldiers) returning with the hands of the slain, and to find the hands of young children amongst the bigger ones evidencing their bravery...The rubber from this district has cost hundreds of lives, and the scenes I have witnessed, while unable to help the oppressed, have been almost enough to make me wish I were dead... This rubber traffic is steeped in blood, and if the natives were to rise and sweep every white person on the Upper Congo into eternity, there would still be left a fearful balance to their credit.</a:t>
            </a:r>
            <a:r>
              <a:rPr lang="en-US" sz="2000" b="1" dirty="0">
                <a:solidFill>
                  <a:srgbClr val="C00000"/>
                </a:solidFill>
              </a:rPr>
              <a:t>        -- Belgian Official </a:t>
            </a:r>
          </a:p>
          <a:p>
            <a:pPr algn="l" eaLnBrk="0" hangingPunct="0"/>
            <a:endParaRPr lang="en-US" sz="2000" b="1" dirty="0">
              <a:solidFill>
                <a:srgbClr val="C00000"/>
              </a:solidFill>
            </a:endParaRPr>
          </a:p>
        </p:txBody>
      </p:sp>
      <p:pic>
        <p:nvPicPr>
          <p:cNvPr id="11" name="Content Placeholder 3" descr="Amputated_Congolese_youth.jpg"/>
          <p:cNvPicPr>
            <a:picLocks noGrp="1" noChangeAspect="1"/>
          </p:cNvPicPr>
          <p:nvPr>
            <p:ph idx="1"/>
          </p:nvPr>
        </p:nvPicPr>
        <p:blipFill>
          <a:blip r:embed="rId5" cstate="print"/>
          <a:srcRect/>
          <a:stretch>
            <a:fillRect/>
          </a:stretch>
        </p:blipFill>
        <p:spPr>
          <a:xfrm>
            <a:off x="5413375" y="1447800"/>
            <a:ext cx="3578225"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par>
                                <p:cTn id="10" presetID="9"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5" presetClass="exit" presetSubtype="10" fill="hold" grpId="1" nodeType="withEffect">
                                  <p:stCondLst>
                                    <p:cond delay="0"/>
                                  </p:stCondLst>
                                  <p:iterate type="lt">
                                    <p:tmPct val="0"/>
                                  </p:iterate>
                                  <p:childTnLst>
                                    <p:animEffect transition="out" filter="checkerboard(across)">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xit" presetSubtype="10" fill="hold" nodeType="clickEffect">
                                  <p:stCondLst>
                                    <p:cond delay="0"/>
                                  </p:stCondLst>
                                  <p:childTnLst>
                                    <p:animEffect transition="out" filter="checkerboard(across)">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1" nodeType="clickEffect">
                                  <p:stCondLst>
                                    <p:cond delay="0"/>
                                  </p:stCondLst>
                                  <p:iterate type="wd">
                                    <p:tmPct val="0"/>
                                  </p:iterate>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strVal val="#ppt_w+.3"/>
                                          </p:val>
                                        </p:tav>
                                        <p:tav tm="100000">
                                          <p:val>
                                            <p:strVal val="#ppt_w"/>
                                          </p:val>
                                        </p:tav>
                                      </p:tavLst>
                                    </p:anim>
                                    <p:anim calcmode="lin" valueType="num">
                                      <p:cBhvr>
                                        <p:cTn id="36" dur="1000" fill="hold"/>
                                        <p:tgtEl>
                                          <p:spTgt spid="10"/>
                                        </p:tgtEl>
                                        <p:attrNameLst>
                                          <p:attrName>ppt_h</p:attrName>
                                        </p:attrNameLst>
                                      </p:cBhvr>
                                      <p:tavLst>
                                        <p:tav tm="0">
                                          <p:val>
                                            <p:strVal val="#ppt_h"/>
                                          </p:val>
                                        </p:tav>
                                        <p:tav tm="100000">
                                          <p:val>
                                            <p:strVal val="#ppt_h"/>
                                          </p:val>
                                        </p:tav>
                                      </p:tavLst>
                                    </p:anim>
                                    <p:animEffect transition="in" filter="fade">
                                      <p:cBhvr>
                                        <p:cTn id="37" dur="1000"/>
                                        <p:tgtEl>
                                          <p:spTgt spid="10"/>
                                        </p:tgtEl>
                                      </p:cBhvr>
                                    </p:animEffect>
                                  </p:child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dissolv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xit" presetSubtype="10" fill="hold" nodeType="clickEffect">
                                  <p:stCondLst>
                                    <p:cond delay="0"/>
                                  </p:stCondLst>
                                  <p:childTnLst>
                                    <p:animEffect transition="out" filter="checkerboard(across)">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dissolve">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10"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www.historytoday.com/sites/default/files/belgium_m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685799"/>
            <a:ext cx="4252272" cy="54996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http://nettportal.samlaget.no/bm/verden_etter/kap3/portrett/Leopold.gif"/>
          <p:cNvPicPr>
            <a:picLocks noChangeAspect="1" noChangeArrowheads="1"/>
          </p:cNvPicPr>
          <p:nvPr/>
        </p:nvPicPr>
        <p:blipFill>
          <a:blip r:embed="rId3" cstate="print"/>
          <a:srcRect/>
          <a:stretch>
            <a:fillRect/>
          </a:stretch>
        </p:blipFill>
        <p:spPr bwMode="auto">
          <a:xfrm>
            <a:off x="4953000" y="228600"/>
            <a:ext cx="3906838" cy="6248400"/>
          </a:xfrm>
          <a:prstGeom prst="rect">
            <a:avLst/>
          </a:prstGeom>
          <a:noFill/>
          <a:ln w="9525">
            <a:noFill/>
            <a:miter lim="800000"/>
            <a:headEnd/>
            <a:tailEnd/>
          </a:ln>
        </p:spPr>
      </p:pic>
    </p:spTree>
    <p:extLst>
      <p:ext uri="{BB962C8B-B14F-4D97-AF65-F5344CB8AC3E}">
        <p14:creationId xmlns:p14="http://schemas.microsoft.com/office/powerpoint/2010/main" val="40189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228600"/>
            <a:ext cx="4343400" cy="3039490"/>
          </a:xfrm>
          <a:prstGeom prst="rect">
            <a:avLst/>
          </a:prstGeom>
        </p:spPr>
      </p:pic>
      <p:sp>
        <p:nvSpPr>
          <p:cNvPr id="3" name="TextBox 2"/>
          <p:cNvSpPr txBox="1"/>
          <p:nvPr/>
        </p:nvSpPr>
        <p:spPr>
          <a:xfrm>
            <a:off x="457200" y="3505200"/>
            <a:ext cx="3810000" cy="923330"/>
          </a:xfrm>
          <a:prstGeom prst="rect">
            <a:avLst/>
          </a:prstGeom>
          <a:noFill/>
        </p:spPr>
        <p:txBody>
          <a:bodyPr wrap="square" rtlCol="0">
            <a:spAutoFit/>
          </a:bodyPr>
          <a:lstStyle/>
          <a:p>
            <a:r>
              <a:rPr lang="en-US" dirty="0" smtClean="0">
                <a:solidFill>
                  <a:srgbClr val="002060"/>
                </a:solidFill>
              </a:rPr>
              <a:t>1897, 267 Congolese people were taken to Belgium as part of an “exhibit” in Brussels.</a:t>
            </a:r>
            <a:endParaRPr lang="en-US" dirty="0">
              <a:solidFill>
                <a:srgbClr val="002060"/>
              </a:solidFill>
            </a:endParaRPr>
          </a:p>
        </p:txBody>
      </p:sp>
      <p:sp>
        <p:nvSpPr>
          <p:cNvPr id="4" name="Rectangle 2"/>
          <p:cNvSpPr>
            <a:spLocks noChangeArrowheads="1"/>
          </p:cNvSpPr>
          <p:nvPr/>
        </p:nvSpPr>
        <p:spPr bwMode="auto">
          <a:xfrm>
            <a:off x="4876800" y="76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descr="http://www.popularresistance.org/wp-content/uploads/2014/02/African-girl-in-human-zoo-e13927485807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4290"/>
            <a:ext cx="3810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331970" y="3192482"/>
            <a:ext cx="489966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2060"/>
                </a:solidFill>
                <a:effectLst/>
                <a:latin typeface="+mn-lt"/>
                <a:ea typeface="Calibri" panose="020F0502020204030204" pitchFamily="34" charset="0"/>
                <a:cs typeface="Times New Roman" panose="02020603050405020304" pitchFamily="18" charset="0"/>
              </a:rPr>
              <a:t>Throughout the late 19th century, and well into the 1950′s, Africans and in some cases Native Americans, were kept as exhibits in zoos. Far from a relic from an unenlightened past, remnants of such exhibits have continued in Europe. Above photograph is from  Brussels, Belgium in 1958.</a:t>
            </a:r>
            <a:endParaRPr kumimoji="0" lang="en-US" altLang="en-US" b="0" i="0" u="none" strike="noStrike" cap="none" normalizeH="0" baseline="0" dirty="0" smtClean="0">
              <a:ln>
                <a:noFill/>
              </a:ln>
              <a:solidFill>
                <a:srgbClr val="002060"/>
              </a:solidFill>
              <a:effectLst/>
              <a:latin typeface="+mn-lt"/>
            </a:endParaRPr>
          </a:p>
        </p:txBody>
      </p:sp>
      <p:sp>
        <p:nvSpPr>
          <p:cNvPr id="6" name="TextBox 5"/>
          <p:cNvSpPr txBox="1"/>
          <p:nvPr/>
        </p:nvSpPr>
        <p:spPr>
          <a:xfrm>
            <a:off x="0" y="5181600"/>
            <a:ext cx="9136380" cy="1815882"/>
          </a:xfrm>
          <a:prstGeom prst="rect">
            <a:avLst/>
          </a:prstGeom>
          <a:noFill/>
        </p:spPr>
        <p:txBody>
          <a:bodyPr wrap="square" rtlCol="0">
            <a:spAutoFit/>
          </a:bodyPr>
          <a:lstStyle/>
          <a:p>
            <a:r>
              <a:rPr lang="en-US" sz="1600" dirty="0">
                <a:solidFill>
                  <a:srgbClr val="002060"/>
                </a:solidFill>
              </a:rPr>
              <a:t>In 1906, Madison Grant—socialite, eugenicist, amateur anthropologist, and head of the New York Zoological Society—had Congolese pygmy Ota </a:t>
            </a:r>
            <a:r>
              <a:rPr lang="en-US" sz="1600" dirty="0" err="1">
                <a:solidFill>
                  <a:srgbClr val="002060"/>
                </a:solidFill>
              </a:rPr>
              <a:t>Benga</a:t>
            </a:r>
            <a:r>
              <a:rPr lang="en-US" sz="1600" dirty="0">
                <a:solidFill>
                  <a:srgbClr val="002060"/>
                </a:solidFill>
              </a:rPr>
              <a:t> put on display at the Bronx Zoo in New York City alongside apes and other animals. At the behest of Grant, the zoo director William </a:t>
            </a:r>
            <a:r>
              <a:rPr lang="en-US" sz="1600" dirty="0" err="1">
                <a:solidFill>
                  <a:srgbClr val="002060"/>
                </a:solidFill>
              </a:rPr>
              <a:t>Hornaday</a:t>
            </a:r>
            <a:r>
              <a:rPr lang="en-US" sz="1600" dirty="0">
                <a:solidFill>
                  <a:srgbClr val="002060"/>
                </a:solidFill>
              </a:rPr>
              <a:t> placed </a:t>
            </a:r>
            <a:r>
              <a:rPr lang="en-US" sz="1600" dirty="0" err="1">
                <a:solidFill>
                  <a:srgbClr val="002060"/>
                </a:solidFill>
              </a:rPr>
              <a:t>Benga</a:t>
            </a:r>
            <a:r>
              <a:rPr lang="en-US" sz="1600" dirty="0">
                <a:solidFill>
                  <a:srgbClr val="002060"/>
                </a:solidFill>
              </a:rPr>
              <a:t> displayed in a cage with the chimpanzees, then with an orangutan named </a:t>
            </a:r>
            <a:r>
              <a:rPr lang="en-US" sz="1600" dirty="0" err="1">
                <a:solidFill>
                  <a:srgbClr val="002060"/>
                </a:solidFill>
              </a:rPr>
              <a:t>Dohong</a:t>
            </a:r>
            <a:r>
              <a:rPr lang="en-US" sz="1600" dirty="0">
                <a:solidFill>
                  <a:srgbClr val="002060"/>
                </a:solidFill>
              </a:rPr>
              <a:t>, and a parrot, and labeled him </a:t>
            </a:r>
            <a:r>
              <a:rPr lang="en-US" sz="1600" u="sng" dirty="0">
                <a:solidFill>
                  <a:srgbClr val="002060"/>
                </a:solidFill>
              </a:rPr>
              <a:t>The Missing Link, </a:t>
            </a:r>
            <a:r>
              <a:rPr lang="en-US" sz="1600" dirty="0">
                <a:solidFill>
                  <a:srgbClr val="002060"/>
                </a:solidFill>
              </a:rPr>
              <a:t>suggesting that in evolutionary terms Africans like </a:t>
            </a:r>
            <a:r>
              <a:rPr lang="en-US" sz="1600" dirty="0" err="1">
                <a:solidFill>
                  <a:srgbClr val="002060"/>
                </a:solidFill>
              </a:rPr>
              <a:t>Benga</a:t>
            </a:r>
            <a:r>
              <a:rPr lang="en-US" sz="1600" dirty="0">
                <a:solidFill>
                  <a:srgbClr val="002060"/>
                </a:solidFill>
              </a:rPr>
              <a:t> were closer to apes than were Europeans. It triggered protests from the city's clergymen, but the public reportedly flocked to see </a:t>
            </a:r>
            <a:r>
              <a:rPr lang="en-US" sz="1600" dirty="0" smtClean="0">
                <a:solidFill>
                  <a:srgbClr val="002060"/>
                </a:solidFill>
              </a:rPr>
              <a:t>it.</a:t>
            </a:r>
            <a:endParaRPr lang="en-US" sz="1600" dirty="0">
              <a:solidFill>
                <a:srgbClr val="002060"/>
              </a:solidFill>
            </a:endParaRPr>
          </a:p>
        </p:txBody>
      </p:sp>
    </p:spTree>
    <p:extLst>
      <p:ext uri="{BB962C8B-B14F-4D97-AF65-F5344CB8AC3E}">
        <p14:creationId xmlns:p14="http://schemas.microsoft.com/office/powerpoint/2010/main" val="317969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fade">
                                      <p:cBhvr>
                                        <p:cTn id="7" dur="20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3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304800"/>
            <a:ext cx="8458200" cy="4757738"/>
          </a:xfrm>
          <a:prstGeom prst="rect">
            <a:avLst/>
          </a:prstGeom>
        </p:spPr>
      </p:pic>
      <p:sp>
        <p:nvSpPr>
          <p:cNvPr id="3" name="TextBox 2"/>
          <p:cNvSpPr txBox="1"/>
          <p:nvPr/>
        </p:nvSpPr>
        <p:spPr>
          <a:xfrm>
            <a:off x="0" y="5334000"/>
            <a:ext cx="9144000" cy="1384995"/>
          </a:xfrm>
          <a:prstGeom prst="rect">
            <a:avLst/>
          </a:prstGeom>
          <a:noFill/>
        </p:spPr>
        <p:txBody>
          <a:bodyPr wrap="square" rtlCol="0">
            <a:spAutoFit/>
          </a:bodyPr>
          <a:lstStyle/>
          <a:p>
            <a:r>
              <a:rPr lang="en-US" sz="2800" dirty="0" smtClean="0">
                <a:solidFill>
                  <a:srgbClr val="002060"/>
                </a:solidFill>
              </a:rPr>
              <a:t>Statue of Leopold in Brussels in the wake of the BLM movement. Should history be sacrificed by changing morality?</a:t>
            </a:r>
            <a:endParaRPr lang="en-US" sz="2800" dirty="0">
              <a:solidFill>
                <a:srgbClr val="002060"/>
              </a:solidFill>
            </a:endParaRPr>
          </a:p>
        </p:txBody>
      </p:sp>
    </p:spTree>
    <p:extLst>
      <p:ext uri="{BB962C8B-B14F-4D97-AF65-F5344CB8AC3E}">
        <p14:creationId xmlns:p14="http://schemas.microsoft.com/office/powerpoint/2010/main" val="752468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7467600" cy="838200"/>
          </a:xfrm>
        </p:spPr>
        <p:txBody>
          <a:bodyPr>
            <a:normAutofit fontScale="90000"/>
          </a:bodyPr>
          <a:lstStyle/>
          <a:p>
            <a:pPr fontAlgn="auto">
              <a:spcAft>
                <a:spcPts val="0"/>
              </a:spcAft>
              <a:defRPr/>
            </a:pPr>
            <a:r>
              <a:rPr lang="en-US" b="1" dirty="0" smtClean="0">
                <a:solidFill>
                  <a:srgbClr val="002060"/>
                </a:solidFill>
              </a:rPr>
              <a:t>Africa: Berlin Congress 1884-85 </a:t>
            </a:r>
          </a:p>
        </p:txBody>
      </p:sp>
      <p:sp>
        <p:nvSpPr>
          <p:cNvPr id="36867" name="Rectangle 3"/>
          <p:cNvSpPr>
            <a:spLocks noGrp="1" noChangeArrowheads="1"/>
          </p:cNvSpPr>
          <p:nvPr>
            <p:ph idx="1"/>
          </p:nvPr>
        </p:nvSpPr>
        <p:spPr>
          <a:xfrm>
            <a:off x="-76200" y="533400"/>
            <a:ext cx="3276600" cy="6324600"/>
          </a:xfrm>
        </p:spPr>
        <p:txBody>
          <a:bodyPr/>
          <a:lstStyle/>
          <a:p>
            <a:pPr>
              <a:lnSpc>
                <a:spcPct val="80000"/>
              </a:lnSpc>
            </a:pPr>
            <a:r>
              <a:rPr lang="en-US" sz="2400" b="1" dirty="0" smtClean="0">
                <a:solidFill>
                  <a:srgbClr val="002060"/>
                </a:solidFill>
              </a:rPr>
              <a:t>Established the "rules" for conquest of Africa</a:t>
            </a:r>
          </a:p>
          <a:p>
            <a:pPr>
              <a:lnSpc>
                <a:spcPct val="80000"/>
              </a:lnSpc>
              <a:buFont typeface="Wingdings 2" pitchFamily="18" charset="2"/>
              <a:buNone/>
            </a:pPr>
            <a:r>
              <a:rPr lang="en-US" sz="2400" b="1" dirty="0" smtClean="0">
                <a:solidFill>
                  <a:srgbClr val="002060"/>
                </a:solidFill>
              </a:rPr>
              <a:t>	“Paper Partition”</a:t>
            </a:r>
          </a:p>
          <a:p>
            <a:pPr>
              <a:lnSpc>
                <a:spcPct val="80000"/>
              </a:lnSpc>
            </a:pPr>
            <a:r>
              <a:rPr lang="en-US" sz="2000" b="1" dirty="0" smtClean="0">
                <a:solidFill>
                  <a:srgbClr val="002060"/>
                </a:solidFill>
              </a:rPr>
              <a:t>Sponsored by Bismarck; sought to </a:t>
            </a:r>
          </a:p>
          <a:p>
            <a:pPr>
              <a:lnSpc>
                <a:spcPct val="80000"/>
              </a:lnSpc>
              <a:buFont typeface="Wingdings 2" pitchFamily="18" charset="2"/>
              <a:buNone/>
            </a:pPr>
            <a:r>
              <a:rPr lang="en-US" sz="2000" b="1" dirty="0" smtClean="0">
                <a:solidFill>
                  <a:srgbClr val="002060"/>
                </a:solidFill>
              </a:rPr>
              <a:t>	prevent conflict over </a:t>
            </a:r>
          </a:p>
          <a:p>
            <a:pPr>
              <a:lnSpc>
                <a:spcPct val="80000"/>
              </a:lnSpc>
              <a:buFont typeface="Wingdings 2" pitchFamily="18" charset="2"/>
              <a:buNone/>
            </a:pPr>
            <a:r>
              <a:rPr lang="en-US" sz="2000" b="1" dirty="0" smtClean="0">
                <a:solidFill>
                  <a:srgbClr val="002060"/>
                </a:solidFill>
              </a:rPr>
              <a:t>	imperialism</a:t>
            </a:r>
          </a:p>
          <a:p>
            <a:pPr>
              <a:lnSpc>
                <a:spcPct val="80000"/>
              </a:lnSpc>
            </a:pPr>
            <a:r>
              <a:rPr lang="en-US" sz="2400" b="1" dirty="0" smtClean="0">
                <a:solidFill>
                  <a:srgbClr val="002060"/>
                </a:solidFill>
              </a:rPr>
              <a:t>Congress coincided </a:t>
            </a:r>
          </a:p>
          <a:p>
            <a:pPr>
              <a:lnSpc>
                <a:spcPct val="80000"/>
              </a:lnSpc>
              <a:buFont typeface="Wingdings 2" pitchFamily="18" charset="2"/>
              <a:buNone/>
            </a:pPr>
            <a:r>
              <a:rPr lang="en-US" sz="2400" b="1" dirty="0" smtClean="0">
                <a:solidFill>
                  <a:srgbClr val="002060"/>
                </a:solidFill>
              </a:rPr>
              <a:t>	w/ Ger.'s rise as an imperial power</a:t>
            </a:r>
          </a:p>
          <a:p>
            <a:pPr>
              <a:lnSpc>
                <a:spcPct val="80000"/>
              </a:lnSpc>
            </a:pPr>
            <a:r>
              <a:rPr lang="en-US" sz="2400" b="1" dirty="0" smtClean="0">
                <a:solidFill>
                  <a:srgbClr val="002060"/>
                </a:solidFill>
              </a:rPr>
              <a:t>Everyone agreed to stop slavery &amp; slave trade in Africa</a:t>
            </a:r>
          </a:p>
          <a:p>
            <a:pPr>
              <a:lnSpc>
                <a:spcPct val="80000"/>
              </a:lnSpc>
            </a:pPr>
            <a:r>
              <a:rPr lang="en-US" sz="2400" b="1" dirty="0" smtClean="0">
                <a:solidFill>
                  <a:srgbClr val="002060"/>
                </a:solidFill>
              </a:rPr>
              <a:t>How does this arrangement affect Africa today?</a:t>
            </a:r>
          </a:p>
          <a:p>
            <a:pPr>
              <a:lnSpc>
                <a:spcPct val="80000"/>
              </a:lnSpc>
              <a:buFont typeface="Wingdings 2" pitchFamily="18" charset="2"/>
              <a:buNone/>
            </a:pPr>
            <a:endParaRPr lang="en-US" sz="2000" b="1" dirty="0" smtClean="0">
              <a:solidFill>
                <a:srgbClr val="002060"/>
              </a:solidFill>
            </a:endParaRPr>
          </a:p>
        </p:txBody>
      </p:sp>
      <p:pic>
        <p:nvPicPr>
          <p:cNvPr id="20485" name="Picture 5" descr="http://users.erols.com/sespec/webquests/imperialismafrica/africa2.gif"/>
          <p:cNvPicPr>
            <a:picLocks noChangeAspect="1" noChangeArrowheads="1"/>
          </p:cNvPicPr>
          <p:nvPr/>
        </p:nvPicPr>
        <p:blipFill>
          <a:blip r:embed="rId3" cstate="print"/>
          <a:srcRect/>
          <a:stretch>
            <a:fillRect/>
          </a:stretch>
        </p:blipFill>
        <p:spPr bwMode="auto">
          <a:xfrm>
            <a:off x="3048000" y="1752600"/>
            <a:ext cx="6019800" cy="3976687"/>
          </a:xfrm>
          <a:prstGeom prst="rect">
            <a:avLst/>
          </a:prstGeom>
          <a:noFill/>
          <a:ln w="9525">
            <a:noFill/>
            <a:miter lim="800000"/>
            <a:headEnd/>
            <a:tailEnd/>
          </a:ln>
        </p:spPr>
      </p:pic>
      <p:pic>
        <p:nvPicPr>
          <p:cNvPr id="2052" name="Picture 4" descr="http://www.turkey-visit.com/map/continents/Africa/map-of-afric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6" y="533400"/>
            <a:ext cx="4894169" cy="50299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resourcesforhistoryteachers.wikispaces.com/file/view/Colonial_Africa_1914_map.png/205716466/Colonial_Africa_1914_ma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2988" y="845820"/>
            <a:ext cx="4061012" cy="46024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6867">
                                            <p:txEl>
                                              <p:pRg st="0" end="0"/>
                                            </p:txEl>
                                          </p:spTgt>
                                        </p:tgtEl>
                                        <p:attrNameLst>
                                          <p:attrName>style.visibility</p:attrName>
                                        </p:attrNameLst>
                                      </p:cBhvr>
                                      <p:to>
                                        <p:strVal val="visible"/>
                                      </p:to>
                                    </p:set>
                                    <p:animEffect transition="in" filter="blinds(horizontal)">
                                      <p:cBhvr>
                                        <p:cTn id="13" dur="500"/>
                                        <p:tgtEl>
                                          <p:spTgt spid="3686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6867">
                                            <p:txEl>
                                              <p:pRg st="1" end="1"/>
                                            </p:txEl>
                                          </p:spTgt>
                                        </p:tgtEl>
                                        <p:attrNameLst>
                                          <p:attrName>style.visibility</p:attrName>
                                        </p:attrNameLst>
                                      </p:cBhvr>
                                      <p:to>
                                        <p:strVal val="visible"/>
                                      </p:to>
                                    </p:set>
                                    <p:animEffect transition="in" filter="blinds(horizontal)">
                                      <p:cBhvr>
                                        <p:cTn id="18" dur="500"/>
                                        <p:tgtEl>
                                          <p:spTgt spid="3686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6867">
                                            <p:txEl>
                                              <p:pRg st="2" end="2"/>
                                            </p:txEl>
                                          </p:spTgt>
                                        </p:tgtEl>
                                        <p:attrNameLst>
                                          <p:attrName>style.visibility</p:attrName>
                                        </p:attrNameLst>
                                      </p:cBhvr>
                                      <p:to>
                                        <p:strVal val="visible"/>
                                      </p:to>
                                    </p:set>
                                    <p:animEffect transition="in" filter="blinds(horizontal)">
                                      <p:cBhvr>
                                        <p:cTn id="23" dur="500"/>
                                        <p:tgtEl>
                                          <p:spTgt spid="36867">
                                            <p:txEl>
                                              <p:pRg st="2" end="2"/>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6867">
                                            <p:txEl>
                                              <p:pRg st="3" end="3"/>
                                            </p:txEl>
                                          </p:spTgt>
                                        </p:tgtEl>
                                        <p:attrNameLst>
                                          <p:attrName>style.visibility</p:attrName>
                                        </p:attrNameLst>
                                      </p:cBhvr>
                                      <p:to>
                                        <p:strVal val="visible"/>
                                      </p:to>
                                    </p:set>
                                    <p:animEffect transition="in" filter="blinds(horizontal)">
                                      <p:cBhvr>
                                        <p:cTn id="26" dur="500"/>
                                        <p:tgtEl>
                                          <p:spTgt spid="36867">
                                            <p:txEl>
                                              <p:pRg st="3" end="3"/>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6867">
                                            <p:txEl>
                                              <p:pRg st="4" end="4"/>
                                            </p:txEl>
                                          </p:spTgt>
                                        </p:tgtEl>
                                        <p:attrNameLst>
                                          <p:attrName>style.visibility</p:attrName>
                                        </p:attrNameLst>
                                      </p:cBhvr>
                                      <p:to>
                                        <p:strVal val="visible"/>
                                      </p:to>
                                    </p:set>
                                    <p:animEffect transition="in" filter="blinds(horizontal)">
                                      <p:cBhvr>
                                        <p:cTn id="29" dur="500"/>
                                        <p:tgtEl>
                                          <p:spTgt spid="36867">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6867">
                                            <p:txEl>
                                              <p:pRg st="5" end="5"/>
                                            </p:txEl>
                                          </p:spTgt>
                                        </p:tgtEl>
                                        <p:attrNameLst>
                                          <p:attrName>style.visibility</p:attrName>
                                        </p:attrNameLst>
                                      </p:cBhvr>
                                      <p:to>
                                        <p:strVal val="visible"/>
                                      </p:to>
                                    </p:set>
                                    <p:animEffect transition="in" filter="blinds(horizontal)">
                                      <p:cBhvr>
                                        <p:cTn id="34" dur="500"/>
                                        <p:tgtEl>
                                          <p:spTgt spid="36867">
                                            <p:txEl>
                                              <p:pRg st="5" end="5"/>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6867">
                                            <p:txEl>
                                              <p:pRg st="6" end="6"/>
                                            </p:txEl>
                                          </p:spTgt>
                                        </p:tgtEl>
                                        <p:attrNameLst>
                                          <p:attrName>style.visibility</p:attrName>
                                        </p:attrNameLst>
                                      </p:cBhvr>
                                      <p:to>
                                        <p:strVal val="visible"/>
                                      </p:to>
                                    </p:set>
                                    <p:animEffect transition="in" filter="blinds(horizontal)">
                                      <p:cBhvr>
                                        <p:cTn id="37" dur="500"/>
                                        <p:tgtEl>
                                          <p:spTgt spid="3686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6867">
                                            <p:txEl>
                                              <p:pRg st="7" end="7"/>
                                            </p:txEl>
                                          </p:spTgt>
                                        </p:tgtEl>
                                        <p:attrNameLst>
                                          <p:attrName>style.visibility</p:attrName>
                                        </p:attrNameLst>
                                      </p:cBhvr>
                                      <p:to>
                                        <p:strVal val="visible"/>
                                      </p:to>
                                    </p:set>
                                    <p:animEffect transition="in" filter="blinds(horizontal)">
                                      <p:cBhvr>
                                        <p:cTn id="42" dur="500"/>
                                        <p:tgtEl>
                                          <p:spTgt spid="3686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485"/>
                                        </p:tgtEl>
                                        <p:attrNameLst>
                                          <p:attrName>style.visibility</p:attrName>
                                        </p:attrNameLst>
                                      </p:cBhvr>
                                      <p:to>
                                        <p:strVal val="visible"/>
                                      </p:to>
                                    </p:set>
                                    <p:animEffect transition="in" filter="fade">
                                      <p:cBhvr>
                                        <p:cTn id="47" dur="500"/>
                                        <p:tgtEl>
                                          <p:spTgt spid="2048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0485"/>
                                        </p:tgtEl>
                                      </p:cBhvr>
                                    </p:animEffect>
                                    <p:set>
                                      <p:cBhvr>
                                        <p:cTn id="52" dur="1" fill="hold">
                                          <p:stCondLst>
                                            <p:cond delay="499"/>
                                          </p:stCondLst>
                                        </p:cTn>
                                        <p:tgtEl>
                                          <p:spTgt spid="2048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6867">
                                            <p:txEl>
                                              <p:pRg st="8" end="8"/>
                                            </p:txEl>
                                          </p:spTgt>
                                        </p:tgtEl>
                                        <p:attrNameLst>
                                          <p:attrName>style.visibility</p:attrName>
                                        </p:attrNameLst>
                                      </p:cBhvr>
                                      <p:to>
                                        <p:strVal val="visible"/>
                                      </p:to>
                                    </p:set>
                                    <p:animEffect transition="in" filter="blinds(horizontal)">
                                      <p:cBhvr>
                                        <p:cTn id="57" dur="500"/>
                                        <p:tgtEl>
                                          <p:spTgt spid="36867">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052"/>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36867" grpId="0" uiExpand="1"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6" descr="cartoon--imperial-witches-after 1884 Berlin Conference"/>
          <p:cNvPicPr>
            <a:picLocks noChangeAspect="1" noChangeArrowheads="1"/>
          </p:cNvPicPr>
          <p:nvPr/>
        </p:nvPicPr>
        <p:blipFill>
          <a:blip r:embed="rId2" cstate="print">
            <a:lum contrast="6000"/>
          </a:blip>
          <a:srcRect/>
          <a:stretch>
            <a:fillRect/>
          </a:stretch>
        </p:blipFill>
        <p:spPr bwMode="auto">
          <a:xfrm>
            <a:off x="762000" y="686618"/>
            <a:ext cx="7696200" cy="5866582"/>
          </a:xfrm>
          <a:prstGeom prst="rect">
            <a:avLst/>
          </a:prstGeom>
          <a:noFill/>
          <a:ln w="9525">
            <a:solidFill>
              <a:srgbClr val="FF9933"/>
            </a:solidFill>
            <a:miter lim="800000"/>
            <a:headEnd/>
            <a:tailEnd/>
          </a:ln>
        </p:spPr>
      </p:pic>
    </p:spTree>
    <p:extLst>
      <p:ext uri="{BB962C8B-B14F-4D97-AF65-F5344CB8AC3E}">
        <p14:creationId xmlns:p14="http://schemas.microsoft.com/office/powerpoint/2010/main" val="20986032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7467600" cy="914400"/>
          </a:xfrm>
        </p:spPr>
        <p:txBody>
          <a:bodyPr/>
          <a:lstStyle/>
          <a:p>
            <a:r>
              <a:rPr lang="en-US" b="1" dirty="0" smtClean="0">
                <a:solidFill>
                  <a:srgbClr val="002060"/>
                </a:solidFill>
              </a:rPr>
              <a:t>The “Eastern Question”</a:t>
            </a:r>
            <a:endParaRPr lang="en-US" dirty="0" smtClean="0">
              <a:solidFill>
                <a:srgbClr val="002060"/>
              </a:solidFill>
            </a:endParaRPr>
          </a:p>
        </p:txBody>
      </p:sp>
      <p:sp>
        <p:nvSpPr>
          <p:cNvPr id="20483" name="Rectangle 3"/>
          <p:cNvSpPr>
            <a:spLocks noGrp="1" noChangeArrowheads="1"/>
          </p:cNvSpPr>
          <p:nvPr>
            <p:ph idx="1"/>
          </p:nvPr>
        </p:nvSpPr>
        <p:spPr>
          <a:xfrm>
            <a:off x="0" y="838200"/>
            <a:ext cx="5257800" cy="6019800"/>
          </a:xfrm>
        </p:spPr>
        <p:txBody>
          <a:bodyPr>
            <a:normAutofit fontScale="92500" lnSpcReduction="10000"/>
          </a:bodyPr>
          <a:lstStyle/>
          <a:p>
            <a:pPr marL="420624" indent="-384048" fontAlgn="auto">
              <a:lnSpc>
                <a:spcPct val="90000"/>
              </a:lnSpc>
              <a:spcAft>
                <a:spcPts val="0"/>
              </a:spcAft>
              <a:buFont typeface="Wingdings 2"/>
              <a:buChar char=""/>
              <a:defRPr/>
            </a:pPr>
            <a:r>
              <a:rPr lang="en-US" sz="2700" b="1" dirty="0" smtClean="0">
                <a:solidFill>
                  <a:srgbClr val="002060"/>
                </a:solidFill>
              </a:rPr>
              <a:t>1870s--constant crisis in the Balkans (who would control region?)</a:t>
            </a:r>
          </a:p>
          <a:p>
            <a:pPr marL="420624" indent="-384048" fontAlgn="auto">
              <a:lnSpc>
                <a:spcPct val="90000"/>
              </a:lnSpc>
              <a:spcAft>
                <a:spcPts val="0"/>
              </a:spcAft>
              <a:buFont typeface="Wingdings 2"/>
              <a:buChar char=""/>
              <a:defRPr/>
            </a:pPr>
            <a:r>
              <a:rPr lang="en-US" sz="2700" b="1" dirty="0" smtClean="0">
                <a:solidFill>
                  <a:srgbClr val="002060"/>
                </a:solidFill>
              </a:rPr>
              <a:t>Russia's dream since reign of Catherine the Great was to retake the Balkans and ultimately Constantinople (the old capital of Byzantine Empire and the cradle of Orthodox Christianity)</a:t>
            </a:r>
          </a:p>
          <a:p>
            <a:pPr marL="722376" lvl="1" indent="-274320" fontAlgn="auto">
              <a:lnSpc>
                <a:spcPct val="90000"/>
              </a:lnSpc>
              <a:spcAft>
                <a:spcPts val="0"/>
              </a:spcAft>
              <a:buFont typeface="Wingdings 2"/>
              <a:buChar char=""/>
              <a:defRPr/>
            </a:pPr>
            <a:r>
              <a:rPr lang="en-US" b="1" dirty="0" smtClean="0">
                <a:solidFill>
                  <a:srgbClr val="002060"/>
                </a:solidFill>
              </a:rPr>
              <a:t>Pan-Slavism: Idea of uniting all Slavs in Europe under one </a:t>
            </a:r>
            <a:r>
              <a:rPr lang="en-US" b="1" dirty="0" err="1" smtClean="0">
                <a:solidFill>
                  <a:srgbClr val="002060"/>
                </a:solidFill>
              </a:rPr>
              <a:t>gov't</a:t>
            </a:r>
            <a:r>
              <a:rPr lang="en-US" b="1" dirty="0" smtClean="0">
                <a:solidFill>
                  <a:srgbClr val="002060"/>
                </a:solidFill>
              </a:rPr>
              <a:t> (Russia?)</a:t>
            </a:r>
          </a:p>
          <a:p>
            <a:pPr marL="420624" indent="-384048" fontAlgn="auto">
              <a:lnSpc>
                <a:spcPct val="90000"/>
              </a:lnSpc>
              <a:spcAft>
                <a:spcPts val="0"/>
              </a:spcAft>
              <a:buFont typeface="Wingdings 2"/>
              <a:buChar char=""/>
              <a:defRPr/>
            </a:pPr>
            <a:r>
              <a:rPr lang="en-US" sz="2700" b="1" dirty="0" smtClean="0">
                <a:solidFill>
                  <a:srgbClr val="002060"/>
                </a:solidFill>
              </a:rPr>
              <a:t>Russia defeated the Ottoman Empire by 1878 and seemed poised to dominate the Balkans  </a:t>
            </a:r>
          </a:p>
          <a:p>
            <a:pPr marL="723837" lvl="1" indent="-384048" fontAlgn="auto">
              <a:lnSpc>
                <a:spcPct val="90000"/>
              </a:lnSpc>
              <a:spcAft>
                <a:spcPts val="0"/>
              </a:spcAft>
              <a:buFont typeface="Wingdings 2"/>
              <a:buChar char=""/>
              <a:defRPr/>
            </a:pPr>
            <a:r>
              <a:rPr lang="en-US" sz="2300" b="1" dirty="0" smtClean="0">
                <a:solidFill>
                  <a:srgbClr val="002060"/>
                </a:solidFill>
              </a:rPr>
              <a:t>Treaty of San Stefano</a:t>
            </a:r>
          </a:p>
        </p:txBody>
      </p:sp>
      <p:pic>
        <p:nvPicPr>
          <p:cNvPr id="4101" name="Picture 5" descr="http://upload.wikimedia.org/wikipedia/commons/4/4d/Balkans-political-map-small.png"/>
          <p:cNvPicPr>
            <a:picLocks noChangeAspect="1" noChangeArrowheads="1"/>
          </p:cNvPicPr>
          <p:nvPr/>
        </p:nvPicPr>
        <p:blipFill>
          <a:blip r:embed="rId3" cstate="print"/>
          <a:srcRect/>
          <a:stretch>
            <a:fillRect/>
          </a:stretch>
        </p:blipFill>
        <p:spPr bwMode="auto">
          <a:xfrm>
            <a:off x="5181600" y="1676400"/>
            <a:ext cx="3962400" cy="3813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4101"/>
                                        </p:tgtEl>
                                        <p:attrNameLst>
                                          <p:attrName>style.visibility</p:attrName>
                                        </p:attrNameLst>
                                      </p:cBhvr>
                                      <p:to>
                                        <p:strVal val="visible"/>
                                      </p:to>
                                    </p:set>
                                    <p:animEffect transition="in" filter="dissolve">
                                      <p:cBhvr>
                                        <p:cTn id="13" dur="500"/>
                                        <p:tgtEl>
                                          <p:spTgt spid="410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20483">
                                            <p:txEl>
                                              <p:pRg st="0" end="0"/>
                                            </p:txEl>
                                          </p:spTgt>
                                        </p:tgtEl>
                                        <p:attrNameLst>
                                          <p:attrName>style.visibility</p:attrName>
                                        </p:attrNameLst>
                                      </p:cBhvr>
                                      <p:to>
                                        <p:strVal val="visible"/>
                                      </p:to>
                                    </p:set>
                                    <p:animEffect transition="in" filter="barn(inHorizontal)">
                                      <p:cBhvr>
                                        <p:cTn id="18" dur="500"/>
                                        <p:tgtEl>
                                          <p:spTgt spid="2048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20483">
                                            <p:txEl>
                                              <p:pRg st="1" end="1"/>
                                            </p:txEl>
                                          </p:spTgt>
                                        </p:tgtEl>
                                        <p:attrNameLst>
                                          <p:attrName>style.visibility</p:attrName>
                                        </p:attrNameLst>
                                      </p:cBhvr>
                                      <p:to>
                                        <p:strVal val="visible"/>
                                      </p:to>
                                    </p:set>
                                    <p:animEffect transition="in" filter="barn(inHorizontal)">
                                      <p:cBhvr>
                                        <p:cTn id="23" dur="500"/>
                                        <p:tgtEl>
                                          <p:spTgt spid="2048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20483">
                                            <p:txEl>
                                              <p:pRg st="2" end="2"/>
                                            </p:txEl>
                                          </p:spTgt>
                                        </p:tgtEl>
                                        <p:attrNameLst>
                                          <p:attrName>style.visibility</p:attrName>
                                        </p:attrNameLst>
                                      </p:cBhvr>
                                      <p:to>
                                        <p:strVal val="visible"/>
                                      </p:to>
                                    </p:set>
                                    <p:animEffect transition="in" filter="barn(inHorizontal)">
                                      <p:cBhvr>
                                        <p:cTn id="28" dur="500"/>
                                        <p:tgtEl>
                                          <p:spTgt spid="2048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20483">
                                            <p:txEl>
                                              <p:pRg st="3" end="3"/>
                                            </p:txEl>
                                          </p:spTgt>
                                        </p:tgtEl>
                                        <p:attrNameLst>
                                          <p:attrName>style.visibility</p:attrName>
                                        </p:attrNameLst>
                                      </p:cBhvr>
                                      <p:to>
                                        <p:strVal val="visible"/>
                                      </p:to>
                                    </p:set>
                                    <p:animEffect transition="in" filter="barn(inHorizontal)">
                                      <p:cBhvr>
                                        <p:cTn id="33" dur="500"/>
                                        <p:tgtEl>
                                          <p:spTgt spid="2048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grpId="0" nodeType="clickEffect">
                                  <p:stCondLst>
                                    <p:cond delay="0"/>
                                  </p:stCondLst>
                                  <p:childTnLst>
                                    <p:set>
                                      <p:cBhvr>
                                        <p:cTn id="37" dur="1" fill="hold">
                                          <p:stCondLst>
                                            <p:cond delay="0"/>
                                          </p:stCondLst>
                                        </p:cTn>
                                        <p:tgtEl>
                                          <p:spTgt spid="20483">
                                            <p:txEl>
                                              <p:pRg st="4" end="4"/>
                                            </p:txEl>
                                          </p:spTgt>
                                        </p:tgtEl>
                                        <p:attrNameLst>
                                          <p:attrName>style.visibility</p:attrName>
                                        </p:attrNameLst>
                                      </p:cBhvr>
                                      <p:to>
                                        <p:strVal val="visible"/>
                                      </p:to>
                                    </p:set>
                                    <p:animEffect transition="in" filter="barn(inHorizontal)">
                                      <p:cBhvr>
                                        <p:cTn id="38"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20483" grpId="0" uiExpand="1"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7467600" cy="914400"/>
          </a:xfrm>
        </p:spPr>
        <p:txBody>
          <a:bodyPr/>
          <a:lstStyle/>
          <a:p>
            <a:pPr algn="ctr"/>
            <a:r>
              <a:rPr lang="en-US" b="1" dirty="0" smtClean="0">
                <a:solidFill>
                  <a:srgbClr val="002060"/>
                </a:solidFill>
              </a:rPr>
              <a:t>Treaty of Berlin(1878)</a:t>
            </a:r>
          </a:p>
        </p:txBody>
      </p:sp>
      <p:sp>
        <p:nvSpPr>
          <p:cNvPr id="23555" name="Rectangle 3"/>
          <p:cNvSpPr>
            <a:spLocks noGrp="1" noChangeArrowheads="1"/>
          </p:cNvSpPr>
          <p:nvPr>
            <p:ph idx="1"/>
          </p:nvPr>
        </p:nvSpPr>
        <p:spPr>
          <a:xfrm>
            <a:off x="457200" y="914400"/>
            <a:ext cx="8382000" cy="5943600"/>
          </a:xfrm>
        </p:spPr>
        <p:txBody>
          <a:bodyPr>
            <a:normAutofit/>
          </a:bodyPr>
          <a:lstStyle/>
          <a:p>
            <a:pPr marL="420624" indent="-384048" fontAlgn="auto">
              <a:spcAft>
                <a:spcPts val="0"/>
              </a:spcAft>
              <a:buFont typeface="Wingdings 2"/>
              <a:buChar char=""/>
              <a:defRPr/>
            </a:pPr>
            <a:r>
              <a:rPr lang="en-US" sz="3200" b="1" dirty="0" smtClean="0">
                <a:solidFill>
                  <a:srgbClr val="002060"/>
                </a:solidFill>
              </a:rPr>
              <a:t>Rewrote the Treaty of San Stefano, taking away the gains made by Russia.</a:t>
            </a:r>
          </a:p>
          <a:p>
            <a:pPr marL="420624" indent="-384048" fontAlgn="auto">
              <a:spcAft>
                <a:spcPts val="0"/>
              </a:spcAft>
              <a:buFont typeface="Wingdings 2"/>
              <a:buChar char=""/>
              <a:defRPr/>
            </a:pPr>
            <a:r>
              <a:rPr lang="en-US" sz="3200" b="1" dirty="0" smtClean="0">
                <a:solidFill>
                  <a:srgbClr val="002060"/>
                </a:solidFill>
              </a:rPr>
              <a:t>Though Disraeli was most responsible for the agreements, Russia blamed Bismarck</a:t>
            </a:r>
          </a:p>
          <a:p>
            <a:pPr marL="420624" indent="-384048" fontAlgn="auto">
              <a:spcAft>
                <a:spcPts val="0"/>
              </a:spcAft>
              <a:buFont typeface="Wingdings 2"/>
              <a:buChar char=""/>
              <a:defRPr/>
            </a:pPr>
            <a:r>
              <a:rPr lang="en-US" sz="3200" b="1" i="1" u="sng" dirty="0" smtClean="0">
                <a:solidFill>
                  <a:srgbClr val="7030A0"/>
                </a:solidFill>
              </a:rPr>
              <a:t>Russian hostility toward Germany led Bismarck to embark upon a new system of alliances which transformed European diplomacy and effectively killed remnants of Concert of Europe</a:t>
            </a:r>
          </a:p>
          <a:p>
            <a:pPr marL="420624" indent="-384048" fontAlgn="auto">
              <a:spcAft>
                <a:spcPts val="0"/>
              </a:spcAft>
              <a:buNone/>
              <a:defRPr/>
            </a:pPr>
            <a:endParaRPr lang="en-US" sz="2700" dirty="0" smtClean="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23555">
                                            <p:txEl>
                                              <p:pRg st="0" end="0"/>
                                            </p:txEl>
                                          </p:spTgt>
                                        </p:tgtEl>
                                        <p:attrNameLst>
                                          <p:attrName>style.visibility</p:attrName>
                                        </p:attrNameLst>
                                      </p:cBhvr>
                                      <p:to>
                                        <p:strVal val="visible"/>
                                      </p:to>
                                    </p:set>
                                    <p:animEffect transition="in" filter="strips(downLeft)">
                                      <p:cBhvr>
                                        <p:cTn id="13" dur="500"/>
                                        <p:tgtEl>
                                          <p:spTgt spid="2355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23555">
                                            <p:txEl>
                                              <p:pRg st="1" end="1"/>
                                            </p:txEl>
                                          </p:spTgt>
                                        </p:tgtEl>
                                        <p:attrNameLst>
                                          <p:attrName>style.visibility</p:attrName>
                                        </p:attrNameLst>
                                      </p:cBhvr>
                                      <p:to>
                                        <p:strVal val="visible"/>
                                      </p:to>
                                    </p:set>
                                    <p:animEffect transition="in" filter="strips(downLeft)">
                                      <p:cBhvr>
                                        <p:cTn id="18" dur="500"/>
                                        <p:tgtEl>
                                          <p:spTgt spid="2355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23555">
                                            <p:txEl>
                                              <p:pRg st="2" end="2"/>
                                            </p:txEl>
                                          </p:spTgt>
                                        </p:tgtEl>
                                        <p:attrNameLst>
                                          <p:attrName>style.visibility</p:attrName>
                                        </p:attrNameLst>
                                      </p:cBhvr>
                                      <p:to>
                                        <p:strVal val="visible"/>
                                      </p:to>
                                    </p:set>
                                    <p:animEffect transition="in" filter="strips(downLeft)">
                                      <p:cBhvr>
                                        <p:cTn id="23"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23555"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2060"/>
                </a:solidFill>
              </a:rPr>
              <a:t>Bismarck’s Foreign Policy</a:t>
            </a:r>
            <a:endParaRPr lang="en-US" b="1" dirty="0">
              <a:solidFill>
                <a:srgbClr val="002060"/>
              </a:solidFill>
            </a:endParaRPr>
          </a:p>
        </p:txBody>
      </p:sp>
      <p:sp>
        <p:nvSpPr>
          <p:cNvPr id="3" name="Content Placeholder 2"/>
          <p:cNvSpPr>
            <a:spLocks noGrp="1"/>
          </p:cNvSpPr>
          <p:nvPr>
            <p:ph idx="1"/>
          </p:nvPr>
        </p:nvSpPr>
        <p:spPr>
          <a:xfrm>
            <a:off x="0" y="1600200"/>
            <a:ext cx="9144000" cy="4525963"/>
          </a:xfrm>
        </p:spPr>
        <p:txBody>
          <a:bodyPr/>
          <a:lstStyle/>
          <a:p>
            <a:r>
              <a:rPr lang="en-US" sz="2800" b="1" dirty="0" smtClean="0">
                <a:solidFill>
                  <a:srgbClr val="002060"/>
                </a:solidFill>
                <a:effectLst>
                  <a:outerShdw blurRad="38100" dist="38100" dir="2700000" algn="tl">
                    <a:srgbClr val="000000">
                      <a:alpha val="43137"/>
                    </a:srgbClr>
                  </a:outerShdw>
                </a:effectLst>
              </a:rPr>
              <a:t>Isolate France – Dual Alliance with Austria.  Believed Tsarist Russia would never ally with Republican France.</a:t>
            </a:r>
          </a:p>
          <a:p>
            <a:r>
              <a:rPr lang="en-US" sz="2800" b="1" dirty="0">
                <a:solidFill>
                  <a:srgbClr val="002060"/>
                </a:solidFill>
                <a:effectLst>
                  <a:outerShdw blurRad="38100" dist="38100" dir="2700000" algn="tl">
                    <a:srgbClr val="000000">
                      <a:alpha val="43137"/>
                    </a:srgbClr>
                  </a:outerShdw>
                </a:effectLst>
              </a:rPr>
              <a:t>WHAT IS THE PROBLEM WITH THIS SET UP?</a:t>
            </a:r>
          </a:p>
          <a:p>
            <a:r>
              <a:rPr lang="en-US" sz="2800" b="1" dirty="0" smtClean="0">
                <a:solidFill>
                  <a:srgbClr val="002060"/>
                </a:solidFill>
                <a:effectLst>
                  <a:outerShdw blurRad="38100" dist="38100" dir="2700000" algn="tl">
                    <a:srgbClr val="000000">
                      <a:alpha val="43137"/>
                    </a:srgbClr>
                  </a:outerShdw>
                </a:effectLst>
              </a:rPr>
              <a:t>Britain was in “splendid isolation”</a:t>
            </a:r>
          </a:p>
          <a:p>
            <a:r>
              <a:rPr lang="en-US" sz="2800" b="1" dirty="0" smtClean="0">
                <a:solidFill>
                  <a:srgbClr val="002060"/>
                </a:solidFill>
                <a:effectLst>
                  <a:outerShdw blurRad="38100" dist="38100" dir="2700000" algn="tl">
                    <a:srgbClr val="000000">
                      <a:alpha val="43137"/>
                    </a:srgbClr>
                  </a:outerShdw>
                </a:effectLst>
              </a:rPr>
              <a:t>Russia would be driven to Germany.</a:t>
            </a:r>
          </a:p>
          <a:p>
            <a:r>
              <a:rPr lang="en-US" sz="2800" b="1" dirty="0" smtClean="0">
                <a:solidFill>
                  <a:srgbClr val="002060"/>
                </a:solidFill>
                <a:effectLst>
                  <a:outerShdw blurRad="38100" dist="38100" dir="2700000" algn="tl">
                    <a:srgbClr val="000000">
                      <a:alpha val="43137"/>
                    </a:srgbClr>
                  </a:outerShdw>
                </a:effectLst>
              </a:rPr>
              <a:t>Reinsurance Treaty – Germany and Russia</a:t>
            </a:r>
          </a:p>
          <a:p>
            <a:r>
              <a:rPr lang="en-US" sz="2800" b="1" dirty="0" smtClean="0">
                <a:solidFill>
                  <a:srgbClr val="002060"/>
                </a:solidFill>
                <a:effectLst>
                  <a:outerShdw blurRad="38100" dist="38100" dir="2700000" algn="tl">
                    <a:srgbClr val="000000">
                      <a:alpha val="43137"/>
                    </a:srgbClr>
                  </a:outerShdw>
                </a:effectLst>
              </a:rPr>
              <a:t>All this is fine until…</a:t>
            </a:r>
          </a:p>
          <a:p>
            <a:endParaRPr lang="en-US" b="1"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2060"/>
                </a:solidFill>
                <a:effectLst>
                  <a:outerShdw blurRad="38100" dist="38100" dir="2700000" algn="tl">
                    <a:srgbClr val="000000">
                      <a:alpha val="43137"/>
                    </a:srgbClr>
                  </a:outerShdw>
                </a:effectLst>
              </a:rPr>
              <a:t>The Beginning of the End</a:t>
            </a:r>
            <a:endParaRPr lang="en-US" b="1" dirty="0">
              <a:solidFill>
                <a:srgbClr val="002060"/>
              </a:solidFill>
              <a:effectLst>
                <a:outerShdw blurRad="38100" dist="38100" dir="2700000" algn="tl">
                  <a:srgbClr val="000000">
                    <a:alpha val="43137"/>
                  </a:srgbClr>
                </a:outerShdw>
              </a:effectLst>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600200"/>
            <a:ext cx="3095625" cy="42862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238686" y="1752600"/>
            <a:ext cx="2905314" cy="4190999"/>
          </a:xfrm>
          <a:prstGeom prst="rect">
            <a:avLst/>
          </a:prstGeom>
          <a:noFill/>
          <a:ln w="9525">
            <a:noFill/>
            <a:miter lim="800000"/>
            <a:headEnd/>
            <a:tailEnd/>
          </a:ln>
        </p:spPr>
      </p:pic>
      <p:sp>
        <p:nvSpPr>
          <p:cNvPr id="6" name="TextBox 5"/>
          <p:cNvSpPr txBox="1"/>
          <p:nvPr/>
        </p:nvSpPr>
        <p:spPr>
          <a:xfrm>
            <a:off x="3962400" y="5943600"/>
            <a:ext cx="2438400" cy="369332"/>
          </a:xfrm>
          <a:prstGeom prst="rect">
            <a:avLst/>
          </a:prstGeom>
          <a:noFill/>
        </p:spPr>
        <p:txBody>
          <a:bodyPr wrap="square" rtlCol="0">
            <a:spAutoFit/>
          </a:bodyPr>
          <a:lstStyle/>
          <a:p>
            <a:r>
              <a:rPr lang="en-US" b="1" dirty="0" smtClean="0">
                <a:solidFill>
                  <a:srgbClr val="002060"/>
                </a:solidFill>
                <a:effectLst>
                  <a:outerShdw blurRad="38100" dist="38100" dir="2700000" algn="tl">
                    <a:srgbClr val="000000">
                      <a:alpha val="43137"/>
                    </a:srgbClr>
                  </a:outerShdw>
                </a:effectLst>
              </a:rPr>
              <a:t>Bismarck out</a:t>
            </a:r>
            <a:endParaRPr lang="en-US" b="1" dirty="0">
              <a:solidFill>
                <a:srgbClr val="002060"/>
              </a:solidFill>
              <a:effectLst>
                <a:outerShdw blurRad="38100" dist="38100" dir="2700000" algn="tl">
                  <a:srgbClr val="000000">
                    <a:alpha val="43137"/>
                  </a:srgbClr>
                </a:outerShdw>
              </a:effectLst>
            </a:endParaRPr>
          </a:p>
        </p:txBody>
      </p:sp>
      <p:pic>
        <p:nvPicPr>
          <p:cNvPr id="1028" name="Picture 4"/>
          <p:cNvPicPr>
            <a:picLocks noChangeAspect="1" noChangeArrowheads="1"/>
          </p:cNvPicPr>
          <p:nvPr/>
        </p:nvPicPr>
        <p:blipFill>
          <a:blip r:embed="rId4" cstate="print"/>
          <a:srcRect/>
          <a:stretch>
            <a:fillRect/>
          </a:stretch>
        </p:blipFill>
        <p:spPr bwMode="auto">
          <a:xfrm>
            <a:off x="3657600" y="1981200"/>
            <a:ext cx="2730341" cy="3733800"/>
          </a:xfrm>
          <a:prstGeom prst="rect">
            <a:avLst/>
          </a:prstGeom>
          <a:noFill/>
          <a:ln w="9525">
            <a:noFill/>
            <a:miter lim="800000"/>
            <a:headEnd/>
            <a:tailEnd/>
          </a:ln>
        </p:spPr>
      </p:pic>
      <p:sp>
        <p:nvSpPr>
          <p:cNvPr id="8" name="TextBox 7"/>
          <p:cNvSpPr txBox="1"/>
          <p:nvPr/>
        </p:nvSpPr>
        <p:spPr>
          <a:xfrm>
            <a:off x="609600" y="6248400"/>
            <a:ext cx="2667000" cy="369332"/>
          </a:xfrm>
          <a:prstGeom prst="rect">
            <a:avLst/>
          </a:prstGeom>
          <a:noFill/>
        </p:spPr>
        <p:txBody>
          <a:bodyPr wrap="square" rtlCol="0">
            <a:spAutoFit/>
          </a:bodyPr>
          <a:lstStyle/>
          <a:p>
            <a:pPr algn="ctr"/>
            <a:r>
              <a:rPr lang="en-US" b="1" dirty="0" err="1" smtClean="0">
                <a:solidFill>
                  <a:srgbClr val="002060"/>
                </a:solidFill>
                <a:effectLst>
                  <a:outerShdw blurRad="38100" dist="38100" dir="2700000" algn="tl">
                    <a:srgbClr val="000000">
                      <a:alpha val="43137"/>
                    </a:srgbClr>
                  </a:outerShdw>
                </a:effectLst>
              </a:rPr>
              <a:t>Willhelm</a:t>
            </a:r>
            <a:r>
              <a:rPr lang="en-US" b="1" dirty="0" smtClean="0">
                <a:solidFill>
                  <a:srgbClr val="002060"/>
                </a:solidFill>
                <a:effectLst>
                  <a:outerShdw blurRad="38100" dist="38100" dir="2700000" algn="tl">
                    <a:srgbClr val="000000">
                      <a:alpha val="43137"/>
                    </a:srgbClr>
                  </a:outerShdw>
                </a:effectLst>
              </a:rPr>
              <a:t> II</a:t>
            </a:r>
            <a:endParaRPr lang="en-US" b="1" dirty="0">
              <a:solidFill>
                <a:srgbClr val="002060"/>
              </a:solidFill>
              <a:effectLst>
                <a:outerShdw blurRad="38100" dist="38100" dir="2700000" algn="tl">
                  <a:srgbClr val="000000">
                    <a:alpha val="43137"/>
                  </a:srgbClr>
                </a:outerShdw>
              </a:effectLst>
            </a:endParaRPr>
          </a:p>
        </p:txBody>
      </p:sp>
      <p:sp>
        <p:nvSpPr>
          <p:cNvPr id="9" name="Rectangle 8"/>
          <p:cNvSpPr/>
          <p:nvPr/>
        </p:nvSpPr>
        <p:spPr>
          <a:xfrm>
            <a:off x="6705600" y="6019800"/>
            <a:ext cx="1787669" cy="369332"/>
          </a:xfrm>
          <a:prstGeom prst="rect">
            <a:avLst/>
          </a:prstGeom>
        </p:spPr>
        <p:txBody>
          <a:bodyPr wrap="none">
            <a:spAutoFit/>
          </a:bodyPr>
          <a:lstStyle/>
          <a:p>
            <a:r>
              <a:rPr lang="en-US" b="1" dirty="0" smtClean="0">
                <a:solidFill>
                  <a:srgbClr val="002060"/>
                </a:solidFill>
                <a:effectLst>
                  <a:outerShdw blurRad="38100" dist="38100" dir="2700000" algn="tl">
                    <a:srgbClr val="000000">
                      <a:alpha val="43137"/>
                    </a:srgbClr>
                  </a:outerShdw>
                </a:effectLst>
              </a:rPr>
              <a:t>and Caprivi in!</a:t>
            </a:r>
            <a:endParaRPr lang="en-US" b="1"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dissolve">
                                      <p:cBhvr>
                                        <p:cTn id="11" dur="500"/>
                                        <p:tgtEl>
                                          <p:spTgt spid="1026"/>
                                        </p:tgtEl>
                                      </p:cBhvr>
                                    </p:animEffect>
                                  </p:childTnLst>
                                </p:cTn>
                              </p:par>
                              <p:par>
                                <p:cTn id="12" presetID="47"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dissolve">
                                      <p:cBhvr>
                                        <p:cTn id="21" dur="500"/>
                                        <p:tgtEl>
                                          <p:spTgt spid="102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 presetClass="exit" presetSubtype="10" fill="hold" nodeType="clickEffect">
                                  <p:stCondLst>
                                    <p:cond delay="0"/>
                                  </p:stCondLst>
                                  <p:childTnLst>
                                    <p:animEffect transition="out" filter="checkerboard(across)">
                                      <p:cBhvr>
                                        <p:cTn id="29" dur="500"/>
                                        <p:tgtEl>
                                          <p:spTgt spid="1028"/>
                                        </p:tgtEl>
                                      </p:cBhvr>
                                    </p:animEffect>
                                    <p:set>
                                      <p:cBhvr>
                                        <p:cTn id="30" dur="1" fill="hold">
                                          <p:stCondLst>
                                            <p:cond delay="499"/>
                                          </p:stCondLst>
                                        </p:cTn>
                                        <p:tgtEl>
                                          <p:spTgt spid="1028"/>
                                        </p:tgtEl>
                                        <p:attrNameLst>
                                          <p:attrName>style.visibility</p:attrName>
                                        </p:attrNameLst>
                                      </p:cBhvr>
                                      <p:to>
                                        <p:strVal val="hidden"/>
                                      </p:to>
                                    </p:set>
                                  </p:childTnLst>
                                </p:cTn>
                              </p:par>
                              <p:par>
                                <p:cTn id="31" presetID="54" presetClass="path" presetSubtype="0" accel="50000" decel="50000" fill="hold" grpId="1" nodeType="withEffect">
                                  <p:stCondLst>
                                    <p:cond delay="0"/>
                                  </p:stCondLst>
                                  <p:childTnLst>
                                    <p:animMotion origin="layout" path="M -0.00834 -0.17222 C -0.00434 -0.18287 0.00972 -0.19352 0.01458 -0.19352 C 0.04566 -0.19352 0.0776 -0.02685 0.0776 0.13981 C 0.0776 0.05579 0.09357 -0.02685 0.10868 -0.02685 C 0.12465 -0.02685 0.13975 0.05717 0.13975 0.13981 C 0.13975 0.09838 0.14774 0.05579 0.15573 0.05579 C 0.16371 0.05579 0.1717 0.09722 0.1717 0.13981 C 0.1717 0.11852 0.17569 0.09838 0.17968 0.09838 C 0.18368 0.09838 0.18767 0.11967 0.18767 0.13981 C 0.18767 0.12917 0.18975 0.11852 0.19166 0.11852 C 0.19271 0.11852 0.19566 0.12917 0.19566 0.13981 C 0.19566 0.13449 0.1967 0.12917 0.19774 0.12917 C 0.19774 0.13055 0.19982 0.13449 0.19982 0.13981 C 0.19982 0.13704 0.19982 0.13449 0.20086 0.13449 C 0.20086 0.13588 0.20191 0.13727 0.20191 0.13981 C 0.20191 0.13842 0.20191 0.13704 0.20191 0.13588 C 0.20295 0.13588 0.20295 0.13727 0.20295 0.13866 C 0.20399 0.13866 0.20399 0.13727 0.20399 0.13588 C 0.20503 0.13588 0.20503 0.13727 0.20503 0.13866 " pathEditMode="relative" rAng="0" ptsTypes="fffffffffffffffffff">
                                      <p:cBhvr>
                                        <p:cTn id="32" dur="2000" fill="hold"/>
                                        <p:tgtEl>
                                          <p:spTgt spid="6"/>
                                        </p:tgtEl>
                                        <p:attrNameLst>
                                          <p:attrName>ppt_x</p:attrName>
                                          <p:attrName>ppt_y</p:attrName>
                                        </p:attrNameLst>
                                      </p:cBhvr>
                                      <p:rCtr x="10700" y="14500"/>
                                    </p:animMotion>
                                  </p:childTnLst>
                                </p:cTn>
                              </p:par>
                              <p:par>
                                <p:cTn id="33" presetID="9" presetClass="entr" presetSubtype="0" fill="hold" nodeType="withEffect">
                                  <p:stCondLst>
                                    <p:cond delay="0"/>
                                  </p:stCondLst>
                                  <p:childTnLst>
                                    <p:set>
                                      <p:cBhvr>
                                        <p:cTn id="34" dur="1" fill="hold">
                                          <p:stCondLst>
                                            <p:cond delay="0"/>
                                          </p:stCondLst>
                                        </p:cTn>
                                        <p:tgtEl>
                                          <p:spTgt spid="1027"/>
                                        </p:tgtEl>
                                        <p:attrNameLst>
                                          <p:attrName>style.visibility</p:attrName>
                                        </p:attrNameLst>
                                      </p:cBhvr>
                                      <p:to>
                                        <p:strVal val="visible"/>
                                      </p:to>
                                    </p:set>
                                    <p:animEffect transition="in" filter="dissolve">
                                      <p:cBhvr>
                                        <p:cTn id="35" dur="500"/>
                                        <p:tgtEl>
                                          <p:spTgt spid="1027"/>
                                        </p:tgtEl>
                                      </p:cBhvr>
                                    </p:animEffect>
                                  </p:childTnLst>
                                </p:cTn>
                              </p:par>
                              <p:par>
                                <p:cTn id="36" presetID="50" presetClass="entr" presetSubtype="0" decel="10000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strVal val="#ppt_w+.3"/>
                                          </p:val>
                                        </p:tav>
                                        <p:tav tm="100000">
                                          <p:val>
                                            <p:strVal val="#ppt_w"/>
                                          </p:val>
                                        </p:tav>
                                      </p:tavLst>
                                    </p:anim>
                                    <p:anim calcmode="lin" valueType="num">
                                      <p:cBhvr>
                                        <p:cTn id="39" dur="1000" fill="hold"/>
                                        <p:tgtEl>
                                          <p:spTgt spid="9"/>
                                        </p:tgtEl>
                                        <p:attrNameLst>
                                          <p:attrName>ppt_h</p:attrName>
                                        </p:attrNameLst>
                                      </p:cBhvr>
                                      <p:tavLst>
                                        <p:tav tm="0">
                                          <p:val>
                                            <p:strVal val="#ppt_h"/>
                                          </p:val>
                                        </p:tav>
                                        <p:tav tm="100000">
                                          <p:val>
                                            <p:strVal val="#ppt_h"/>
                                          </p:val>
                                        </p:tav>
                                      </p:tavLst>
                                    </p:anim>
                                    <p:animEffect transition="in" filter="fade">
                                      <p:cBhvr>
                                        <p:cTn id="4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6" grpId="1"/>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400800"/>
          </a:xfrm>
        </p:spPr>
        <p:txBody>
          <a:bodyPr/>
          <a:lstStyle/>
          <a:p>
            <a:pPr lvl="1"/>
            <a:r>
              <a:rPr lang="en-US" b="1" dirty="0" smtClean="0">
                <a:solidFill>
                  <a:srgbClr val="002060"/>
                </a:solidFill>
              </a:rPr>
              <a:t> “Old Imperialism”, European powers did not usually acquire territory (except for Spain in Americas and Portugal in Brazil) but rather built a series of trading stations</a:t>
            </a:r>
          </a:p>
          <a:p>
            <a:pPr lvl="1"/>
            <a:r>
              <a:rPr lang="en-US" b="1" dirty="0" smtClean="0">
                <a:solidFill>
                  <a:srgbClr val="002060"/>
                </a:solidFill>
              </a:rPr>
              <a:t>Respected and frequently cooperated with local rulers in India, China, Japan, Indonesia, and other areas where trade flourished between locals and European coastal trading centers.</a:t>
            </a:r>
            <a:endParaRPr lang="en-CA" b="1" dirty="0" smtClean="0">
              <a:solidFill>
                <a:srgbClr val="002060"/>
              </a:solidFill>
            </a:endParaRPr>
          </a:p>
          <a:p>
            <a:pPr lvl="1"/>
            <a:r>
              <a:rPr lang="en-US" b="1" dirty="0" smtClean="0">
                <a:solidFill>
                  <a:srgbClr val="002060"/>
                </a:solidFill>
              </a:rPr>
              <a:t>the “</a:t>
            </a:r>
            <a:r>
              <a:rPr lang="en-US" b="1" i="1" dirty="0" smtClean="0">
                <a:solidFill>
                  <a:srgbClr val="002060"/>
                </a:solidFill>
              </a:rPr>
              <a:t>new imperialism</a:t>
            </a:r>
            <a:r>
              <a:rPr lang="en-US" b="1" dirty="0" smtClean="0">
                <a:solidFill>
                  <a:srgbClr val="002060"/>
                </a:solidFill>
              </a:rPr>
              <a:t>” tended to favor direct conquest and formal empire</a:t>
            </a:r>
            <a:endParaRPr lang="en-CA" b="1" dirty="0" smtClean="0">
              <a:solidFill>
                <a:srgbClr val="002060"/>
              </a:solidFill>
            </a:endParaRPr>
          </a:p>
          <a:p>
            <a:pPr lvl="2"/>
            <a:r>
              <a:rPr lang="en-US" sz="2800" b="1" dirty="0" smtClean="0">
                <a:solidFill>
                  <a:srgbClr val="002060"/>
                </a:solidFill>
              </a:rPr>
              <a:t>Africa and Asia had seen limited Euro. intrusion and most contacts had been coastal in nature…entire continents now came under Euro. influence</a:t>
            </a:r>
            <a:endParaRPr lang="en-CA" sz="2800" b="1" dirty="0" smtClean="0">
              <a:solidFill>
                <a:srgbClr val="002060"/>
              </a:solidFill>
            </a:endParaRPr>
          </a:p>
          <a:p>
            <a:endParaRPr lang="en-CA" dirty="0" smtClean="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467600" cy="1143000"/>
          </a:xfrm>
        </p:spPr>
        <p:txBody>
          <a:bodyPr/>
          <a:lstStyle/>
          <a:p>
            <a:pPr algn="ctr"/>
            <a:r>
              <a:rPr lang="en-US" b="1" dirty="0" smtClean="0">
                <a:solidFill>
                  <a:srgbClr val="002060"/>
                </a:solidFill>
              </a:rPr>
              <a:t>The New Rivalry</a:t>
            </a:r>
            <a:endParaRPr lang="en-US" b="1" dirty="0">
              <a:solidFill>
                <a:srgbClr val="002060"/>
              </a:solidFill>
            </a:endParaRPr>
          </a:p>
        </p:txBody>
      </p:sp>
      <p:sp>
        <p:nvSpPr>
          <p:cNvPr id="3" name="Content Placeholder 2"/>
          <p:cNvSpPr>
            <a:spLocks noGrp="1"/>
          </p:cNvSpPr>
          <p:nvPr>
            <p:ph idx="1"/>
          </p:nvPr>
        </p:nvSpPr>
        <p:spPr>
          <a:xfrm>
            <a:off x="0" y="609600"/>
            <a:ext cx="9144000" cy="4525963"/>
          </a:xfrm>
        </p:spPr>
        <p:txBody>
          <a:bodyPr/>
          <a:lstStyle/>
          <a:p>
            <a:r>
              <a:rPr lang="en-US" sz="2600" b="1" dirty="0" smtClean="0">
                <a:solidFill>
                  <a:srgbClr val="002060"/>
                </a:solidFill>
              </a:rPr>
              <a:t>Germany under Wilhelm II and Caprivi let the Reinsurance treaty lapse. (Who needs Russia???)</a:t>
            </a:r>
          </a:p>
          <a:p>
            <a:r>
              <a:rPr lang="en-US" sz="2600" b="1" dirty="0" smtClean="0">
                <a:solidFill>
                  <a:srgbClr val="002060"/>
                </a:solidFill>
              </a:rPr>
              <a:t>France jumps to buy a friend (had invested in Russian industrialization)</a:t>
            </a:r>
          </a:p>
          <a:p>
            <a:r>
              <a:rPr lang="en-US" sz="2600" b="1" dirty="0" smtClean="0">
                <a:solidFill>
                  <a:srgbClr val="002060"/>
                </a:solidFill>
              </a:rPr>
              <a:t>New alliance between France and Russia.</a:t>
            </a:r>
          </a:p>
          <a:p>
            <a:pPr lvl="1"/>
            <a:r>
              <a:rPr lang="en-US" sz="2200" b="1" dirty="0" smtClean="0">
                <a:solidFill>
                  <a:srgbClr val="002060"/>
                </a:solidFill>
              </a:rPr>
              <a:t>issue for Germany… who now looks to join with GB.</a:t>
            </a:r>
          </a:p>
          <a:p>
            <a:r>
              <a:rPr lang="en-US" sz="2600" b="1" dirty="0" smtClean="0">
                <a:solidFill>
                  <a:srgbClr val="002060"/>
                </a:solidFill>
              </a:rPr>
              <a:t>“Imitation is the sincerest form of flattery”, and Germany was flattering GB.</a:t>
            </a:r>
          </a:p>
          <a:p>
            <a:r>
              <a:rPr lang="en-US" sz="2600" b="1" dirty="0" smtClean="0">
                <a:solidFill>
                  <a:srgbClr val="002060"/>
                </a:solidFill>
              </a:rPr>
              <a:t>Unfortunately it was more like a 6</a:t>
            </a:r>
            <a:r>
              <a:rPr lang="en-US" sz="2600" b="1" baseline="30000" dirty="0" smtClean="0">
                <a:solidFill>
                  <a:srgbClr val="002060"/>
                </a:solidFill>
              </a:rPr>
              <a:t>th</a:t>
            </a:r>
            <a:r>
              <a:rPr lang="en-US" sz="2600" b="1" dirty="0" smtClean="0">
                <a:solidFill>
                  <a:srgbClr val="002060"/>
                </a:solidFill>
              </a:rPr>
              <a:t> grade flattery</a:t>
            </a:r>
          </a:p>
          <a:p>
            <a:r>
              <a:rPr lang="en-US" sz="2600" b="1" dirty="0" smtClean="0">
                <a:solidFill>
                  <a:srgbClr val="002060"/>
                </a:solidFill>
              </a:rPr>
              <a:t>Tried to get GB attention by antagonizing and imitating them… </a:t>
            </a:r>
          </a:p>
          <a:p>
            <a:pPr lvl="1"/>
            <a:r>
              <a:rPr lang="en-US" b="1" dirty="0" smtClean="0">
                <a:solidFill>
                  <a:srgbClr val="002060"/>
                </a:solidFill>
              </a:rPr>
              <a:t>Africa</a:t>
            </a:r>
          </a:p>
          <a:p>
            <a:pPr lvl="1"/>
            <a:r>
              <a:rPr lang="en-US" b="1" dirty="0" smtClean="0">
                <a:solidFill>
                  <a:srgbClr val="002060"/>
                </a:solidFill>
              </a:rPr>
              <a:t>Boers</a:t>
            </a:r>
          </a:p>
          <a:p>
            <a:pPr lvl="1"/>
            <a:r>
              <a:rPr lang="en-US" b="1" dirty="0" smtClean="0">
                <a:solidFill>
                  <a:srgbClr val="002060"/>
                </a:solidFill>
              </a:rPr>
              <a:t>Navy</a:t>
            </a:r>
          </a:p>
          <a:p>
            <a:pPr lvl="1">
              <a:buNone/>
            </a:pPr>
            <a:endParaRPr lang="en-US"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in)">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ircle(in)">
                                      <p:cBhvr>
                                        <p:cTn id="30" dur="2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circle(in)">
                                      <p:cBhvr>
                                        <p:cTn id="35" dur="20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circle(in)">
                                      <p:cBhvr>
                                        <p:cTn id="40" dur="2000"/>
                                        <p:tgtEl>
                                          <p:spTgt spid="3">
                                            <p:txEl>
                                              <p:pRg st="6" end="6"/>
                                            </p:txEl>
                                          </p:spTgt>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circle(in)">
                                      <p:cBhvr>
                                        <p:cTn id="43" dur="2000"/>
                                        <p:tgtEl>
                                          <p:spTgt spid="3">
                                            <p:txEl>
                                              <p:pRg st="7" end="7"/>
                                            </p:txEl>
                                          </p:spTgt>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circle(in)">
                                      <p:cBhvr>
                                        <p:cTn id="46" dur="2000"/>
                                        <p:tgtEl>
                                          <p:spTgt spid="3">
                                            <p:txEl>
                                              <p:pRg st="8" end="8"/>
                                            </p:txEl>
                                          </p:spTgt>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circle(in)">
                                      <p:cBhvr>
                                        <p:cTn id="49"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762000" y="0"/>
            <a:ext cx="7696200" cy="769441"/>
          </a:xfrm>
          <a:prstGeom prst="rect">
            <a:avLst/>
          </a:prstGeom>
          <a:noFill/>
          <a:ln w="9525">
            <a:noFill/>
            <a:miter lim="800000"/>
            <a:headEnd/>
            <a:tailEnd/>
          </a:ln>
        </p:spPr>
        <p:txBody>
          <a:bodyPr wrap="square">
            <a:spAutoFit/>
          </a:bodyPr>
          <a:lstStyle/>
          <a:p>
            <a:pPr>
              <a:spcBef>
                <a:spcPct val="50000"/>
              </a:spcBef>
            </a:pPr>
            <a:r>
              <a:rPr lang="en-US" sz="4400" b="1" dirty="0">
                <a:solidFill>
                  <a:srgbClr val="FF9933"/>
                </a:solidFill>
                <a:effectLst>
                  <a:outerShdw blurRad="38100" dist="38100" dir="2700000" algn="tl">
                    <a:srgbClr val="000000">
                      <a:alpha val="43137"/>
                    </a:srgbClr>
                  </a:outerShdw>
                </a:effectLst>
                <a:latin typeface="Comic Sans MS" pitchFamily="66" charset="0"/>
              </a:rPr>
              <a:t>Dutch Landing in 1652</a:t>
            </a:r>
          </a:p>
        </p:txBody>
      </p:sp>
      <p:pic>
        <p:nvPicPr>
          <p:cNvPr id="21507" name="Picture 3" descr="Dutch Landing"/>
          <p:cNvPicPr>
            <a:picLocks noChangeAspect="1" noChangeArrowheads="1"/>
          </p:cNvPicPr>
          <p:nvPr/>
        </p:nvPicPr>
        <p:blipFill>
          <a:blip r:embed="rId3" cstate="print">
            <a:lum bright="-6000" contrast="18000"/>
          </a:blip>
          <a:srcRect r="3160" b="4913"/>
          <a:stretch>
            <a:fillRect/>
          </a:stretch>
        </p:blipFill>
        <p:spPr bwMode="auto">
          <a:xfrm>
            <a:off x="1" y="1319511"/>
            <a:ext cx="4667680" cy="2947689"/>
          </a:xfrm>
          <a:prstGeom prst="rect">
            <a:avLst/>
          </a:prstGeom>
          <a:noFill/>
          <a:ln w="9525">
            <a:solidFill>
              <a:srgbClr val="FF9933"/>
            </a:solidFill>
            <a:miter lim="800000"/>
            <a:headEnd/>
            <a:tailEnd/>
          </a:ln>
        </p:spPr>
      </p:pic>
      <p:pic>
        <p:nvPicPr>
          <p:cNvPr id="21508" name="Picture 4" descr="Dutch Landing-1"/>
          <p:cNvPicPr>
            <a:picLocks noChangeAspect="1" noChangeArrowheads="1"/>
          </p:cNvPicPr>
          <p:nvPr/>
        </p:nvPicPr>
        <p:blipFill>
          <a:blip r:embed="rId4" cstate="print">
            <a:lum contrast="6000"/>
          </a:blip>
          <a:srcRect r="4089" b="7692"/>
          <a:stretch>
            <a:fillRect/>
          </a:stretch>
        </p:blipFill>
        <p:spPr bwMode="auto">
          <a:xfrm>
            <a:off x="4302951" y="3733800"/>
            <a:ext cx="4777442" cy="2667000"/>
          </a:xfrm>
          <a:prstGeom prst="rect">
            <a:avLst/>
          </a:prstGeom>
          <a:noFill/>
          <a:ln w="9525">
            <a:solidFill>
              <a:srgbClr val="FF9933"/>
            </a:solidFill>
            <a:miter lim="800000"/>
            <a:headEnd/>
            <a:tailEnd/>
          </a:ln>
        </p:spPr>
      </p:pic>
    </p:spTree>
    <p:extLst>
      <p:ext uri="{BB962C8B-B14F-4D97-AF65-F5344CB8AC3E}">
        <p14:creationId xmlns:p14="http://schemas.microsoft.com/office/powerpoint/2010/main" val="12309683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762000" y="228600"/>
            <a:ext cx="7696200" cy="641350"/>
          </a:xfrm>
          <a:prstGeom prst="rect">
            <a:avLst/>
          </a:prstGeom>
          <a:noFill/>
          <a:ln w="9525">
            <a:noFill/>
            <a:miter lim="800000"/>
            <a:headEnd/>
            <a:tailEnd/>
          </a:ln>
        </p:spPr>
        <p:txBody>
          <a:bodyPr>
            <a:spAutoFit/>
          </a:bodyPr>
          <a:lstStyle/>
          <a:p>
            <a:pPr>
              <a:spcBef>
                <a:spcPct val="50000"/>
              </a:spcBef>
            </a:pPr>
            <a:r>
              <a:rPr lang="en-US" sz="3600" b="1">
                <a:solidFill>
                  <a:srgbClr val="FF9933"/>
                </a:solidFill>
                <a:latin typeface="Comic Sans MS" pitchFamily="66" charset="0"/>
              </a:rPr>
              <a:t>The Great Trek, 1836-38</a:t>
            </a:r>
          </a:p>
        </p:txBody>
      </p:sp>
      <p:pic>
        <p:nvPicPr>
          <p:cNvPr id="24579" name="Picture 3" descr="Cradockpass"/>
          <p:cNvPicPr>
            <a:picLocks noChangeAspect="1" noChangeArrowheads="1"/>
          </p:cNvPicPr>
          <p:nvPr/>
        </p:nvPicPr>
        <p:blipFill>
          <a:blip r:embed="rId3" cstate="print">
            <a:lum bright="-6000" contrast="6000"/>
          </a:blip>
          <a:srcRect r="4120" b="1935"/>
          <a:stretch>
            <a:fillRect/>
          </a:stretch>
        </p:blipFill>
        <p:spPr bwMode="auto">
          <a:xfrm>
            <a:off x="762000" y="1660525"/>
            <a:ext cx="3079750" cy="3657600"/>
          </a:xfrm>
          <a:prstGeom prst="rect">
            <a:avLst/>
          </a:prstGeom>
          <a:noFill/>
          <a:ln w="9525">
            <a:solidFill>
              <a:srgbClr val="FF9933"/>
            </a:solidFill>
            <a:miter lim="800000"/>
            <a:headEnd/>
            <a:tailEnd/>
          </a:ln>
        </p:spPr>
      </p:pic>
      <p:sp>
        <p:nvSpPr>
          <p:cNvPr id="24580" name="Text Box 4"/>
          <p:cNvSpPr txBox="1">
            <a:spLocks noChangeArrowheads="1"/>
          </p:cNvSpPr>
          <p:nvPr/>
        </p:nvSpPr>
        <p:spPr bwMode="auto">
          <a:xfrm>
            <a:off x="609600" y="5410200"/>
            <a:ext cx="3352800" cy="1200329"/>
          </a:xfrm>
          <a:prstGeom prst="rect">
            <a:avLst/>
          </a:prstGeom>
          <a:noFill/>
          <a:ln w="9525">
            <a:noFill/>
            <a:miter lim="800000"/>
            <a:headEnd/>
            <a:tailEnd/>
          </a:ln>
        </p:spPr>
        <p:txBody>
          <a:bodyPr>
            <a:spAutoFit/>
          </a:bodyPr>
          <a:lstStyle/>
          <a:p>
            <a:pPr>
              <a:spcBef>
                <a:spcPct val="50000"/>
              </a:spcBef>
            </a:pPr>
            <a:r>
              <a:rPr lang="en-US" sz="2400" b="1" dirty="0" smtClean="0">
                <a:solidFill>
                  <a:srgbClr val="FF9933"/>
                </a:solidFill>
                <a:latin typeface="Comic Sans MS" pitchFamily="66" charset="0"/>
              </a:rPr>
              <a:t>Afrikaners “chose” to leave because of British policy</a:t>
            </a:r>
          </a:p>
        </p:txBody>
      </p:sp>
      <p:pic>
        <p:nvPicPr>
          <p:cNvPr id="24581" name="Picture 5"/>
          <p:cNvPicPr>
            <a:picLocks noChangeAspect="1" noChangeArrowheads="1"/>
          </p:cNvPicPr>
          <p:nvPr/>
        </p:nvPicPr>
        <p:blipFill>
          <a:blip r:embed="rId4" cstate="print">
            <a:lum bright="-18000" contrast="30000"/>
          </a:blip>
          <a:srcRect/>
          <a:stretch>
            <a:fillRect/>
          </a:stretch>
        </p:blipFill>
        <p:spPr bwMode="auto">
          <a:xfrm>
            <a:off x="4687888" y="1066800"/>
            <a:ext cx="3694112" cy="5537200"/>
          </a:xfrm>
          <a:prstGeom prst="rect">
            <a:avLst/>
          </a:prstGeom>
          <a:noFill/>
          <a:ln w="9525">
            <a:solidFill>
              <a:srgbClr val="FF9933"/>
            </a:solidFill>
            <a:miter lim="800000"/>
            <a:headEnd/>
            <a:tailEnd/>
          </a:ln>
        </p:spPr>
      </p:pic>
    </p:spTree>
    <p:extLst>
      <p:ext uri="{BB962C8B-B14F-4D97-AF65-F5344CB8AC3E}">
        <p14:creationId xmlns:p14="http://schemas.microsoft.com/office/powerpoint/2010/main" val="25704257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762000"/>
          </a:xfrm>
        </p:spPr>
        <p:txBody>
          <a:bodyPr/>
          <a:lstStyle/>
          <a:p>
            <a:pPr algn="ctr"/>
            <a:r>
              <a:rPr lang="en-US" b="1" dirty="0" smtClean="0">
                <a:solidFill>
                  <a:srgbClr val="002060"/>
                </a:solidFill>
              </a:rPr>
              <a:t>Rhodes’ Railway Dream</a:t>
            </a:r>
            <a:endParaRPr lang="en-US" b="1" dirty="0">
              <a:solidFill>
                <a:srgbClr val="002060"/>
              </a:solidFill>
            </a:endParaRPr>
          </a:p>
        </p:txBody>
      </p:sp>
      <p:pic>
        <p:nvPicPr>
          <p:cNvPr id="1026" name="Picture 2"/>
          <p:cNvPicPr>
            <a:picLocks noChangeAspect="1" noChangeArrowheads="1"/>
          </p:cNvPicPr>
          <p:nvPr/>
        </p:nvPicPr>
        <p:blipFill>
          <a:blip r:embed="rId2" cstate="print"/>
          <a:srcRect/>
          <a:stretch>
            <a:fillRect/>
          </a:stretch>
        </p:blipFill>
        <p:spPr bwMode="auto">
          <a:xfrm>
            <a:off x="152400" y="914400"/>
            <a:ext cx="4419600" cy="5715000"/>
          </a:xfrm>
          <a:prstGeom prst="rect">
            <a:avLst/>
          </a:prstGeom>
          <a:noFill/>
          <a:ln w="9525">
            <a:noFill/>
            <a:miter lim="800000"/>
            <a:headEnd/>
            <a:tailEnd/>
          </a:ln>
        </p:spPr>
      </p:pic>
      <p:pic>
        <p:nvPicPr>
          <p:cNvPr id="5" name="Picture 5" descr="http://users.erols.com/sespec/webquests/imperialismafrica/africa2.gif"/>
          <p:cNvPicPr>
            <a:picLocks noChangeAspect="1" noChangeArrowheads="1"/>
          </p:cNvPicPr>
          <p:nvPr/>
        </p:nvPicPr>
        <p:blipFill>
          <a:blip r:embed="rId3" cstate="print"/>
          <a:srcRect/>
          <a:stretch>
            <a:fillRect/>
          </a:stretch>
        </p:blipFill>
        <p:spPr bwMode="auto">
          <a:xfrm>
            <a:off x="4114800" y="3107042"/>
            <a:ext cx="5029200" cy="3280767"/>
          </a:xfrm>
          <a:prstGeom prst="rect">
            <a:avLst/>
          </a:prstGeom>
          <a:noFill/>
          <a:ln w="9525">
            <a:noFill/>
            <a:miter lim="800000"/>
            <a:headEnd/>
            <a:tailEnd/>
          </a:ln>
        </p:spPr>
      </p:pic>
      <p:sp>
        <p:nvSpPr>
          <p:cNvPr id="3" name="Rectangle 2"/>
          <p:cNvSpPr/>
          <p:nvPr/>
        </p:nvSpPr>
        <p:spPr>
          <a:xfrm>
            <a:off x="4200293" y="789878"/>
            <a:ext cx="5105400" cy="2086725"/>
          </a:xfrm>
          <a:prstGeom prst="rect">
            <a:avLst/>
          </a:prstGeom>
        </p:spPr>
        <p:txBody>
          <a:bodyPr wrap="square">
            <a:spAutoFit/>
          </a:bodyPr>
          <a:lstStyle/>
          <a:p>
            <a:pPr marL="420624" indent="-384048" fontAlgn="auto">
              <a:lnSpc>
                <a:spcPct val="90000"/>
              </a:lnSpc>
              <a:spcAft>
                <a:spcPts val="0"/>
              </a:spcAft>
              <a:buFont typeface="Wingdings 2"/>
              <a:buChar char=""/>
              <a:defRPr/>
            </a:pPr>
            <a:r>
              <a:rPr lang="en-US" sz="2400" b="1" u="sng" dirty="0">
                <a:solidFill>
                  <a:srgbClr val="002060"/>
                </a:solidFill>
              </a:rPr>
              <a:t>Cecil Rhodes</a:t>
            </a:r>
            <a:r>
              <a:rPr lang="en-US" sz="2400" b="1" dirty="0">
                <a:solidFill>
                  <a:srgbClr val="002060"/>
                </a:solidFill>
              </a:rPr>
              <a:t> had become Prime Minister of Cape Colony; principal sponsor of the Cape-to-Cairo dream where Britain would dominate the continent.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ssolv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686800" cy="1066800"/>
          </a:xfrm>
        </p:spPr>
        <p:txBody>
          <a:bodyPr>
            <a:normAutofit fontScale="90000"/>
          </a:bodyPr>
          <a:lstStyle/>
          <a:p>
            <a:pPr fontAlgn="auto">
              <a:spcAft>
                <a:spcPts val="0"/>
              </a:spcAft>
              <a:defRPr/>
            </a:pPr>
            <a:r>
              <a:rPr lang="en-US" sz="4000" b="1" dirty="0" smtClean="0">
                <a:solidFill>
                  <a:srgbClr val="002060"/>
                </a:solidFill>
              </a:rPr>
              <a:t>South Africa and the Boer War (1899-1902)</a:t>
            </a:r>
            <a:r>
              <a:rPr lang="en-US" sz="4000" dirty="0" smtClean="0">
                <a:solidFill>
                  <a:srgbClr val="002060"/>
                </a:solidFill>
              </a:rPr>
              <a:t> </a:t>
            </a:r>
          </a:p>
        </p:txBody>
      </p:sp>
      <p:sp>
        <p:nvSpPr>
          <p:cNvPr id="38915" name="Rectangle 3"/>
          <p:cNvSpPr>
            <a:spLocks noGrp="1" noChangeArrowheads="1"/>
          </p:cNvSpPr>
          <p:nvPr>
            <p:ph idx="1"/>
          </p:nvPr>
        </p:nvSpPr>
        <p:spPr>
          <a:xfrm>
            <a:off x="0" y="762000"/>
            <a:ext cx="6172200" cy="6096000"/>
          </a:xfrm>
        </p:spPr>
        <p:txBody>
          <a:bodyPr>
            <a:normAutofit/>
          </a:bodyPr>
          <a:lstStyle/>
          <a:p>
            <a:pPr marL="420624" indent="-384048" fontAlgn="auto">
              <a:lnSpc>
                <a:spcPct val="90000"/>
              </a:lnSpc>
              <a:spcAft>
                <a:spcPts val="0"/>
              </a:spcAft>
              <a:buFont typeface="Wingdings 2"/>
              <a:buChar char=""/>
              <a:defRPr/>
            </a:pPr>
            <a:r>
              <a:rPr lang="en-US" sz="2400" b="1" dirty="0" smtClean="0">
                <a:solidFill>
                  <a:srgbClr val="002060"/>
                </a:solidFill>
              </a:rPr>
              <a:t>Diamonds and gold were discovered in the Transvaal and Rhodes wanted to extend his influence there but region controlled by Boers (descendents of Dutch settlers)  Led to - </a:t>
            </a:r>
          </a:p>
          <a:p>
            <a:pPr marL="420624" indent="-384048" fontAlgn="auto">
              <a:lnSpc>
                <a:spcPct val="90000"/>
              </a:lnSpc>
              <a:spcAft>
                <a:spcPts val="0"/>
              </a:spcAft>
              <a:buFont typeface="Wingdings 2"/>
              <a:buChar char=""/>
              <a:defRPr/>
            </a:pPr>
            <a:r>
              <a:rPr lang="en-US" sz="2400" b="1" dirty="0" smtClean="0">
                <a:solidFill>
                  <a:srgbClr val="002060"/>
                </a:solidFill>
              </a:rPr>
              <a:t>Boer War</a:t>
            </a:r>
          </a:p>
          <a:p>
            <a:pPr marL="723837" lvl="1" indent="-384048" fontAlgn="auto">
              <a:lnSpc>
                <a:spcPct val="90000"/>
              </a:lnSpc>
              <a:spcAft>
                <a:spcPts val="0"/>
              </a:spcAft>
              <a:buFont typeface="Wingdings 2"/>
              <a:buChar char=""/>
              <a:defRPr/>
            </a:pPr>
            <a:r>
              <a:rPr lang="en-US" sz="2000" b="1" dirty="0" smtClean="0">
                <a:solidFill>
                  <a:srgbClr val="002060"/>
                </a:solidFill>
              </a:rPr>
              <a:t>Bad PR from the war…</a:t>
            </a:r>
          </a:p>
          <a:p>
            <a:pPr marL="723837" lvl="1" indent="-384048" fontAlgn="auto">
              <a:lnSpc>
                <a:spcPct val="90000"/>
              </a:lnSpc>
              <a:spcAft>
                <a:spcPts val="0"/>
              </a:spcAft>
              <a:buFont typeface="Wingdings 2"/>
              <a:buChar char=""/>
              <a:defRPr/>
            </a:pPr>
            <a:r>
              <a:rPr lang="en-US" sz="2000" b="1" u="sng" dirty="0" smtClean="0">
                <a:solidFill>
                  <a:srgbClr val="002060"/>
                </a:solidFill>
              </a:rPr>
              <a:t>Kruger Telegram</a:t>
            </a:r>
            <a:r>
              <a:rPr lang="en-US" sz="2000" b="1" dirty="0" smtClean="0">
                <a:solidFill>
                  <a:srgbClr val="002060"/>
                </a:solidFill>
              </a:rPr>
              <a:t> (1902): Kaiser Wilhelm II, dispatched telegram to Boers congratulating them on defeating British invaders without need of German assistance (GB actually won, but…)</a:t>
            </a:r>
          </a:p>
          <a:p>
            <a:pPr marL="722376" lvl="1" indent="-274320" fontAlgn="auto">
              <a:lnSpc>
                <a:spcPct val="90000"/>
              </a:lnSpc>
              <a:spcAft>
                <a:spcPts val="0"/>
              </a:spcAft>
              <a:buFont typeface="Wingdings 2"/>
              <a:buChar char=""/>
              <a:defRPr/>
            </a:pPr>
            <a:r>
              <a:rPr lang="en-US" sz="2400" b="1" dirty="0" smtClean="0">
                <a:solidFill>
                  <a:srgbClr val="002060"/>
                </a:solidFill>
              </a:rPr>
              <a:t>Anger swept through Britain aimed at Germany.</a:t>
            </a:r>
          </a:p>
        </p:txBody>
      </p:sp>
      <p:pic>
        <p:nvPicPr>
          <p:cNvPr id="23557" name="Picture 5" descr="Cecil Rhodes"/>
          <p:cNvPicPr>
            <a:picLocks noChangeAspect="1" noChangeArrowheads="1"/>
          </p:cNvPicPr>
          <p:nvPr/>
        </p:nvPicPr>
        <p:blipFill>
          <a:blip r:embed="rId3" cstate="print"/>
          <a:srcRect/>
          <a:stretch>
            <a:fillRect/>
          </a:stretch>
        </p:blipFill>
        <p:spPr bwMode="auto">
          <a:xfrm>
            <a:off x="6172200" y="914400"/>
            <a:ext cx="2535238" cy="3200400"/>
          </a:xfrm>
          <a:prstGeom prst="rect">
            <a:avLst/>
          </a:prstGeom>
          <a:noFill/>
          <a:ln w="9525">
            <a:noFill/>
            <a:miter lim="800000"/>
            <a:headEnd/>
            <a:tailEnd/>
          </a:ln>
        </p:spPr>
      </p:pic>
      <p:pic>
        <p:nvPicPr>
          <p:cNvPr id="23559" name="Picture 7" descr="http://famousdiamonds.tripod.com/tiffanyyellowdiamond2.jpg"/>
          <p:cNvPicPr>
            <a:picLocks noChangeAspect="1" noChangeArrowheads="1"/>
          </p:cNvPicPr>
          <p:nvPr/>
        </p:nvPicPr>
        <p:blipFill>
          <a:blip r:embed="rId4" cstate="print"/>
          <a:srcRect/>
          <a:stretch>
            <a:fillRect/>
          </a:stretch>
        </p:blipFill>
        <p:spPr bwMode="auto">
          <a:xfrm>
            <a:off x="6172200" y="4191000"/>
            <a:ext cx="2840038"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3557"/>
                                        </p:tgtEl>
                                        <p:attrNameLst>
                                          <p:attrName>style.visibility</p:attrName>
                                        </p:attrNameLst>
                                      </p:cBhvr>
                                      <p:to>
                                        <p:strVal val="visible"/>
                                      </p:to>
                                    </p:set>
                                    <p:animEffect transition="in" filter="dissolve">
                                      <p:cBhvr>
                                        <p:cTn id="11" dur="500"/>
                                        <p:tgtEl>
                                          <p:spTgt spid="23557"/>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38915">
                                            <p:txEl>
                                              <p:pRg st="0" end="0"/>
                                            </p:txEl>
                                          </p:spTgt>
                                        </p:tgtEl>
                                        <p:attrNameLst>
                                          <p:attrName>style.visibility</p:attrName>
                                        </p:attrNameLst>
                                      </p:cBhvr>
                                      <p:to>
                                        <p:strVal val="visible"/>
                                      </p:to>
                                    </p:set>
                                    <p:animEffect transition="in" filter="fade">
                                      <p:cBhvr>
                                        <p:cTn id="16" dur="1000"/>
                                        <p:tgtEl>
                                          <p:spTgt spid="38915">
                                            <p:txEl>
                                              <p:pRg st="0" end="0"/>
                                            </p:txEl>
                                          </p:spTgt>
                                        </p:tgtEl>
                                      </p:cBhvr>
                                    </p:animEffect>
                                    <p:anim calcmode="lin" valueType="num">
                                      <p:cBhvr>
                                        <p:cTn id="17"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38915">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891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38915">
                                            <p:txEl>
                                              <p:pRg st="1" end="1"/>
                                            </p:txEl>
                                          </p:spTgt>
                                        </p:tgtEl>
                                        <p:attrNameLst>
                                          <p:attrName>style.visibility</p:attrName>
                                        </p:attrNameLst>
                                      </p:cBhvr>
                                      <p:to>
                                        <p:strVal val="visible"/>
                                      </p:to>
                                    </p:set>
                                    <p:animEffect transition="in" filter="fade">
                                      <p:cBhvr>
                                        <p:cTn id="24" dur="1000"/>
                                        <p:tgtEl>
                                          <p:spTgt spid="38915">
                                            <p:txEl>
                                              <p:pRg st="1" end="1"/>
                                            </p:txEl>
                                          </p:spTgt>
                                        </p:tgtEl>
                                      </p:cBhvr>
                                    </p:animEffect>
                                    <p:anim calcmode="lin" valueType="num">
                                      <p:cBhvr>
                                        <p:cTn id="25"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38915">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891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38915">
                                            <p:txEl>
                                              <p:pRg st="2" end="2"/>
                                            </p:txEl>
                                          </p:spTgt>
                                        </p:tgtEl>
                                        <p:attrNameLst>
                                          <p:attrName>style.visibility</p:attrName>
                                        </p:attrNameLst>
                                      </p:cBhvr>
                                      <p:to>
                                        <p:strVal val="visible"/>
                                      </p:to>
                                    </p:set>
                                    <p:animEffect transition="in" filter="fade">
                                      <p:cBhvr>
                                        <p:cTn id="32" dur="1000"/>
                                        <p:tgtEl>
                                          <p:spTgt spid="38915">
                                            <p:txEl>
                                              <p:pRg st="2" end="2"/>
                                            </p:txEl>
                                          </p:spTgt>
                                        </p:tgtEl>
                                      </p:cBhvr>
                                    </p:animEffect>
                                    <p:anim calcmode="lin" valueType="num">
                                      <p:cBhvr>
                                        <p:cTn id="33"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38915">
                                            <p:txEl>
                                              <p:pRg st="2" end="2"/>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3891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nodeType="clickEffect">
                                  <p:stCondLst>
                                    <p:cond delay="0"/>
                                  </p:stCondLst>
                                  <p:childTnLst>
                                    <p:set>
                                      <p:cBhvr>
                                        <p:cTn id="39" dur="1" fill="hold">
                                          <p:stCondLst>
                                            <p:cond delay="0"/>
                                          </p:stCondLst>
                                        </p:cTn>
                                        <p:tgtEl>
                                          <p:spTgt spid="23559"/>
                                        </p:tgtEl>
                                        <p:attrNameLst>
                                          <p:attrName>style.visibility</p:attrName>
                                        </p:attrNameLst>
                                      </p:cBhvr>
                                      <p:to>
                                        <p:strVal val="visible"/>
                                      </p:to>
                                    </p:set>
                                    <p:animEffect transition="in" filter="fade">
                                      <p:cBhvr>
                                        <p:cTn id="40" dur="800" decel="100000"/>
                                        <p:tgtEl>
                                          <p:spTgt spid="23559"/>
                                        </p:tgtEl>
                                      </p:cBhvr>
                                    </p:animEffect>
                                    <p:anim calcmode="lin" valueType="num">
                                      <p:cBhvr>
                                        <p:cTn id="41" dur="800" decel="100000" fill="hold"/>
                                        <p:tgtEl>
                                          <p:spTgt spid="23559"/>
                                        </p:tgtEl>
                                        <p:attrNameLst>
                                          <p:attrName>style.rotation</p:attrName>
                                        </p:attrNameLst>
                                      </p:cBhvr>
                                      <p:tavLst>
                                        <p:tav tm="0">
                                          <p:val>
                                            <p:fltVal val="-90"/>
                                          </p:val>
                                        </p:tav>
                                        <p:tav tm="100000">
                                          <p:val>
                                            <p:fltVal val="0"/>
                                          </p:val>
                                        </p:tav>
                                      </p:tavLst>
                                    </p:anim>
                                    <p:anim calcmode="lin" valueType="num">
                                      <p:cBhvr>
                                        <p:cTn id="42" dur="800" decel="100000" fill="hold"/>
                                        <p:tgtEl>
                                          <p:spTgt spid="23559"/>
                                        </p:tgtEl>
                                        <p:attrNameLst>
                                          <p:attrName>ppt_x</p:attrName>
                                        </p:attrNameLst>
                                      </p:cBhvr>
                                      <p:tavLst>
                                        <p:tav tm="0">
                                          <p:val>
                                            <p:strVal val="#ppt_x+0.4"/>
                                          </p:val>
                                        </p:tav>
                                        <p:tav tm="100000">
                                          <p:val>
                                            <p:strVal val="#ppt_x-0.05"/>
                                          </p:val>
                                        </p:tav>
                                      </p:tavLst>
                                    </p:anim>
                                    <p:anim calcmode="lin" valueType="num">
                                      <p:cBhvr>
                                        <p:cTn id="43" dur="800" decel="100000" fill="hold"/>
                                        <p:tgtEl>
                                          <p:spTgt spid="23559"/>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23559"/>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23559"/>
                                        </p:tgtEl>
                                        <p:attrNameLst>
                                          <p:attrName>ppt_y</p:attrName>
                                        </p:attrNameLst>
                                      </p:cBhvr>
                                      <p:tavLst>
                                        <p:tav tm="0">
                                          <p:val>
                                            <p:strVal val="#ppt_y+0.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8915">
                                            <p:txEl>
                                              <p:pRg st="3" end="3"/>
                                            </p:txEl>
                                          </p:spTgt>
                                        </p:tgtEl>
                                        <p:attrNameLst>
                                          <p:attrName>style.visibility</p:attrName>
                                        </p:attrNameLst>
                                      </p:cBhvr>
                                      <p:to>
                                        <p:strVal val="visible"/>
                                      </p:to>
                                    </p:set>
                                    <p:anim calcmode="lin" valueType="num">
                                      <p:cBhvr additive="base">
                                        <p:cTn id="50"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8915">
                                            <p:txEl>
                                              <p:pRg st="3" end="3"/>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38915">
                                            <p:txEl>
                                              <p:pRg st="4" end="4"/>
                                            </p:txEl>
                                          </p:spTgt>
                                        </p:tgtEl>
                                        <p:attrNameLst>
                                          <p:attrName>style.visibility</p:attrName>
                                        </p:attrNameLst>
                                      </p:cBhvr>
                                      <p:to>
                                        <p:strVal val="visible"/>
                                      </p:to>
                                    </p:set>
                                    <p:anim calcmode="lin" valueType="num">
                                      <p:cBhvr additive="base">
                                        <p:cTn id="54"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143000"/>
          </a:xfrm>
        </p:spPr>
        <p:txBody>
          <a:bodyPr>
            <a:normAutofit fontScale="90000"/>
          </a:bodyPr>
          <a:lstStyle/>
          <a:p>
            <a:pPr algn="ctr" fontAlgn="auto">
              <a:spcAft>
                <a:spcPts val="0"/>
              </a:spcAft>
              <a:defRPr/>
            </a:pPr>
            <a:r>
              <a:rPr lang="en-US" sz="4000" b="1" dirty="0" smtClean="0">
                <a:solidFill>
                  <a:srgbClr val="002060"/>
                </a:solidFill>
                <a:effectLst>
                  <a:outerShdw blurRad="38100" dist="38100" dir="2700000" algn="tl">
                    <a:srgbClr val="000000">
                      <a:alpha val="43137"/>
                    </a:srgbClr>
                  </a:outerShdw>
                </a:effectLst>
              </a:rPr>
              <a:t>South Africa and the Boer War (1899-1902)</a:t>
            </a:r>
          </a:p>
        </p:txBody>
      </p:sp>
      <p:sp>
        <p:nvSpPr>
          <p:cNvPr id="39939" name="Rectangle 3"/>
          <p:cNvSpPr>
            <a:spLocks noGrp="1" noChangeArrowheads="1"/>
          </p:cNvSpPr>
          <p:nvPr>
            <p:ph type="body" sz="half" idx="1"/>
          </p:nvPr>
        </p:nvSpPr>
        <p:spPr>
          <a:xfrm>
            <a:off x="0" y="914400"/>
            <a:ext cx="4648200" cy="4038600"/>
          </a:xfrm>
        </p:spPr>
        <p:txBody>
          <a:bodyPr>
            <a:normAutofit lnSpcReduction="10000"/>
          </a:bodyPr>
          <a:lstStyle/>
          <a:p>
            <a:pPr marL="420624" indent="-384048" fontAlgn="auto">
              <a:spcAft>
                <a:spcPts val="0"/>
              </a:spcAft>
              <a:buFont typeface="Wingdings 2"/>
              <a:buChar char=""/>
              <a:defRPr/>
            </a:pPr>
            <a:r>
              <a:rPr lang="en-US" sz="2700" b="1" dirty="0" smtClean="0">
                <a:solidFill>
                  <a:srgbClr val="002060"/>
                </a:solidFill>
              </a:rPr>
              <a:t>Massive British force eventually defeated Boers.</a:t>
            </a:r>
          </a:p>
          <a:p>
            <a:pPr marL="420624" indent="-384048" fontAlgn="auto">
              <a:spcAft>
                <a:spcPts val="0"/>
              </a:spcAft>
              <a:buFont typeface="Wingdings 2"/>
              <a:buChar char=""/>
              <a:defRPr/>
            </a:pPr>
            <a:r>
              <a:rPr lang="en-US" sz="2700" b="1" dirty="0" smtClean="0">
                <a:solidFill>
                  <a:srgbClr val="002060"/>
                </a:solidFill>
              </a:rPr>
              <a:t>World Reaction bad for GB</a:t>
            </a:r>
          </a:p>
          <a:p>
            <a:pPr marL="420624" indent="-384048" fontAlgn="auto">
              <a:spcAft>
                <a:spcPts val="0"/>
              </a:spcAft>
              <a:buFont typeface="Wingdings 2"/>
              <a:buChar char=""/>
              <a:defRPr/>
            </a:pPr>
            <a:r>
              <a:rPr lang="en-US" sz="2700" b="1" dirty="0" smtClean="0">
                <a:solidFill>
                  <a:srgbClr val="002060"/>
                </a:solidFill>
              </a:rPr>
              <a:t>1910 the Transvaal, Orange Free State, Cape Colony, &amp; Natal combined to form the Union of South Africa.</a:t>
            </a:r>
          </a:p>
        </p:txBody>
      </p:sp>
      <p:pic>
        <p:nvPicPr>
          <p:cNvPr id="39941" name="Picture 5" descr="13th-boer-war-cavalry"/>
          <p:cNvPicPr>
            <a:picLocks noGrp="1" noChangeAspect="1" noChangeArrowheads="1"/>
          </p:cNvPicPr>
          <p:nvPr>
            <p:ph sz="half" idx="2"/>
          </p:nvPr>
        </p:nvPicPr>
        <p:blipFill>
          <a:blip r:embed="rId3" cstate="print"/>
          <a:srcRect/>
          <a:stretch>
            <a:fillRect/>
          </a:stretch>
        </p:blipFill>
        <p:spPr>
          <a:xfrm>
            <a:off x="4648200" y="1862455"/>
            <a:ext cx="4343400" cy="4153375"/>
          </a:xfrm>
          <a:noFill/>
        </p:spPr>
      </p:pic>
      <p:sp>
        <p:nvSpPr>
          <p:cNvPr id="5" name="TextBox 4"/>
          <p:cNvSpPr txBox="1"/>
          <p:nvPr/>
        </p:nvSpPr>
        <p:spPr>
          <a:xfrm>
            <a:off x="304800" y="5334000"/>
            <a:ext cx="2590800" cy="461665"/>
          </a:xfrm>
          <a:prstGeom prst="rect">
            <a:avLst/>
          </a:prstGeom>
          <a:noFill/>
        </p:spPr>
        <p:txBody>
          <a:bodyPr wrap="square" rtlCol="0">
            <a:spAutoFit/>
          </a:bodyPr>
          <a:lstStyle/>
          <a:p>
            <a:r>
              <a:rPr lang="en-US" sz="2400" dirty="0" smtClean="0">
                <a:hlinkClick r:id="rId4"/>
              </a:rPr>
              <a:t>ABC's for Patriots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ppt_x"/>
                                          </p:val>
                                        </p:tav>
                                        <p:tav tm="100000">
                                          <p:val>
                                            <p:strVal val="#ppt_x"/>
                                          </p:val>
                                        </p:tav>
                                      </p:tavLst>
                                    </p:anim>
                                    <p:anim calcmode="lin" valueType="num">
                                      <p:cBhvr additive="base">
                                        <p:cTn id="8"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9939">
                                            <p:txEl>
                                              <p:pRg st="0" end="0"/>
                                            </p:txEl>
                                          </p:spTgt>
                                        </p:tgtEl>
                                        <p:attrNameLst>
                                          <p:attrName>style.visibility</p:attrName>
                                        </p:attrNameLst>
                                      </p:cBhvr>
                                      <p:to>
                                        <p:strVal val="visible"/>
                                      </p:to>
                                    </p:set>
                                    <p:animEffect transition="in" filter="checkerboard(across)">
                                      <p:cBhvr>
                                        <p:cTn id="13" dur="500"/>
                                        <p:tgtEl>
                                          <p:spTgt spid="3993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9939">
                                            <p:txEl>
                                              <p:pRg st="1" end="1"/>
                                            </p:txEl>
                                          </p:spTgt>
                                        </p:tgtEl>
                                        <p:attrNameLst>
                                          <p:attrName>style.visibility</p:attrName>
                                        </p:attrNameLst>
                                      </p:cBhvr>
                                      <p:to>
                                        <p:strVal val="visible"/>
                                      </p:to>
                                    </p:set>
                                    <p:animEffect transition="in" filter="checkerboard(across)">
                                      <p:cBhvr>
                                        <p:cTn id="18" dur="500"/>
                                        <p:tgtEl>
                                          <p:spTgt spid="3993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9939">
                                            <p:txEl>
                                              <p:pRg st="2" end="2"/>
                                            </p:txEl>
                                          </p:spTgt>
                                        </p:tgtEl>
                                        <p:attrNameLst>
                                          <p:attrName>style.visibility</p:attrName>
                                        </p:attrNameLst>
                                      </p:cBhvr>
                                      <p:to>
                                        <p:strVal val="visible"/>
                                      </p:to>
                                    </p:set>
                                    <p:animEffect transition="in" filter="checkerboard(across)">
                                      <p:cBhvr>
                                        <p:cTn id="23" dur="500"/>
                                        <p:tgtEl>
                                          <p:spTgt spid="3993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9941"/>
                                        </p:tgtEl>
                                        <p:attrNameLst>
                                          <p:attrName>style.visibility</p:attrName>
                                        </p:attrNameLst>
                                      </p:cBhvr>
                                      <p:to>
                                        <p:strVal val="visible"/>
                                      </p:to>
                                    </p:set>
                                    <p:animEffect transition="in" filter="checkerboard(across)">
                                      <p:cBhvr>
                                        <p:cTn id="28" dur="500"/>
                                        <p:tgtEl>
                                          <p:spTgt spid="3994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39939" grpId="0" build="p"/>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2060"/>
                </a:solidFill>
                <a:effectLst>
                  <a:outerShdw blurRad="38100" dist="38100" dir="2700000" algn="tl">
                    <a:srgbClr val="000000">
                      <a:alpha val="43137"/>
                    </a:srgbClr>
                  </a:outerShdw>
                </a:effectLst>
              </a:rPr>
              <a:t>Naval Build Up</a:t>
            </a:r>
            <a:endParaRPr lang="en-US" b="1" dirty="0">
              <a:solidFill>
                <a:srgbClr val="002060"/>
              </a:solidFill>
              <a:effectLst>
                <a:outerShdw blurRad="38100" dist="38100" dir="2700000" algn="tl">
                  <a:srgbClr val="000000">
                    <a:alpha val="43137"/>
                  </a:srgbClr>
                </a:outerShdw>
              </a:effectLst>
            </a:endParaRPr>
          </a:p>
        </p:txBody>
      </p:sp>
      <p:sp>
        <p:nvSpPr>
          <p:cNvPr id="3" name="Text Placeholder 2"/>
          <p:cNvSpPr>
            <a:spLocks noGrp="1"/>
          </p:cNvSpPr>
          <p:nvPr>
            <p:ph type="body" sz="half" idx="1"/>
          </p:nvPr>
        </p:nvSpPr>
        <p:spPr>
          <a:xfrm>
            <a:off x="0" y="1828800"/>
            <a:ext cx="4533900" cy="4038600"/>
          </a:xfrm>
        </p:spPr>
        <p:txBody>
          <a:bodyPr/>
          <a:lstStyle/>
          <a:p>
            <a:r>
              <a:rPr lang="en-US" b="1" dirty="0" smtClean="0">
                <a:solidFill>
                  <a:srgbClr val="002060"/>
                </a:solidFill>
              </a:rPr>
              <a:t>GB anxious to keep naval supremacy</a:t>
            </a:r>
          </a:p>
          <a:p>
            <a:r>
              <a:rPr lang="en-US" b="1" dirty="0" smtClean="0">
                <a:solidFill>
                  <a:srgbClr val="002060"/>
                </a:solidFill>
              </a:rPr>
              <a:t>Britain designs HMS Dreadnought 1904</a:t>
            </a:r>
          </a:p>
          <a:p>
            <a:r>
              <a:rPr lang="en-US" b="1" dirty="0" smtClean="0">
                <a:solidFill>
                  <a:srgbClr val="002060"/>
                </a:solidFill>
              </a:rPr>
              <a:t>People’s Budget – 1909 - arms race drained tax payer money.  Resentment in GB!</a:t>
            </a:r>
          </a:p>
          <a:p>
            <a:endParaRPr lang="en-US" dirty="0">
              <a:solidFill>
                <a:srgbClr val="002060"/>
              </a:solidFill>
            </a:endParaRPr>
          </a:p>
        </p:txBody>
      </p:sp>
      <p:sp>
        <p:nvSpPr>
          <p:cNvPr id="4" name="Content Placeholder 3"/>
          <p:cNvSpPr>
            <a:spLocks noGrp="1"/>
          </p:cNvSpPr>
          <p:nvPr>
            <p:ph sz="half" idx="2"/>
          </p:nvPr>
        </p:nvSpPr>
        <p:spPr>
          <a:xfrm>
            <a:off x="4419600" y="1828800"/>
            <a:ext cx="4724400" cy="5029200"/>
          </a:xfrm>
        </p:spPr>
        <p:txBody>
          <a:bodyPr/>
          <a:lstStyle/>
          <a:p>
            <a:r>
              <a:rPr lang="en-US" b="1" dirty="0" smtClean="0">
                <a:solidFill>
                  <a:srgbClr val="002060"/>
                </a:solidFill>
              </a:rPr>
              <a:t>Germany (Admiral von </a:t>
            </a:r>
            <a:r>
              <a:rPr lang="en-US" b="1" dirty="0" err="1" smtClean="0">
                <a:solidFill>
                  <a:srgbClr val="002060"/>
                </a:solidFill>
              </a:rPr>
              <a:t>Turpitz</a:t>
            </a:r>
            <a:r>
              <a:rPr lang="en-US" b="1" dirty="0" smtClean="0">
                <a:solidFill>
                  <a:srgbClr val="002060"/>
                </a:solidFill>
              </a:rPr>
              <a:t>) build navy to be a threat, but also be a potential ally…</a:t>
            </a:r>
          </a:p>
          <a:p>
            <a:r>
              <a:rPr lang="en-US" b="1" dirty="0" smtClean="0">
                <a:solidFill>
                  <a:srgbClr val="002060"/>
                </a:solidFill>
              </a:rPr>
              <a:t>Germany copies the boat</a:t>
            </a:r>
          </a:p>
          <a:p>
            <a:pPr>
              <a:buNone/>
            </a:pPr>
            <a:endParaRPr lang="en-US" dirty="0" smtClean="0">
              <a:solidFill>
                <a:srgbClr val="002060"/>
              </a:solidFill>
            </a:endParaRPr>
          </a:p>
          <a:p>
            <a:pPr marL="36512" indent="0">
              <a:buNone/>
            </a:pPr>
            <a:endParaRPr lang="en-US"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p:cTn id="18"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19"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0" dur="1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6"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 calcmode="lin" valueType="num">
                                      <p:cBhvr>
                                        <p:cTn id="32"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3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34" dur="10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4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4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28601"/>
            <a:ext cx="8686800" cy="1752600"/>
          </a:xfrm>
        </p:spPr>
        <p:txBody>
          <a:bodyPr/>
          <a:lstStyle/>
          <a:p>
            <a:r>
              <a:rPr lang="en-US" sz="2400" b="1" u="sng" dirty="0" err="1" smtClean="0">
                <a:solidFill>
                  <a:srgbClr val="002060"/>
                </a:solidFill>
              </a:rPr>
              <a:t>Fashoda</a:t>
            </a:r>
            <a:r>
              <a:rPr lang="en-US" sz="2400" b="1" u="sng" dirty="0" smtClean="0">
                <a:solidFill>
                  <a:srgbClr val="002060"/>
                </a:solidFill>
              </a:rPr>
              <a:t> Incident</a:t>
            </a:r>
            <a:r>
              <a:rPr lang="en-US" sz="2400" b="1" dirty="0" smtClean="0">
                <a:solidFill>
                  <a:srgbClr val="002060"/>
                </a:solidFill>
              </a:rPr>
              <a:t> (1898): France &amp; Britain nearly went to war over Sudan; France backed down in the face of the Dreyfus Affair</a:t>
            </a:r>
          </a:p>
          <a:p>
            <a:r>
              <a:rPr lang="en-CA" sz="2400" b="1" dirty="0" smtClean="0">
                <a:solidFill>
                  <a:srgbClr val="002060"/>
                </a:solidFill>
              </a:rPr>
              <a:t>It did establish mutual cooperation and later Entente.</a:t>
            </a:r>
          </a:p>
        </p:txBody>
      </p:sp>
      <p:pic>
        <p:nvPicPr>
          <p:cNvPr id="22535" name="Picture 7" descr="http://upload.wikimedia.org/wikipedia/commons/thumb/7/7e/Kodok_locator_map.svg/200px-Kodok_locator_map.svg.png"/>
          <p:cNvPicPr>
            <a:picLocks noChangeAspect="1" noChangeArrowheads="1"/>
          </p:cNvPicPr>
          <p:nvPr/>
        </p:nvPicPr>
        <p:blipFill>
          <a:blip r:embed="rId4" cstate="print"/>
          <a:srcRect/>
          <a:stretch>
            <a:fillRect/>
          </a:stretch>
        </p:blipFill>
        <p:spPr bwMode="auto">
          <a:xfrm>
            <a:off x="457200" y="2590800"/>
            <a:ext cx="2015067" cy="2438400"/>
          </a:xfrm>
          <a:prstGeom prst="rect">
            <a:avLst/>
          </a:prstGeom>
          <a:noFill/>
          <a:ln w="9525">
            <a:noFill/>
            <a:miter lim="800000"/>
            <a:headEnd/>
            <a:tailEnd/>
          </a:ln>
        </p:spPr>
      </p:pic>
      <p:pic>
        <p:nvPicPr>
          <p:cNvPr id="5" name="Picture 5" descr="http://users.erols.com/sespec/webquests/imperialismafrica/africa2.gif"/>
          <p:cNvPicPr>
            <a:picLocks noChangeAspect="1" noChangeArrowheads="1"/>
          </p:cNvPicPr>
          <p:nvPr/>
        </p:nvPicPr>
        <p:blipFill>
          <a:blip r:embed="rId5" cstate="print"/>
          <a:srcRect/>
          <a:stretch>
            <a:fillRect/>
          </a:stretch>
        </p:blipFill>
        <p:spPr bwMode="auto">
          <a:xfrm>
            <a:off x="2590800" y="2133599"/>
            <a:ext cx="6430915" cy="4195167"/>
          </a:xfrm>
          <a:prstGeom prst="rect">
            <a:avLst/>
          </a:prstGeom>
          <a:noFill/>
          <a:ln w="9525">
            <a:noFill/>
            <a:miter lim="800000"/>
            <a:headEnd/>
            <a:tailEnd/>
          </a:ln>
        </p:spPr>
      </p:pic>
      <p:sp>
        <p:nvSpPr>
          <p:cNvPr id="6" name="Explosion 1 5"/>
          <p:cNvSpPr/>
          <p:nvPr/>
        </p:nvSpPr>
        <p:spPr>
          <a:xfrm>
            <a:off x="6673273" y="3657600"/>
            <a:ext cx="304800" cy="228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2535"/>
                                        </p:tgtEl>
                                        <p:attrNameLst>
                                          <p:attrName>style.visibility</p:attrName>
                                        </p:attrNameLst>
                                      </p:cBhvr>
                                      <p:to>
                                        <p:strVal val="visible"/>
                                      </p:to>
                                    </p:set>
                                    <p:animEffect transition="in" filter="randombar(horizontal)">
                                      <p:cBhvr>
                                        <p:cTn id="23" dur="500"/>
                                        <p:tgtEl>
                                          <p:spTgt spid="2253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explode.wav"/>
                                        </p:tgtEl>
                                      </p:cMediaNode>
                                    </p:audio>
                                  </p:sub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28600"/>
            <a:ext cx="7467600" cy="1143000"/>
          </a:xfrm>
        </p:spPr>
        <p:txBody>
          <a:bodyPr/>
          <a:lstStyle/>
          <a:p>
            <a:pPr algn="ctr"/>
            <a:r>
              <a:rPr lang="en-US" b="1" dirty="0" smtClean="0">
                <a:solidFill>
                  <a:srgbClr val="002060"/>
                </a:solidFill>
                <a:effectLst>
                  <a:outerShdw blurRad="38100" dist="38100" dir="2700000" algn="tl">
                    <a:srgbClr val="000000">
                      <a:alpha val="43137"/>
                    </a:srgbClr>
                  </a:outerShdw>
                </a:effectLst>
              </a:rPr>
              <a:t>Moroccan Crises 1 + 2</a:t>
            </a:r>
            <a:endParaRPr lang="en-US" b="1" dirty="0">
              <a:solidFill>
                <a:srgbClr val="002060"/>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0" y="685800"/>
            <a:ext cx="9144000" cy="4525963"/>
          </a:xfrm>
        </p:spPr>
        <p:txBody>
          <a:bodyPr/>
          <a:lstStyle/>
          <a:p>
            <a:r>
              <a:rPr lang="en-US" sz="2100" b="1" dirty="0" smtClean="0">
                <a:solidFill>
                  <a:srgbClr val="002060"/>
                </a:solidFill>
              </a:rPr>
              <a:t>1904 Entente Cordial – GB + France as a result of the </a:t>
            </a:r>
            <a:r>
              <a:rPr lang="en-US" sz="2100" b="1" dirty="0" err="1" smtClean="0">
                <a:solidFill>
                  <a:srgbClr val="002060"/>
                </a:solidFill>
              </a:rPr>
              <a:t>Fashoda</a:t>
            </a:r>
            <a:r>
              <a:rPr lang="en-US" sz="2100" b="1" dirty="0" smtClean="0">
                <a:solidFill>
                  <a:srgbClr val="002060"/>
                </a:solidFill>
              </a:rPr>
              <a:t> incident. What’s an Entente?</a:t>
            </a:r>
          </a:p>
          <a:p>
            <a:pPr lvl="1">
              <a:buClr>
                <a:srgbClr val="6EA0B0"/>
              </a:buClr>
            </a:pPr>
            <a:r>
              <a:rPr lang="en-US" sz="2100" b="1" dirty="0">
                <a:solidFill>
                  <a:srgbClr val="002060"/>
                </a:solidFill>
              </a:rPr>
              <a:t>(FR and Russia already allied</a:t>
            </a:r>
            <a:r>
              <a:rPr lang="en-US" sz="2100" b="1" dirty="0" smtClean="0">
                <a:solidFill>
                  <a:srgbClr val="002060"/>
                </a:solidFill>
              </a:rPr>
              <a:t>… </a:t>
            </a:r>
            <a:r>
              <a:rPr lang="en-US" sz="2100" b="1" dirty="0">
                <a:solidFill>
                  <a:srgbClr val="002060"/>
                </a:solidFill>
              </a:rPr>
              <a:t>does not ally GB and Russia</a:t>
            </a:r>
            <a:r>
              <a:rPr lang="en-US" sz="2100" b="1" dirty="0" smtClean="0">
                <a:solidFill>
                  <a:srgbClr val="002060"/>
                </a:solidFill>
              </a:rPr>
              <a:t>)</a:t>
            </a:r>
          </a:p>
          <a:p>
            <a:r>
              <a:rPr lang="en-US" sz="2100" b="1" dirty="0" smtClean="0">
                <a:solidFill>
                  <a:srgbClr val="002060"/>
                </a:solidFill>
              </a:rPr>
              <a:t>France </a:t>
            </a:r>
            <a:r>
              <a:rPr lang="en-US" sz="2100" b="1" dirty="0">
                <a:solidFill>
                  <a:srgbClr val="002060"/>
                </a:solidFill>
              </a:rPr>
              <a:t>looking to control Morocco makes a deal with GB – you do it in </a:t>
            </a:r>
            <a:r>
              <a:rPr lang="en-US" sz="2100" b="1" dirty="0" smtClean="0">
                <a:solidFill>
                  <a:srgbClr val="002060"/>
                </a:solidFill>
              </a:rPr>
              <a:t>Egypt and Sudan, </a:t>
            </a:r>
            <a:r>
              <a:rPr lang="en-US" sz="2100" b="1" dirty="0">
                <a:solidFill>
                  <a:srgbClr val="002060"/>
                </a:solidFill>
              </a:rPr>
              <a:t>we do it in Morocco. </a:t>
            </a:r>
            <a:endParaRPr lang="en-US" sz="2100" b="1" dirty="0" smtClean="0">
              <a:solidFill>
                <a:srgbClr val="002060"/>
              </a:solidFill>
            </a:endParaRPr>
          </a:p>
          <a:p>
            <a:r>
              <a:rPr lang="en-US" sz="2100" b="1" dirty="0" smtClean="0">
                <a:solidFill>
                  <a:srgbClr val="002060"/>
                </a:solidFill>
              </a:rPr>
              <a:t>Germany </a:t>
            </a:r>
            <a:r>
              <a:rPr lang="en-US" sz="2100" b="1" dirty="0">
                <a:solidFill>
                  <a:srgbClr val="002060"/>
                </a:solidFill>
              </a:rPr>
              <a:t>tries to undermine </a:t>
            </a:r>
            <a:r>
              <a:rPr lang="en-US" sz="2100" b="1" dirty="0" smtClean="0">
                <a:solidFill>
                  <a:srgbClr val="002060"/>
                </a:solidFill>
              </a:rPr>
              <a:t>French control of Morocco.  </a:t>
            </a:r>
            <a:r>
              <a:rPr lang="en-US" sz="2100" b="1" dirty="0">
                <a:solidFill>
                  <a:srgbClr val="002060"/>
                </a:solidFill>
              </a:rPr>
              <a:t>Kaiser visits to offer German support to </a:t>
            </a:r>
            <a:r>
              <a:rPr lang="en-US" sz="2100" b="1" dirty="0" smtClean="0">
                <a:solidFill>
                  <a:srgbClr val="002060"/>
                </a:solidFill>
              </a:rPr>
              <a:t>ruler of Morocco in their rejection of French “rules”</a:t>
            </a:r>
          </a:p>
          <a:p>
            <a:r>
              <a:rPr lang="en-US" sz="2100" b="1" dirty="0" smtClean="0">
                <a:solidFill>
                  <a:srgbClr val="002060"/>
                </a:solidFill>
              </a:rPr>
              <a:t>Germany agrees to “open door policy” in Morocco as a compromise…</a:t>
            </a:r>
          </a:p>
          <a:p>
            <a:r>
              <a:rPr lang="en-US" sz="2100" b="1" dirty="0" smtClean="0">
                <a:solidFill>
                  <a:srgbClr val="002060"/>
                </a:solidFill>
              </a:rPr>
              <a:t>#2 France sends troops to put down uprising</a:t>
            </a:r>
          </a:p>
          <a:p>
            <a:r>
              <a:rPr lang="en-US" sz="2100" b="1" dirty="0" smtClean="0">
                <a:solidFill>
                  <a:srgbClr val="002060"/>
                </a:solidFill>
              </a:rPr>
              <a:t>Germany sends gunboats as “support”</a:t>
            </a:r>
          </a:p>
          <a:p>
            <a:pPr lvl="1"/>
            <a:r>
              <a:rPr lang="en-US" sz="2100" b="1" dirty="0" smtClean="0">
                <a:solidFill>
                  <a:srgbClr val="002060"/>
                </a:solidFill>
              </a:rPr>
              <a:t>GB sees this as an attempt to take Morocco and create Atlantic Base (more irritation)</a:t>
            </a:r>
          </a:p>
          <a:p>
            <a:r>
              <a:rPr lang="en-US" sz="2100" b="1" dirty="0" smtClean="0">
                <a:solidFill>
                  <a:srgbClr val="002060"/>
                </a:solidFill>
              </a:rPr>
              <a:t>FR and </a:t>
            </a:r>
            <a:r>
              <a:rPr lang="en-US" sz="2100" b="1" dirty="0" err="1" smtClean="0">
                <a:solidFill>
                  <a:srgbClr val="002060"/>
                </a:solidFill>
              </a:rPr>
              <a:t>Ger</a:t>
            </a:r>
            <a:r>
              <a:rPr lang="en-US" sz="2100" b="1" dirty="0" smtClean="0">
                <a:solidFill>
                  <a:srgbClr val="002060"/>
                </a:solidFill>
              </a:rPr>
              <a:t> agree to limited German involvement in Morocco</a:t>
            </a:r>
          </a:p>
          <a:p>
            <a:r>
              <a:rPr lang="en-US" sz="2100" b="1" dirty="0" smtClean="0">
                <a:solidFill>
                  <a:srgbClr val="002060"/>
                </a:solidFill>
              </a:rPr>
              <a:t>GB creates Expeditionary Force to go where Germany is a threat</a:t>
            </a:r>
          </a:p>
          <a:p>
            <a:r>
              <a:rPr lang="en-US" sz="2100" b="1" dirty="0" smtClean="0">
                <a:solidFill>
                  <a:srgbClr val="002060"/>
                </a:solidFill>
              </a:rPr>
              <a:t>GB and France + Russia now on the same page</a:t>
            </a:r>
          </a:p>
          <a:p>
            <a:endParaRPr lang="en-US" dirty="0" smtClean="0">
              <a:solidFill>
                <a:srgbClr val="002060"/>
              </a:solidFill>
            </a:endParaRPr>
          </a:p>
          <a:p>
            <a:endParaRPr lang="en-US"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randombar(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randombar(horizontal)">
                                      <p:cBhvr>
                                        <p:cTn id="37" dur="500"/>
                                        <p:tgtEl>
                                          <p:spTgt spid="6">
                                            <p:txEl>
                                              <p:pRg st="6" end="6"/>
                                            </p:txEl>
                                          </p:spTgt>
                                        </p:tgtEl>
                                      </p:cBhvr>
                                    </p:animEffect>
                                  </p:childTnLst>
                                </p:cTn>
                              </p:par>
                            </p:childTnLst>
                          </p:cTn>
                        </p:par>
                        <p:par>
                          <p:cTn id="38" fill="hold">
                            <p:stCondLst>
                              <p:cond delay="500"/>
                            </p:stCondLst>
                            <p:childTnLst>
                              <p:par>
                                <p:cTn id="39" presetID="14" presetClass="entr" presetSubtype="10" fill="hold" nodeType="after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Effect transition="in" filter="randombar(horizontal)">
                                      <p:cBhvr>
                                        <p:cTn id="41" dur="500"/>
                                        <p:tgtEl>
                                          <p:spTgt spid="6">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6">
                                            <p:txEl>
                                              <p:pRg st="8" end="8"/>
                                            </p:txEl>
                                          </p:spTgt>
                                        </p:tgtEl>
                                        <p:attrNameLst>
                                          <p:attrName>style.visibility</p:attrName>
                                        </p:attrNameLst>
                                      </p:cBhvr>
                                      <p:to>
                                        <p:strVal val="visible"/>
                                      </p:to>
                                    </p:set>
                                    <p:animEffect transition="in" filter="randombar(horizontal)">
                                      <p:cBhvr>
                                        <p:cTn id="46" dur="500"/>
                                        <p:tgtEl>
                                          <p:spTgt spid="6">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6">
                                            <p:txEl>
                                              <p:pRg st="9" end="9"/>
                                            </p:txEl>
                                          </p:spTgt>
                                        </p:tgtEl>
                                        <p:attrNameLst>
                                          <p:attrName>style.visibility</p:attrName>
                                        </p:attrNameLst>
                                      </p:cBhvr>
                                      <p:to>
                                        <p:strVal val="visible"/>
                                      </p:to>
                                    </p:set>
                                    <p:animEffect transition="in" filter="randombar(horizontal)">
                                      <p:cBhvr>
                                        <p:cTn id="51" dur="500"/>
                                        <p:tgtEl>
                                          <p:spTgt spid="6">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6">
                                            <p:txEl>
                                              <p:pRg st="10" end="10"/>
                                            </p:txEl>
                                          </p:spTgt>
                                        </p:tgtEl>
                                        <p:attrNameLst>
                                          <p:attrName>style.visibility</p:attrName>
                                        </p:attrNameLst>
                                      </p:cBhvr>
                                      <p:to>
                                        <p:strVal val="visible"/>
                                      </p:to>
                                    </p:set>
                                    <p:animEffect transition="in" filter="randombar(horizontal)">
                                      <p:cBhvr>
                                        <p:cTn id="56"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838200"/>
          </a:xfrm>
        </p:spPr>
        <p:txBody>
          <a:bodyPr/>
          <a:lstStyle/>
          <a:p>
            <a:pPr algn="ctr"/>
            <a:r>
              <a:rPr lang="en-US" b="1" dirty="0" smtClean="0">
                <a:solidFill>
                  <a:srgbClr val="002060"/>
                </a:solidFill>
                <a:effectLst>
                  <a:outerShdw blurRad="38100" dist="38100" dir="2700000" algn="tl">
                    <a:srgbClr val="000000">
                      <a:alpha val="43137"/>
                    </a:srgbClr>
                  </a:outerShdw>
                </a:effectLst>
              </a:rPr>
              <a:t>More Balkan Crises</a:t>
            </a:r>
            <a:endParaRPr lang="en-US"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685800"/>
            <a:ext cx="5181600" cy="4525963"/>
          </a:xfrm>
        </p:spPr>
        <p:txBody>
          <a:bodyPr/>
          <a:lstStyle/>
          <a:p>
            <a:r>
              <a:rPr lang="en-US" sz="2600" b="1" dirty="0" smtClean="0">
                <a:solidFill>
                  <a:srgbClr val="002060"/>
                </a:solidFill>
              </a:rPr>
              <a:t>Young Turks - </a:t>
            </a:r>
            <a:r>
              <a:rPr lang="en-US" sz="2600" b="1" dirty="0" err="1" smtClean="0">
                <a:solidFill>
                  <a:srgbClr val="002060"/>
                </a:solidFill>
              </a:rPr>
              <a:t>Kamal</a:t>
            </a:r>
            <a:r>
              <a:rPr lang="en-US" sz="2600" b="1" dirty="0" smtClean="0">
                <a:solidFill>
                  <a:srgbClr val="002060"/>
                </a:solidFill>
              </a:rPr>
              <a:t> </a:t>
            </a:r>
            <a:r>
              <a:rPr lang="en-US" sz="2600" b="1" dirty="0" err="1" smtClean="0">
                <a:solidFill>
                  <a:srgbClr val="002060"/>
                </a:solidFill>
              </a:rPr>
              <a:t>Attaturk</a:t>
            </a:r>
            <a:endParaRPr lang="en-US" sz="2600" b="1" dirty="0" smtClean="0">
              <a:solidFill>
                <a:srgbClr val="002060"/>
              </a:solidFill>
            </a:endParaRPr>
          </a:p>
          <a:p>
            <a:r>
              <a:rPr lang="en-US" sz="2600" b="1" dirty="0" smtClean="0">
                <a:solidFill>
                  <a:srgbClr val="002060"/>
                </a:solidFill>
              </a:rPr>
              <a:t>Modernize Turkey, which meant the Slavs under Ottoman rule were less likely to gain independence</a:t>
            </a:r>
          </a:p>
          <a:p>
            <a:r>
              <a:rPr lang="en-US" sz="2600" b="1" dirty="0" smtClean="0">
                <a:solidFill>
                  <a:srgbClr val="002060"/>
                </a:solidFill>
              </a:rPr>
              <a:t>Russia was the Slavic older brother and tries to stop the “bullying”</a:t>
            </a:r>
          </a:p>
          <a:p>
            <a:r>
              <a:rPr lang="en-US" sz="2600" b="1" dirty="0" smtClean="0">
                <a:solidFill>
                  <a:srgbClr val="002060"/>
                </a:solidFill>
              </a:rPr>
              <a:t>1912 1</a:t>
            </a:r>
            <a:r>
              <a:rPr lang="en-US" sz="2600" b="1" baseline="30000" dirty="0" smtClean="0">
                <a:solidFill>
                  <a:srgbClr val="002060"/>
                </a:solidFill>
              </a:rPr>
              <a:t>st</a:t>
            </a:r>
            <a:r>
              <a:rPr lang="en-US" sz="2600" b="1" dirty="0" smtClean="0">
                <a:solidFill>
                  <a:srgbClr val="002060"/>
                </a:solidFill>
              </a:rPr>
              <a:t> Balkan war – several countries rise.  Russia and Austria support.  Austria gains Bosnia Herzegovina, </a:t>
            </a:r>
            <a:r>
              <a:rPr lang="en-US" sz="2600" b="1" u="sng" dirty="0" smtClean="0">
                <a:solidFill>
                  <a:srgbClr val="002060"/>
                </a:solidFill>
              </a:rPr>
              <a:t>Serbia gains independence</a:t>
            </a:r>
            <a:r>
              <a:rPr lang="en-US" sz="2600" b="1" dirty="0" smtClean="0">
                <a:solidFill>
                  <a:srgbClr val="002060"/>
                </a:solidFill>
              </a:rPr>
              <a:t>.</a:t>
            </a:r>
          </a:p>
          <a:p>
            <a:endParaRPr lang="en-US" sz="2600" dirty="0">
              <a:solidFill>
                <a:srgbClr val="002060"/>
              </a:solidFill>
            </a:endParaRPr>
          </a:p>
        </p:txBody>
      </p:sp>
      <p:pic>
        <p:nvPicPr>
          <p:cNvPr id="1026" name="Picture 2"/>
          <p:cNvPicPr>
            <a:picLocks noChangeAspect="1" noChangeArrowheads="1"/>
          </p:cNvPicPr>
          <p:nvPr/>
        </p:nvPicPr>
        <p:blipFill>
          <a:blip r:embed="rId2" cstate="print"/>
          <a:srcRect/>
          <a:stretch>
            <a:fillRect/>
          </a:stretch>
        </p:blipFill>
        <p:spPr bwMode="auto">
          <a:xfrm>
            <a:off x="4968680" y="1905000"/>
            <a:ext cx="4151937" cy="297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6934200" cy="1417638"/>
          </a:xfrm>
        </p:spPr>
        <p:txBody>
          <a:bodyPr/>
          <a:lstStyle/>
          <a:p>
            <a:r>
              <a:rPr lang="en-US" sz="4000" b="1" u="sng" dirty="0" smtClean="0">
                <a:solidFill>
                  <a:srgbClr val="002060"/>
                </a:solidFill>
              </a:rPr>
              <a:t>Ideology</a:t>
            </a:r>
            <a:r>
              <a:rPr lang="en-US" sz="4000" b="1" dirty="0" smtClean="0">
                <a:solidFill>
                  <a:srgbClr val="002060"/>
                </a:solidFill>
              </a:rPr>
              <a:t>: </a:t>
            </a:r>
            <a:r>
              <a:rPr lang="en-US" sz="4000" b="1" u="sng" dirty="0" smtClean="0">
                <a:solidFill>
                  <a:srgbClr val="002060"/>
                </a:solidFill>
              </a:rPr>
              <a:t>Nationalism and Social Darwinism</a:t>
            </a:r>
          </a:p>
        </p:txBody>
      </p:sp>
      <p:sp>
        <p:nvSpPr>
          <p:cNvPr id="34819" name="Rectangle 3"/>
          <p:cNvSpPr>
            <a:spLocks noGrp="1" noChangeArrowheads="1"/>
          </p:cNvSpPr>
          <p:nvPr>
            <p:ph idx="1"/>
          </p:nvPr>
        </p:nvSpPr>
        <p:spPr>
          <a:xfrm>
            <a:off x="-228600" y="1295400"/>
            <a:ext cx="5486400" cy="5562600"/>
          </a:xfrm>
        </p:spPr>
        <p:txBody>
          <a:bodyPr>
            <a:normAutofit fontScale="92500" lnSpcReduction="20000"/>
          </a:bodyPr>
          <a:lstStyle/>
          <a:p>
            <a:pPr marL="420624" indent="-384048" fontAlgn="auto">
              <a:spcAft>
                <a:spcPts val="0"/>
              </a:spcAft>
              <a:buFont typeface="Wingdings 2"/>
              <a:buChar char=""/>
              <a:defRPr/>
            </a:pPr>
            <a:r>
              <a:rPr lang="en-US" sz="2700" b="1" dirty="0" smtClean="0">
                <a:solidFill>
                  <a:srgbClr val="002060"/>
                </a:solidFill>
              </a:rPr>
              <a:t>Russia </a:t>
            </a:r>
            <a:r>
              <a:rPr lang="en-US" sz="2700" b="1" dirty="0">
                <a:solidFill>
                  <a:srgbClr val="002060"/>
                </a:solidFill>
              </a:rPr>
              <a:t>especially used imperialistic drives to divert popular attention from the class struggle at home and to create a </a:t>
            </a:r>
            <a:r>
              <a:rPr lang="en-US" sz="2700" b="1" dirty="0" smtClean="0">
                <a:solidFill>
                  <a:srgbClr val="002060"/>
                </a:solidFill>
              </a:rPr>
              <a:t>‘false’ </a:t>
            </a:r>
            <a:r>
              <a:rPr lang="en-US" sz="2700" b="1" dirty="0">
                <a:solidFill>
                  <a:srgbClr val="002060"/>
                </a:solidFill>
              </a:rPr>
              <a:t>sense of national unity</a:t>
            </a:r>
            <a:r>
              <a:rPr lang="en-US" sz="2700" b="1" dirty="0" smtClean="0">
                <a:solidFill>
                  <a:srgbClr val="002060"/>
                </a:solidFill>
              </a:rPr>
              <a:t>. Other countries used it to promote their nationalistic sentiments.  Look at the map…</a:t>
            </a:r>
          </a:p>
          <a:p>
            <a:pPr marL="1006412" lvl="2" indent="-384048" fontAlgn="auto">
              <a:spcAft>
                <a:spcPts val="0"/>
              </a:spcAft>
              <a:buFont typeface="Wingdings 2"/>
              <a:buChar char=""/>
              <a:defRPr/>
            </a:pPr>
            <a:r>
              <a:rPr lang="en-US" sz="2100" b="1" dirty="0" smtClean="0">
                <a:solidFill>
                  <a:srgbClr val="002060"/>
                </a:solidFill>
              </a:rPr>
              <a:t>(listen to me)</a:t>
            </a:r>
            <a:endParaRPr lang="en-US" sz="2100" b="1" dirty="0">
              <a:solidFill>
                <a:srgbClr val="002060"/>
              </a:solidFill>
            </a:endParaRPr>
          </a:p>
          <a:p>
            <a:pPr marL="420624" indent="-384048" fontAlgn="auto">
              <a:spcAft>
                <a:spcPts val="0"/>
              </a:spcAft>
              <a:buFont typeface="Wingdings 2"/>
              <a:buChar char=""/>
              <a:defRPr/>
            </a:pPr>
            <a:r>
              <a:rPr lang="en-US" sz="2700" b="1" dirty="0" smtClean="0">
                <a:solidFill>
                  <a:srgbClr val="002060"/>
                </a:solidFill>
              </a:rPr>
              <a:t>"</a:t>
            </a:r>
            <a:r>
              <a:rPr lang="en-US" sz="2700" b="1" u="sng" dirty="0" smtClean="0">
                <a:solidFill>
                  <a:srgbClr val="002060"/>
                </a:solidFill>
              </a:rPr>
              <a:t>White Man's Burden</a:t>
            </a:r>
            <a:r>
              <a:rPr lang="en-US" sz="2700" b="1" dirty="0" smtClean="0">
                <a:solidFill>
                  <a:srgbClr val="002060"/>
                </a:solidFill>
              </a:rPr>
              <a:t>": racist  and patronizing. It preached that the “superior” Westerners had an obligation to bring their culture to “uncivilized” peoples in other parts of the world - </a:t>
            </a:r>
            <a:r>
              <a:rPr lang="en-US" sz="2400" b="1" dirty="0" smtClean="0">
                <a:solidFill>
                  <a:srgbClr val="002060"/>
                </a:solidFill>
              </a:rPr>
              <a:t>Poem by Rudyard Kipling</a:t>
            </a:r>
            <a:r>
              <a:rPr lang="en-US" sz="2200" b="1" dirty="0" smtClean="0">
                <a:solidFill>
                  <a:srgbClr val="002060"/>
                </a:solidFill>
              </a:rPr>
              <a:t> </a:t>
            </a:r>
          </a:p>
        </p:txBody>
      </p:sp>
      <p:pic>
        <p:nvPicPr>
          <p:cNvPr id="18437" name="Picture 5" descr="http://www.mackinac.org/media/images/2002/v2002-17a.jpg"/>
          <p:cNvPicPr>
            <a:picLocks noChangeAspect="1" noChangeArrowheads="1"/>
          </p:cNvPicPr>
          <p:nvPr/>
        </p:nvPicPr>
        <p:blipFill>
          <a:blip r:embed="rId3" cstate="print"/>
          <a:srcRect/>
          <a:stretch>
            <a:fillRect/>
          </a:stretch>
        </p:blipFill>
        <p:spPr bwMode="auto">
          <a:xfrm>
            <a:off x="5200650" y="3668258"/>
            <a:ext cx="2495550" cy="3211513"/>
          </a:xfrm>
          <a:prstGeom prst="rect">
            <a:avLst/>
          </a:prstGeom>
          <a:noFill/>
          <a:ln w="9525">
            <a:noFill/>
            <a:miter lim="800000"/>
            <a:headEnd/>
            <a:tailEnd/>
          </a:ln>
        </p:spPr>
      </p:pic>
      <p:pic>
        <p:nvPicPr>
          <p:cNvPr id="18439" name="Picture 7" descr="http://www.wou.edu/las/socsci/kimjensen/imperweb_files/image002.jpg"/>
          <p:cNvPicPr>
            <a:picLocks noChangeAspect="1" noChangeArrowheads="1"/>
          </p:cNvPicPr>
          <p:nvPr/>
        </p:nvPicPr>
        <p:blipFill>
          <a:blip r:embed="rId4" cstate="print"/>
          <a:srcRect/>
          <a:stretch>
            <a:fillRect/>
          </a:stretch>
        </p:blipFill>
        <p:spPr bwMode="auto">
          <a:xfrm>
            <a:off x="1828800" y="0"/>
            <a:ext cx="4572000" cy="682095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34819">
                                            <p:txEl>
                                              <p:pRg st="0" end="0"/>
                                            </p:txEl>
                                          </p:spTgt>
                                        </p:tgtEl>
                                        <p:attrNameLst>
                                          <p:attrName>style.visibility</p:attrName>
                                        </p:attrNameLst>
                                      </p:cBhvr>
                                      <p:to>
                                        <p:strVal val="visible"/>
                                      </p:to>
                                    </p:set>
                                    <p:animEffect transition="in" filter="barn(inHorizontal)">
                                      <p:cBhvr>
                                        <p:cTn id="13" dur="500"/>
                                        <p:tgtEl>
                                          <p:spTgt spid="34819">
                                            <p:txEl>
                                              <p:pRg st="0" end="0"/>
                                            </p:txEl>
                                          </p:spTgt>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34819">
                                            <p:txEl>
                                              <p:pRg st="1" end="1"/>
                                            </p:txEl>
                                          </p:spTgt>
                                        </p:tgtEl>
                                        <p:attrNameLst>
                                          <p:attrName>style.visibility</p:attrName>
                                        </p:attrNameLst>
                                      </p:cBhvr>
                                      <p:to>
                                        <p:strVal val="visible"/>
                                      </p:to>
                                    </p:set>
                                    <p:animEffect transition="in" filter="barn(inHorizontal)">
                                      <p:cBhvr>
                                        <p:cTn id="16" dur="500"/>
                                        <p:tgtEl>
                                          <p:spTgt spid="348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34819">
                                            <p:txEl>
                                              <p:pRg st="2" end="2"/>
                                            </p:txEl>
                                          </p:spTgt>
                                        </p:tgtEl>
                                        <p:attrNameLst>
                                          <p:attrName>style.visibility</p:attrName>
                                        </p:attrNameLst>
                                      </p:cBhvr>
                                      <p:to>
                                        <p:strVal val="visible"/>
                                      </p:to>
                                    </p:set>
                                    <p:animEffect transition="in" filter="barn(inHorizontal)">
                                      <p:cBhvr>
                                        <p:cTn id="21" dur="500"/>
                                        <p:tgtEl>
                                          <p:spTgt spid="348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8437"/>
                                        </p:tgtEl>
                                        <p:attrNameLst>
                                          <p:attrName>style.visibility</p:attrName>
                                        </p:attrNameLst>
                                      </p:cBhvr>
                                      <p:to>
                                        <p:strVal val="visible"/>
                                      </p:to>
                                    </p:set>
                                    <p:animEffect transition="in" filter="randombar(horizontal)">
                                      <p:cBhvr>
                                        <p:cTn id="26" dur="500"/>
                                        <p:tgtEl>
                                          <p:spTgt spid="18437"/>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nodeType="clickEffect">
                                  <p:stCondLst>
                                    <p:cond delay="0"/>
                                  </p:stCondLst>
                                  <p:childTnLst>
                                    <p:set>
                                      <p:cBhvr>
                                        <p:cTn id="30" dur="1" fill="hold">
                                          <p:stCondLst>
                                            <p:cond delay="0"/>
                                          </p:stCondLst>
                                        </p:cTn>
                                        <p:tgtEl>
                                          <p:spTgt spid="18439"/>
                                        </p:tgtEl>
                                        <p:attrNameLst>
                                          <p:attrName>style.visibility</p:attrName>
                                        </p:attrNameLst>
                                      </p:cBhvr>
                                      <p:to>
                                        <p:strVal val="visible"/>
                                      </p:to>
                                    </p:set>
                                    <p:anim calcmode="lin" valueType="num">
                                      <p:cBhvr>
                                        <p:cTn id="31" dur="1000" fill="hold"/>
                                        <p:tgtEl>
                                          <p:spTgt spid="1843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18439"/>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18439"/>
                                        </p:tgtEl>
                                        <p:attrNameLst>
                                          <p:attrName>ppt_y</p:attrName>
                                        </p:attrNameLst>
                                      </p:cBhvr>
                                      <p:tavLst>
                                        <p:tav tm="0">
                                          <p:val>
                                            <p:strVal val="#ppt_y"/>
                                          </p:val>
                                        </p:tav>
                                        <p:tav tm="100000">
                                          <p:val>
                                            <p:strVal val="#ppt_y"/>
                                          </p:val>
                                        </p:tav>
                                      </p:tavLst>
                                    </p:anim>
                                    <p:animEffect transition="in" filter="fade">
                                      <p:cBhvr>
                                        <p:cTn id="34" dur="10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34819"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sz="4000" b="1" dirty="0" smtClean="0">
                <a:solidFill>
                  <a:srgbClr val="002060"/>
                </a:solidFill>
                <a:effectLst>
                  <a:outerShdw blurRad="38100" dist="38100" dir="2700000" algn="tl">
                    <a:srgbClr val="000000">
                      <a:alpha val="43137"/>
                    </a:srgbClr>
                  </a:outerShdw>
                </a:effectLst>
              </a:rPr>
              <a:t>Balkans Contd.</a:t>
            </a:r>
            <a:br>
              <a:rPr lang="en-US" sz="4000" b="1" dirty="0" smtClean="0">
                <a:solidFill>
                  <a:srgbClr val="002060"/>
                </a:solidFill>
                <a:effectLst>
                  <a:outerShdw blurRad="38100" dist="38100" dir="2700000" algn="tl">
                    <a:srgbClr val="000000">
                      <a:alpha val="43137"/>
                    </a:srgbClr>
                  </a:outerShdw>
                </a:effectLst>
              </a:rPr>
            </a:br>
            <a:r>
              <a:rPr lang="en-US" sz="4000" b="1" u="sng" dirty="0" smtClean="0">
                <a:solidFill>
                  <a:srgbClr val="C00000"/>
                </a:solidFill>
                <a:effectLst>
                  <a:outerShdw blurRad="38100" dist="38100" dir="2700000" algn="tl">
                    <a:srgbClr val="000000">
                      <a:alpha val="43137"/>
                    </a:srgbClr>
                  </a:outerShdw>
                </a:effectLst>
              </a:rPr>
              <a:t>“The death of the Sick man of Europe”</a:t>
            </a:r>
            <a:endParaRPr lang="en-US" sz="4000" b="1" u="sng"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143000"/>
            <a:ext cx="5715000" cy="5592763"/>
          </a:xfrm>
        </p:spPr>
        <p:txBody>
          <a:bodyPr/>
          <a:lstStyle/>
          <a:p>
            <a:r>
              <a:rPr lang="en-US" sz="2800" b="1" dirty="0" smtClean="0">
                <a:solidFill>
                  <a:srgbClr val="002060"/>
                </a:solidFill>
              </a:rPr>
              <a:t>2</a:t>
            </a:r>
            <a:r>
              <a:rPr lang="en-US" sz="2800" b="1" baseline="30000" dirty="0" smtClean="0">
                <a:solidFill>
                  <a:srgbClr val="002060"/>
                </a:solidFill>
              </a:rPr>
              <a:t>nd</a:t>
            </a:r>
            <a:r>
              <a:rPr lang="en-US" sz="2800" b="1" dirty="0" smtClean="0">
                <a:solidFill>
                  <a:srgbClr val="002060"/>
                </a:solidFill>
              </a:rPr>
              <a:t> Balkan war (because 2 is better than 1)</a:t>
            </a:r>
          </a:p>
          <a:p>
            <a:r>
              <a:rPr lang="en-US" sz="2800" b="1" dirty="0" smtClean="0">
                <a:solidFill>
                  <a:srgbClr val="002060"/>
                </a:solidFill>
              </a:rPr>
              <a:t>Fought over who got what from the 1</a:t>
            </a:r>
            <a:r>
              <a:rPr lang="en-US" sz="2800" b="1" baseline="30000" dirty="0" smtClean="0">
                <a:solidFill>
                  <a:srgbClr val="002060"/>
                </a:solidFill>
              </a:rPr>
              <a:t>st</a:t>
            </a:r>
            <a:r>
              <a:rPr lang="en-US" sz="2800" b="1" dirty="0" smtClean="0">
                <a:solidFill>
                  <a:srgbClr val="002060"/>
                </a:solidFill>
              </a:rPr>
              <a:t> war</a:t>
            </a:r>
          </a:p>
          <a:p>
            <a:r>
              <a:rPr lang="en-US" sz="2800" b="1" dirty="0" smtClean="0">
                <a:solidFill>
                  <a:srgbClr val="002060"/>
                </a:solidFill>
              </a:rPr>
              <a:t>Bulgaria unhappy attacks Greece and Serbia. The two of them are able to defeat </a:t>
            </a:r>
            <a:r>
              <a:rPr lang="en-US" sz="2800" b="1" dirty="0" err="1" smtClean="0">
                <a:solidFill>
                  <a:srgbClr val="002060"/>
                </a:solidFill>
              </a:rPr>
              <a:t>Bulgars</a:t>
            </a:r>
            <a:r>
              <a:rPr lang="en-US" sz="2800" b="1" dirty="0" smtClean="0">
                <a:solidFill>
                  <a:srgbClr val="002060"/>
                </a:solidFill>
              </a:rPr>
              <a:t>.</a:t>
            </a:r>
          </a:p>
          <a:p>
            <a:r>
              <a:rPr lang="en-US" sz="2800" b="1" dirty="0" smtClean="0">
                <a:solidFill>
                  <a:srgbClr val="002060"/>
                </a:solidFill>
              </a:rPr>
              <a:t>Russia now has an ally in Balkans – Serbia!!!</a:t>
            </a:r>
          </a:p>
          <a:p>
            <a:r>
              <a:rPr lang="en-US" sz="2800" b="1" dirty="0" smtClean="0">
                <a:solidFill>
                  <a:srgbClr val="002060"/>
                </a:solidFill>
              </a:rPr>
              <a:t>Serbia believes it will have Russian support in </a:t>
            </a:r>
            <a:r>
              <a:rPr lang="en-US" sz="2800" b="1" u="sng" dirty="0" smtClean="0">
                <a:solidFill>
                  <a:srgbClr val="002060"/>
                </a:solidFill>
              </a:rPr>
              <a:t>any action</a:t>
            </a:r>
            <a:endParaRPr lang="en-US" sz="2800" b="1" u="sng" dirty="0">
              <a:solidFill>
                <a:srgbClr val="002060"/>
              </a:solidFill>
            </a:endParaRPr>
          </a:p>
        </p:txBody>
      </p:sp>
      <p:pic>
        <p:nvPicPr>
          <p:cNvPr id="1026" name="Picture 2" descr="http://www.hubertlerch.com/images/serbi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676399"/>
            <a:ext cx="3333750" cy="44486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1000"/>
                                        <p:tgtEl>
                                          <p:spTgt spid="1026"/>
                                        </p:tgtEl>
                                      </p:cBhvr>
                                    </p:animEffect>
                                    <p:anim calcmode="lin" valueType="num">
                                      <p:cBhvr>
                                        <p:cTn id="30" dur="1000" fill="hold"/>
                                        <p:tgtEl>
                                          <p:spTgt spid="1026"/>
                                        </p:tgtEl>
                                        <p:attrNameLst>
                                          <p:attrName>ppt_x</p:attrName>
                                        </p:attrNameLst>
                                      </p:cBhvr>
                                      <p:tavLst>
                                        <p:tav tm="0">
                                          <p:val>
                                            <p:strVal val="#ppt_x"/>
                                          </p:val>
                                        </p:tav>
                                        <p:tav tm="100000">
                                          <p:val>
                                            <p:strVal val="#ppt_x"/>
                                          </p:val>
                                        </p:tav>
                                      </p:tavLst>
                                    </p:anim>
                                    <p:anim calcmode="lin" valueType="num">
                                      <p:cBhvr>
                                        <p:cTn id="3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20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419600" y="-65484"/>
            <a:ext cx="3352800" cy="7263527"/>
          </a:xfrm>
          <a:prstGeom prst="rect">
            <a:avLst/>
          </a:prstGeom>
        </p:spPr>
        <p:txBody>
          <a:bodyPr wrap="square">
            <a:spAutoFit/>
          </a:bodyPr>
          <a:lstStyle/>
          <a:p>
            <a:r>
              <a:rPr lang="en-US" b="1" dirty="0" smtClean="0">
                <a:solidFill>
                  <a:srgbClr val="002060"/>
                </a:solidFill>
              </a:rPr>
              <a:t/>
            </a:r>
            <a:br>
              <a:rPr lang="en-US" b="1" dirty="0" smtClean="0">
                <a:solidFill>
                  <a:srgbClr val="002060"/>
                </a:solidFill>
              </a:rPr>
            </a:br>
            <a:r>
              <a:rPr lang="en-US" sz="1600" b="1" dirty="0" smtClean="0">
                <a:solidFill>
                  <a:srgbClr val="002060"/>
                </a:solidFill>
              </a:rPr>
              <a:t>Take up the White Man's burden--No tawdry rule of kings,</a:t>
            </a:r>
            <a:br>
              <a:rPr lang="en-US" sz="1600" b="1" dirty="0" smtClean="0">
                <a:solidFill>
                  <a:srgbClr val="002060"/>
                </a:solidFill>
              </a:rPr>
            </a:br>
            <a:r>
              <a:rPr lang="en-US" sz="1600" b="1" dirty="0" smtClean="0">
                <a:solidFill>
                  <a:srgbClr val="002060"/>
                </a:solidFill>
              </a:rPr>
              <a:t>But toil of serf and sweeper--</a:t>
            </a:r>
            <a:br>
              <a:rPr lang="en-US" sz="1600" b="1" dirty="0" smtClean="0">
                <a:solidFill>
                  <a:srgbClr val="002060"/>
                </a:solidFill>
              </a:rPr>
            </a:br>
            <a:r>
              <a:rPr lang="en-US" sz="1600" b="1" dirty="0" smtClean="0">
                <a:solidFill>
                  <a:srgbClr val="002060"/>
                </a:solidFill>
              </a:rPr>
              <a:t>The tale of common things.</a:t>
            </a:r>
            <a:br>
              <a:rPr lang="en-US" sz="1600" b="1" dirty="0" smtClean="0">
                <a:solidFill>
                  <a:srgbClr val="002060"/>
                </a:solidFill>
              </a:rPr>
            </a:br>
            <a:r>
              <a:rPr lang="en-US" sz="1600" b="1" dirty="0" smtClean="0">
                <a:solidFill>
                  <a:srgbClr val="002060"/>
                </a:solidFill>
              </a:rPr>
              <a:t>The ports ye shall not enter,</a:t>
            </a:r>
            <a:br>
              <a:rPr lang="en-US" sz="1600" b="1" dirty="0" smtClean="0">
                <a:solidFill>
                  <a:srgbClr val="002060"/>
                </a:solidFill>
              </a:rPr>
            </a:br>
            <a:r>
              <a:rPr lang="en-US" sz="1600" b="1" dirty="0" smtClean="0">
                <a:solidFill>
                  <a:srgbClr val="002060"/>
                </a:solidFill>
              </a:rPr>
              <a:t>The roads ye shall not tread,</a:t>
            </a:r>
            <a:br>
              <a:rPr lang="en-US" sz="1600" b="1" dirty="0" smtClean="0">
                <a:solidFill>
                  <a:srgbClr val="002060"/>
                </a:solidFill>
              </a:rPr>
            </a:br>
            <a:r>
              <a:rPr lang="en-US" sz="1600" b="1" dirty="0" smtClean="0">
                <a:solidFill>
                  <a:srgbClr val="002060"/>
                </a:solidFill>
              </a:rPr>
              <a:t>Go mark them with your living,</a:t>
            </a:r>
            <a:br>
              <a:rPr lang="en-US" sz="1600" b="1" dirty="0" smtClean="0">
                <a:solidFill>
                  <a:srgbClr val="002060"/>
                </a:solidFill>
              </a:rPr>
            </a:br>
            <a:r>
              <a:rPr lang="en-US" sz="1600" b="1" dirty="0" smtClean="0">
                <a:solidFill>
                  <a:srgbClr val="002060"/>
                </a:solidFill>
              </a:rPr>
              <a:t>And mark them with your dead.</a:t>
            </a:r>
            <a:br>
              <a:rPr lang="en-US" sz="1600" b="1" dirty="0" smtClean="0">
                <a:solidFill>
                  <a:srgbClr val="002060"/>
                </a:solidFill>
              </a:rPr>
            </a:br>
            <a:r>
              <a:rPr lang="en-US" sz="1600" b="1" dirty="0" smtClean="0">
                <a:solidFill>
                  <a:srgbClr val="002060"/>
                </a:solidFill>
              </a:rPr>
              <a:t/>
            </a:r>
            <a:br>
              <a:rPr lang="en-US" sz="1600" b="1" dirty="0" smtClean="0">
                <a:solidFill>
                  <a:srgbClr val="002060"/>
                </a:solidFill>
              </a:rPr>
            </a:br>
            <a:r>
              <a:rPr lang="en-US" sz="1600" b="1" dirty="0" smtClean="0">
                <a:solidFill>
                  <a:srgbClr val="002060"/>
                </a:solidFill>
              </a:rPr>
              <a:t>Take up the White Man's burden--And reap his old reward:</a:t>
            </a:r>
            <a:br>
              <a:rPr lang="en-US" sz="1600" b="1" dirty="0" smtClean="0">
                <a:solidFill>
                  <a:srgbClr val="002060"/>
                </a:solidFill>
              </a:rPr>
            </a:br>
            <a:r>
              <a:rPr lang="en-US" sz="1600" b="1" dirty="0" smtClean="0">
                <a:solidFill>
                  <a:srgbClr val="002060"/>
                </a:solidFill>
              </a:rPr>
              <a:t>The blame of those ye better,</a:t>
            </a:r>
            <a:br>
              <a:rPr lang="en-US" sz="1600" b="1" dirty="0" smtClean="0">
                <a:solidFill>
                  <a:srgbClr val="002060"/>
                </a:solidFill>
              </a:rPr>
            </a:br>
            <a:r>
              <a:rPr lang="en-US" sz="1600" b="1" dirty="0" smtClean="0">
                <a:solidFill>
                  <a:srgbClr val="002060"/>
                </a:solidFill>
              </a:rPr>
              <a:t>The hate of those ye guard--</a:t>
            </a:r>
            <a:br>
              <a:rPr lang="en-US" sz="1600" b="1" dirty="0" smtClean="0">
                <a:solidFill>
                  <a:srgbClr val="002060"/>
                </a:solidFill>
              </a:rPr>
            </a:br>
            <a:r>
              <a:rPr lang="en-US" sz="1600" b="1" dirty="0" smtClean="0">
                <a:solidFill>
                  <a:srgbClr val="002060"/>
                </a:solidFill>
              </a:rPr>
              <a:t>The cry of hosts ye </a:t>
            </a:r>
            <a:r>
              <a:rPr lang="en-US" sz="1600" b="1" dirty="0" err="1" smtClean="0">
                <a:solidFill>
                  <a:srgbClr val="002060"/>
                </a:solidFill>
              </a:rPr>
              <a:t>humour</a:t>
            </a:r>
            <a:r>
              <a:rPr lang="en-US" sz="1600" b="1" dirty="0" smtClean="0">
                <a:solidFill>
                  <a:srgbClr val="002060"/>
                </a:solidFill>
              </a:rPr>
              <a:t/>
            </a:r>
            <a:br>
              <a:rPr lang="en-US" sz="1600" b="1" dirty="0" smtClean="0">
                <a:solidFill>
                  <a:srgbClr val="002060"/>
                </a:solidFill>
              </a:rPr>
            </a:br>
            <a:r>
              <a:rPr lang="en-US" sz="1600" b="1" dirty="0" smtClean="0">
                <a:solidFill>
                  <a:srgbClr val="002060"/>
                </a:solidFill>
              </a:rPr>
              <a:t>(Ah, slowly!) toward the light:--</a:t>
            </a:r>
            <a:br>
              <a:rPr lang="en-US" sz="1600" b="1" dirty="0" smtClean="0">
                <a:solidFill>
                  <a:srgbClr val="002060"/>
                </a:solidFill>
              </a:rPr>
            </a:br>
            <a:r>
              <a:rPr lang="en-US" sz="1600" b="1" dirty="0" smtClean="0">
                <a:solidFill>
                  <a:srgbClr val="002060"/>
                </a:solidFill>
              </a:rPr>
              <a:t>"Why brought he us from bondage,</a:t>
            </a:r>
            <a:br>
              <a:rPr lang="en-US" sz="1600" b="1" dirty="0" smtClean="0">
                <a:solidFill>
                  <a:srgbClr val="002060"/>
                </a:solidFill>
              </a:rPr>
            </a:br>
            <a:r>
              <a:rPr lang="en-US" sz="1600" b="1" dirty="0" smtClean="0">
                <a:solidFill>
                  <a:srgbClr val="002060"/>
                </a:solidFill>
              </a:rPr>
              <a:t>Our loved Egyptian night?"</a:t>
            </a:r>
            <a:br>
              <a:rPr lang="en-US" sz="1600" b="1" dirty="0" smtClean="0">
                <a:solidFill>
                  <a:srgbClr val="002060"/>
                </a:solidFill>
              </a:rPr>
            </a:br>
            <a:r>
              <a:rPr lang="en-US" sz="1600" b="1" dirty="0" smtClean="0">
                <a:solidFill>
                  <a:srgbClr val="002060"/>
                </a:solidFill>
              </a:rPr>
              <a:t/>
            </a:r>
            <a:br>
              <a:rPr lang="en-US" sz="1600" b="1" dirty="0" smtClean="0">
                <a:solidFill>
                  <a:srgbClr val="002060"/>
                </a:solidFill>
              </a:rPr>
            </a:br>
            <a:r>
              <a:rPr lang="en-US" sz="1600" b="1" dirty="0" smtClean="0">
                <a:solidFill>
                  <a:srgbClr val="002060"/>
                </a:solidFill>
              </a:rPr>
              <a:t>Take up the White Man's burden--Ye dare not stoop to less--</a:t>
            </a:r>
            <a:br>
              <a:rPr lang="en-US" sz="1600" b="1" dirty="0" smtClean="0">
                <a:solidFill>
                  <a:srgbClr val="002060"/>
                </a:solidFill>
              </a:rPr>
            </a:br>
            <a:r>
              <a:rPr lang="en-US" sz="1600" b="1" dirty="0" smtClean="0">
                <a:solidFill>
                  <a:srgbClr val="002060"/>
                </a:solidFill>
              </a:rPr>
              <a:t>Nor call too loud on Freedom</a:t>
            </a:r>
            <a:br>
              <a:rPr lang="en-US" sz="1600" b="1" dirty="0" smtClean="0">
                <a:solidFill>
                  <a:srgbClr val="002060"/>
                </a:solidFill>
              </a:rPr>
            </a:br>
            <a:r>
              <a:rPr lang="en-US" sz="1600" b="1" dirty="0" smtClean="0">
                <a:solidFill>
                  <a:srgbClr val="002060"/>
                </a:solidFill>
              </a:rPr>
              <a:t>To cloak your weariness;</a:t>
            </a:r>
            <a:br>
              <a:rPr lang="en-US" sz="1600" b="1" dirty="0" smtClean="0">
                <a:solidFill>
                  <a:srgbClr val="002060"/>
                </a:solidFill>
              </a:rPr>
            </a:br>
            <a:r>
              <a:rPr lang="en-US" sz="1600" b="1" dirty="0" smtClean="0">
                <a:solidFill>
                  <a:srgbClr val="002060"/>
                </a:solidFill>
              </a:rPr>
              <a:t>By all ye cry or whisper,</a:t>
            </a:r>
            <a:br>
              <a:rPr lang="en-US" sz="1600" b="1" dirty="0" smtClean="0">
                <a:solidFill>
                  <a:srgbClr val="002060"/>
                </a:solidFill>
              </a:rPr>
            </a:br>
            <a:r>
              <a:rPr lang="en-US" sz="1600" b="1" dirty="0" smtClean="0">
                <a:solidFill>
                  <a:srgbClr val="002060"/>
                </a:solidFill>
              </a:rPr>
              <a:t>By all ye leave or do,</a:t>
            </a:r>
            <a:br>
              <a:rPr lang="en-US" sz="1600" b="1" dirty="0" smtClean="0">
                <a:solidFill>
                  <a:srgbClr val="002060"/>
                </a:solidFill>
              </a:rPr>
            </a:br>
            <a:r>
              <a:rPr lang="en-US" sz="1600" b="1" dirty="0" smtClean="0">
                <a:solidFill>
                  <a:srgbClr val="002060"/>
                </a:solidFill>
              </a:rPr>
              <a:t>The silent, sullen peoples</a:t>
            </a:r>
            <a:br>
              <a:rPr lang="en-US" sz="1600" b="1" dirty="0" smtClean="0">
                <a:solidFill>
                  <a:srgbClr val="002060"/>
                </a:solidFill>
              </a:rPr>
            </a:br>
            <a:r>
              <a:rPr lang="en-US" sz="1600" b="1" dirty="0" smtClean="0">
                <a:solidFill>
                  <a:srgbClr val="002060"/>
                </a:solidFill>
              </a:rPr>
              <a:t>Shall weigh your gods and you.</a:t>
            </a:r>
            <a:endParaRPr lang="en-US" sz="1600" b="1" dirty="0">
              <a:solidFill>
                <a:srgbClr val="002060"/>
              </a:solidFill>
            </a:endParaRPr>
          </a:p>
        </p:txBody>
      </p:sp>
      <p:sp>
        <p:nvSpPr>
          <p:cNvPr id="5" name="Rectangle 4"/>
          <p:cNvSpPr/>
          <p:nvPr/>
        </p:nvSpPr>
        <p:spPr>
          <a:xfrm>
            <a:off x="533400" y="228600"/>
            <a:ext cx="3581400" cy="6494085"/>
          </a:xfrm>
          <a:prstGeom prst="rect">
            <a:avLst/>
          </a:prstGeom>
        </p:spPr>
        <p:txBody>
          <a:bodyPr wrap="square">
            <a:spAutoFit/>
          </a:bodyPr>
          <a:lstStyle/>
          <a:p>
            <a:r>
              <a:rPr lang="en-US" sz="1600" b="1" dirty="0" smtClean="0">
                <a:solidFill>
                  <a:srgbClr val="002060"/>
                </a:solidFill>
              </a:rPr>
              <a:t>Take up the White Man's burden--</a:t>
            </a:r>
            <a:br>
              <a:rPr lang="en-US" sz="1600" b="1" dirty="0" smtClean="0">
                <a:solidFill>
                  <a:srgbClr val="002060"/>
                </a:solidFill>
              </a:rPr>
            </a:br>
            <a:r>
              <a:rPr lang="en-US" sz="1600" b="1" dirty="0" smtClean="0">
                <a:solidFill>
                  <a:srgbClr val="002060"/>
                </a:solidFill>
              </a:rPr>
              <a:t>Send forth the best ye breed--</a:t>
            </a:r>
            <a:br>
              <a:rPr lang="en-US" sz="1600" b="1" dirty="0" smtClean="0">
                <a:solidFill>
                  <a:srgbClr val="002060"/>
                </a:solidFill>
              </a:rPr>
            </a:br>
            <a:r>
              <a:rPr lang="en-US" sz="1600" b="1" dirty="0" smtClean="0">
                <a:solidFill>
                  <a:srgbClr val="002060"/>
                </a:solidFill>
              </a:rPr>
              <a:t>Go bind your sons to exile</a:t>
            </a:r>
            <a:br>
              <a:rPr lang="en-US" sz="1600" b="1" dirty="0" smtClean="0">
                <a:solidFill>
                  <a:srgbClr val="002060"/>
                </a:solidFill>
              </a:rPr>
            </a:br>
            <a:r>
              <a:rPr lang="en-US" sz="1600" b="1" dirty="0" smtClean="0">
                <a:solidFill>
                  <a:srgbClr val="002060"/>
                </a:solidFill>
              </a:rPr>
              <a:t>To serve your captives' need;</a:t>
            </a:r>
            <a:br>
              <a:rPr lang="en-US" sz="1600" b="1" dirty="0" smtClean="0">
                <a:solidFill>
                  <a:srgbClr val="002060"/>
                </a:solidFill>
              </a:rPr>
            </a:br>
            <a:r>
              <a:rPr lang="en-US" sz="1600" b="1" dirty="0" smtClean="0">
                <a:solidFill>
                  <a:srgbClr val="002060"/>
                </a:solidFill>
              </a:rPr>
              <a:t>To wait in heavy harness,</a:t>
            </a:r>
            <a:br>
              <a:rPr lang="en-US" sz="1600" b="1" dirty="0" smtClean="0">
                <a:solidFill>
                  <a:srgbClr val="002060"/>
                </a:solidFill>
              </a:rPr>
            </a:br>
            <a:r>
              <a:rPr lang="en-US" sz="1600" b="1" dirty="0" smtClean="0">
                <a:solidFill>
                  <a:srgbClr val="002060"/>
                </a:solidFill>
              </a:rPr>
              <a:t>On fluttered folk and wild--</a:t>
            </a:r>
            <a:br>
              <a:rPr lang="en-US" sz="1600" b="1" dirty="0" smtClean="0">
                <a:solidFill>
                  <a:srgbClr val="002060"/>
                </a:solidFill>
              </a:rPr>
            </a:br>
            <a:r>
              <a:rPr lang="en-US" sz="1600" b="1" dirty="0" smtClean="0">
                <a:solidFill>
                  <a:srgbClr val="002060"/>
                </a:solidFill>
              </a:rPr>
              <a:t>Your new-caught, sullen peoples,</a:t>
            </a:r>
            <a:br>
              <a:rPr lang="en-US" sz="1600" b="1" dirty="0" smtClean="0">
                <a:solidFill>
                  <a:srgbClr val="002060"/>
                </a:solidFill>
              </a:rPr>
            </a:br>
            <a:r>
              <a:rPr lang="en-US" sz="1600" b="1" dirty="0" smtClean="0">
                <a:solidFill>
                  <a:srgbClr val="002060"/>
                </a:solidFill>
              </a:rPr>
              <a:t>Half-devil and half-child.</a:t>
            </a:r>
            <a:br>
              <a:rPr lang="en-US" sz="1600" b="1" dirty="0" smtClean="0">
                <a:solidFill>
                  <a:srgbClr val="002060"/>
                </a:solidFill>
              </a:rPr>
            </a:br>
            <a:r>
              <a:rPr lang="en-US" sz="1600" b="1" dirty="0" smtClean="0">
                <a:solidFill>
                  <a:srgbClr val="002060"/>
                </a:solidFill>
              </a:rPr>
              <a:t/>
            </a:r>
            <a:br>
              <a:rPr lang="en-US" sz="1600" b="1" dirty="0" smtClean="0">
                <a:solidFill>
                  <a:srgbClr val="002060"/>
                </a:solidFill>
              </a:rPr>
            </a:br>
            <a:r>
              <a:rPr lang="en-US" sz="1600" b="1" dirty="0" smtClean="0">
                <a:solidFill>
                  <a:srgbClr val="002060"/>
                </a:solidFill>
              </a:rPr>
              <a:t>Take up the White Man's burden--</a:t>
            </a:r>
            <a:br>
              <a:rPr lang="en-US" sz="1600" b="1" dirty="0" smtClean="0">
                <a:solidFill>
                  <a:srgbClr val="002060"/>
                </a:solidFill>
              </a:rPr>
            </a:br>
            <a:r>
              <a:rPr lang="en-US" sz="1600" b="1" dirty="0" smtClean="0">
                <a:solidFill>
                  <a:srgbClr val="002060"/>
                </a:solidFill>
              </a:rPr>
              <a:t>In patience to abide,</a:t>
            </a:r>
            <a:br>
              <a:rPr lang="en-US" sz="1600" b="1" dirty="0" smtClean="0">
                <a:solidFill>
                  <a:srgbClr val="002060"/>
                </a:solidFill>
              </a:rPr>
            </a:br>
            <a:r>
              <a:rPr lang="en-US" sz="1600" b="1" dirty="0" smtClean="0">
                <a:solidFill>
                  <a:srgbClr val="002060"/>
                </a:solidFill>
              </a:rPr>
              <a:t>To veil the threat of terror</a:t>
            </a:r>
            <a:br>
              <a:rPr lang="en-US" sz="1600" b="1" dirty="0" smtClean="0">
                <a:solidFill>
                  <a:srgbClr val="002060"/>
                </a:solidFill>
              </a:rPr>
            </a:br>
            <a:r>
              <a:rPr lang="en-US" sz="1600" b="1" dirty="0" smtClean="0">
                <a:solidFill>
                  <a:srgbClr val="002060"/>
                </a:solidFill>
              </a:rPr>
              <a:t>And check the show of pride;</a:t>
            </a:r>
            <a:br>
              <a:rPr lang="en-US" sz="1600" b="1" dirty="0" smtClean="0">
                <a:solidFill>
                  <a:srgbClr val="002060"/>
                </a:solidFill>
              </a:rPr>
            </a:br>
            <a:r>
              <a:rPr lang="en-US" sz="1600" b="1" dirty="0" smtClean="0">
                <a:solidFill>
                  <a:srgbClr val="002060"/>
                </a:solidFill>
              </a:rPr>
              <a:t>By open speech and simple,</a:t>
            </a:r>
            <a:br>
              <a:rPr lang="en-US" sz="1600" b="1" dirty="0" smtClean="0">
                <a:solidFill>
                  <a:srgbClr val="002060"/>
                </a:solidFill>
              </a:rPr>
            </a:br>
            <a:r>
              <a:rPr lang="en-US" sz="1600" b="1" dirty="0" smtClean="0">
                <a:solidFill>
                  <a:srgbClr val="002060"/>
                </a:solidFill>
              </a:rPr>
              <a:t>A hundred times made plain</a:t>
            </a:r>
            <a:br>
              <a:rPr lang="en-US" sz="1600" b="1" dirty="0" smtClean="0">
                <a:solidFill>
                  <a:srgbClr val="002060"/>
                </a:solidFill>
              </a:rPr>
            </a:br>
            <a:r>
              <a:rPr lang="en-US" sz="1600" b="1" dirty="0" smtClean="0">
                <a:solidFill>
                  <a:srgbClr val="002060"/>
                </a:solidFill>
              </a:rPr>
              <a:t>To seek another's profit,</a:t>
            </a:r>
            <a:br>
              <a:rPr lang="en-US" sz="1600" b="1" dirty="0" smtClean="0">
                <a:solidFill>
                  <a:srgbClr val="002060"/>
                </a:solidFill>
              </a:rPr>
            </a:br>
            <a:r>
              <a:rPr lang="en-US" sz="1600" b="1" dirty="0" smtClean="0">
                <a:solidFill>
                  <a:srgbClr val="002060"/>
                </a:solidFill>
              </a:rPr>
              <a:t>And work another's gain.</a:t>
            </a:r>
            <a:br>
              <a:rPr lang="en-US" sz="1600" b="1" dirty="0" smtClean="0">
                <a:solidFill>
                  <a:srgbClr val="002060"/>
                </a:solidFill>
              </a:rPr>
            </a:br>
            <a:r>
              <a:rPr lang="en-US" sz="1600" b="1" dirty="0" smtClean="0">
                <a:solidFill>
                  <a:srgbClr val="002060"/>
                </a:solidFill>
              </a:rPr>
              <a:t/>
            </a:r>
            <a:br>
              <a:rPr lang="en-US" sz="1600" b="1" dirty="0" smtClean="0">
                <a:solidFill>
                  <a:srgbClr val="002060"/>
                </a:solidFill>
              </a:rPr>
            </a:br>
            <a:r>
              <a:rPr lang="en-US" sz="1600" b="1" dirty="0" smtClean="0">
                <a:solidFill>
                  <a:srgbClr val="002060"/>
                </a:solidFill>
              </a:rPr>
              <a:t>Take up the White Man's burden--</a:t>
            </a:r>
            <a:br>
              <a:rPr lang="en-US" sz="1600" b="1" dirty="0" smtClean="0">
                <a:solidFill>
                  <a:srgbClr val="002060"/>
                </a:solidFill>
              </a:rPr>
            </a:br>
            <a:r>
              <a:rPr lang="en-US" sz="1600" b="1" dirty="0" smtClean="0">
                <a:solidFill>
                  <a:srgbClr val="002060"/>
                </a:solidFill>
              </a:rPr>
              <a:t>The savage wars of peace--</a:t>
            </a:r>
            <a:br>
              <a:rPr lang="en-US" sz="1600" b="1" dirty="0" smtClean="0">
                <a:solidFill>
                  <a:srgbClr val="002060"/>
                </a:solidFill>
              </a:rPr>
            </a:br>
            <a:r>
              <a:rPr lang="en-US" sz="1600" b="1" dirty="0" smtClean="0">
                <a:solidFill>
                  <a:srgbClr val="002060"/>
                </a:solidFill>
              </a:rPr>
              <a:t>Fill full the mouth of Famine</a:t>
            </a:r>
            <a:br>
              <a:rPr lang="en-US" sz="1600" b="1" dirty="0" smtClean="0">
                <a:solidFill>
                  <a:srgbClr val="002060"/>
                </a:solidFill>
              </a:rPr>
            </a:br>
            <a:r>
              <a:rPr lang="en-US" sz="1600" b="1" dirty="0" smtClean="0">
                <a:solidFill>
                  <a:srgbClr val="002060"/>
                </a:solidFill>
              </a:rPr>
              <a:t>And bid the sickness cease;</a:t>
            </a:r>
            <a:br>
              <a:rPr lang="en-US" sz="1600" b="1" dirty="0" smtClean="0">
                <a:solidFill>
                  <a:srgbClr val="002060"/>
                </a:solidFill>
              </a:rPr>
            </a:br>
            <a:r>
              <a:rPr lang="en-US" sz="1600" b="1" dirty="0" smtClean="0">
                <a:solidFill>
                  <a:srgbClr val="002060"/>
                </a:solidFill>
              </a:rPr>
              <a:t>And when your goal is nearest</a:t>
            </a:r>
            <a:br>
              <a:rPr lang="en-US" sz="1600" b="1" dirty="0" smtClean="0">
                <a:solidFill>
                  <a:srgbClr val="002060"/>
                </a:solidFill>
              </a:rPr>
            </a:br>
            <a:r>
              <a:rPr lang="en-US" sz="1600" b="1" dirty="0" smtClean="0">
                <a:solidFill>
                  <a:srgbClr val="002060"/>
                </a:solidFill>
              </a:rPr>
              <a:t>The end for others sought,</a:t>
            </a:r>
            <a:br>
              <a:rPr lang="en-US" sz="1600" b="1" dirty="0" smtClean="0">
                <a:solidFill>
                  <a:srgbClr val="002060"/>
                </a:solidFill>
              </a:rPr>
            </a:br>
            <a:r>
              <a:rPr lang="en-US" sz="1600" b="1" dirty="0" smtClean="0">
                <a:solidFill>
                  <a:srgbClr val="002060"/>
                </a:solidFill>
              </a:rPr>
              <a:t>Watch sloth and heathen Folly</a:t>
            </a:r>
            <a:br>
              <a:rPr lang="en-US" sz="1600" b="1" dirty="0" smtClean="0">
                <a:solidFill>
                  <a:srgbClr val="002060"/>
                </a:solidFill>
              </a:rPr>
            </a:br>
            <a:r>
              <a:rPr lang="en-US" sz="1600" b="1" dirty="0" smtClean="0">
                <a:solidFill>
                  <a:srgbClr val="002060"/>
                </a:solidFill>
              </a:rPr>
              <a:t>Bring all your hopes to </a:t>
            </a:r>
            <a:r>
              <a:rPr lang="en-US" sz="1600" b="1" dirty="0" err="1" smtClean="0">
                <a:solidFill>
                  <a:srgbClr val="002060"/>
                </a:solidFill>
              </a:rPr>
              <a:t>nought</a:t>
            </a:r>
            <a:r>
              <a:rPr lang="en-US" sz="1600" b="1" dirty="0" smtClean="0">
                <a:solidFill>
                  <a:srgbClr val="002060"/>
                </a:solidFill>
              </a:rPr>
              <a:t>.</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6000"/>
                    </a14:imgEffect>
                    <a14:imgEffect>
                      <a14:brightnessContrast bright="-20000" contrast="20000"/>
                    </a14:imgEffect>
                  </a14:imgLayer>
                </a14:imgProps>
              </a:ext>
            </a:extLst>
          </a:blip>
          <a:srcRect/>
          <a:stretch>
            <a:fillRect/>
          </a:stretch>
        </p:blipFill>
        <p:spPr bwMode="auto">
          <a:xfrm>
            <a:off x="533401" y="76200"/>
            <a:ext cx="7956176" cy="5410200"/>
          </a:xfrm>
          <a:prstGeom prst="rect">
            <a:avLst/>
          </a:prstGeom>
          <a:noFill/>
          <a:ln>
            <a:noFill/>
          </a:ln>
        </p:spPr>
      </p:pic>
      <p:sp>
        <p:nvSpPr>
          <p:cNvPr id="2" name="TextBox 1"/>
          <p:cNvSpPr txBox="1"/>
          <p:nvPr/>
        </p:nvSpPr>
        <p:spPr>
          <a:xfrm>
            <a:off x="1692089" y="5638800"/>
            <a:ext cx="5638800" cy="646331"/>
          </a:xfrm>
          <a:prstGeom prst="rect">
            <a:avLst/>
          </a:prstGeom>
          <a:noFill/>
        </p:spPr>
        <p:txBody>
          <a:bodyPr wrap="square" rtlCol="0">
            <a:spAutoFit/>
          </a:bodyPr>
          <a:lstStyle/>
          <a:p>
            <a:pPr algn="ctr"/>
            <a:r>
              <a:rPr lang="en-US" dirty="0" smtClean="0">
                <a:solidFill>
                  <a:schemeClr val="bg1"/>
                </a:solidFill>
              </a:rPr>
              <a:t>The Poem was read in Congress as </a:t>
            </a:r>
            <a:r>
              <a:rPr lang="en-US" smtClean="0">
                <a:solidFill>
                  <a:schemeClr val="bg1"/>
                </a:solidFill>
              </a:rPr>
              <a:t>US debated </a:t>
            </a:r>
            <a:r>
              <a:rPr lang="en-US" dirty="0" smtClean="0">
                <a:solidFill>
                  <a:schemeClr val="bg1"/>
                </a:solidFill>
              </a:rPr>
              <a:t>the Spanish American War!</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81000" y="304800"/>
            <a:ext cx="8382000" cy="641350"/>
          </a:xfrm>
          <a:prstGeom prst="rect">
            <a:avLst/>
          </a:prstGeom>
          <a:noFill/>
          <a:ln w="9525">
            <a:noFill/>
            <a:miter lim="800000"/>
            <a:headEnd/>
            <a:tailEnd/>
          </a:ln>
        </p:spPr>
        <p:txBody>
          <a:bodyPr>
            <a:spAutoFit/>
          </a:bodyPr>
          <a:lstStyle/>
          <a:p>
            <a:pPr algn="ctr">
              <a:spcBef>
                <a:spcPct val="50000"/>
              </a:spcBef>
            </a:pPr>
            <a:r>
              <a:rPr lang="en-US" sz="3600" b="1" dirty="0">
                <a:solidFill>
                  <a:srgbClr val="FF9933"/>
                </a:solidFill>
                <a:effectLst>
                  <a:outerShdw blurRad="38100" dist="38100" dir="2700000" algn="tl">
                    <a:srgbClr val="000000">
                      <a:alpha val="43137"/>
                    </a:srgbClr>
                  </a:outerShdw>
                </a:effectLst>
                <a:latin typeface="+mn-lt"/>
              </a:rPr>
              <a:t>Social Darwinism</a:t>
            </a:r>
          </a:p>
        </p:txBody>
      </p:sp>
      <p:pic>
        <p:nvPicPr>
          <p:cNvPr id="7171" name="Picture 4" descr="chart-comparison of Hellenic-African-Chimp skulls - 1868"/>
          <p:cNvPicPr>
            <a:picLocks noChangeAspect="1" noChangeArrowheads="1"/>
          </p:cNvPicPr>
          <p:nvPr/>
        </p:nvPicPr>
        <p:blipFill>
          <a:blip r:embed="rId3" cstate="print"/>
          <a:srcRect/>
          <a:stretch>
            <a:fillRect/>
          </a:stretch>
        </p:blipFill>
        <p:spPr bwMode="auto">
          <a:xfrm>
            <a:off x="3122613" y="990600"/>
            <a:ext cx="3049587" cy="5276850"/>
          </a:xfrm>
          <a:prstGeom prst="rect">
            <a:avLst/>
          </a:prstGeom>
          <a:noFill/>
          <a:ln w="9525">
            <a:solidFill>
              <a:srgbClr val="FF660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381000"/>
            <a:ext cx="9144000" cy="5693866"/>
          </a:xfrm>
          <a:prstGeom prst="rect">
            <a:avLst/>
          </a:prstGeom>
        </p:spPr>
        <p:txBody>
          <a:bodyPr wrap="square">
            <a:spAutoFit/>
          </a:bodyPr>
          <a:lstStyle/>
          <a:p>
            <a:pPr marL="722376" lvl="1" indent="-274320" fontAlgn="auto">
              <a:spcAft>
                <a:spcPts val="0"/>
              </a:spcAft>
              <a:buFont typeface="Wingdings 2"/>
              <a:buChar char=""/>
              <a:defRPr/>
            </a:pPr>
            <a:r>
              <a:rPr lang="en-US" sz="2800" b="1" dirty="0">
                <a:solidFill>
                  <a:srgbClr val="002060"/>
                </a:solidFill>
              </a:rPr>
              <a:t>What was </a:t>
            </a:r>
            <a:r>
              <a:rPr lang="en-US" sz="2800" b="1" dirty="0" smtClean="0">
                <a:solidFill>
                  <a:srgbClr val="002060"/>
                </a:solidFill>
              </a:rPr>
              <a:t>new </a:t>
            </a:r>
            <a:r>
              <a:rPr lang="en-US" sz="2800" b="1" dirty="0">
                <a:solidFill>
                  <a:srgbClr val="002060"/>
                </a:solidFill>
              </a:rPr>
              <a:t>was the </a:t>
            </a:r>
            <a:r>
              <a:rPr lang="en-US" sz="2800" b="1" dirty="0" smtClean="0">
                <a:solidFill>
                  <a:srgbClr val="002060"/>
                </a:solidFill>
              </a:rPr>
              <a:t>extent!</a:t>
            </a:r>
          </a:p>
          <a:p>
            <a:pPr marL="722376" lvl="1" indent="-274320" fontAlgn="auto">
              <a:spcAft>
                <a:spcPts val="0"/>
              </a:spcAft>
              <a:buFont typeface="Wingdings 2"/>
              <a:buChar char=""/>
              <a:defRPr/>
            </a:pPr>
            <a:r>
              <a:rPr lang="en-US" sz="2800" b="1" dirty="0" smtClean="0">
                <a:solidFill>
                  <a:srgbClr val="002060"/>
                </a:solidFill>
              </a:rPr>
              <a:t>For </a:t>
            </a:r>
            <a:r>
              <a:rPr lang="en-US" sz="2800" b="1" dirty="0">
                <a:solidFill>
                  <a:srgbClr val="002060"/>
                </a:solidFill>
              </a:rPr>
              <a:t>the 1</a:t>
            </a:r>
            <a:r>
              <a:rPr lang="en-US" sz="2800" b="1" baseline="30000" dirty="0">
                <a:solidFill>
                  <a:srgbClr val="002060"/>
                </a:solidFill>
              </a:rPr>
              <a:t>st</a:t>
            </a:r>
            <a:r>
              <a:rPr lang="en-US" sz="2800" b="1" dirty="0">
                <a:solidFill>
                  <a:srgbClr val="002060"/>
                </a:solidFill>
              </a:rPr>
              <a:t> time, Euro. imperialism </a:t>
            </a:r>
            <a:r>
              <a:rPr lang="en-US" sz="2800" b="1" dirty="0" smtClean="0">
                <a:solidFill>
                  <a:srgbClr val="002060"/>
                </a:solidFill>
              </a:rPr>
              <a:t>was truly </a:t>
            </a:r>
            <a:r>
              <a:rPr lang="en-US" sz="2800" b="1" dirty="0">
                <a:solidFill>
                  <a:srgbClr val="002060"/>
                </a:solidFill>
              </a:rPr>
              <a:t>global in </a:t>
            </a:r>
            <a:r>
              <a:rPr lang="en-US" sz="2800" b="1" dirty="0" smtClean="0">
                <a:solidFill>
                  <a:srgbClr val="002060"/>
                </a:solidFill>
              </a:rPr>
              <a:t>nature.</a:t>
            </a:r>
          </a:p>
          <a:p>
            <a:pPr marL="722376" lvl="1" indent="-274320" fontAlgn="auto">
              <a:spcAft>
                <a:spcPts val="0"/>
              </a:spcAft>
              <a:buFont typeface="Wingdings 2"/>
              <a:buChar char=""/>
              <a:defRPr/>
            </a:pPr>
            <a:r>
              <a:rPr lang="en-US" sz="2800" b="1" dirty="0" smtClean="0">
                <a:solidFill>
                  <a:srgbClr val="002060"/>
                </a:solidFill>
              </a:rPr>
              <a:t>Britain was </a:t>
            </a:r>
            <a:r>
              <a:rPr lang="en-US" sz="2800" b="1" dirty="0">
                <a:solidFill>
                  <a:srgbClr val="002060"/>
                </a:solidFill>
              </a:rPr>
              <a:t>the world </a:t>
            </a:r>
            <a:r>
              <a:rPr lang="en-US" sz="2800" b="1" dirty="0" smtClean="0">
                <a:solidFill>
                  <a:srgbClr val="002060"/>
                </a:solidFill>
              </a:rPr>
              <a:t>leader.  Naval Supremacy       </a:t>
            </a:r>
          </a:p>
          <a:p>
            <a:pPr marL="722376" lvl="1" indent="-274320" fontAlgn="auto">
              <a:spcAft>
                <a:spcPts val="0"/>
              </a:spcAft>
              <a:buFont typeface="Wingdings 2"/>
              <a:buChar char=""/>
              <a:defRPr/>
            </a:pPr>
            <a:r>
              <a:rPr lang="en-US" sz="2800" b="1" dirty="0" smtClean="0">
                <a:solidFill>
                  <a:srgbClr val="C00000"/>
                </a:solidFill>
              </a:rPr>
              <a:t>(“</a:t>
            </a:r>
            <a:r>
              <a:rPr lang="en-US" sz="2800" b="1" dirty="0">
                <a:solidFill>
                  <a:srgbClr val="C00000"/>
                </a:solidFill>
              </a:rPr>
              <a:t>The sun never sets on the Br. Empire</a:t>
            </a:r>
            <a:r>
              <a:rPr lang="en-US" sz="2800" b="1" dirty="0" smtClean="0">
                <a:solidFill>
                  <a:srgbClr val="C00000"/>
                </a:solidFill>
              </a:rPr>
              <a:t>”)</a:t>
            </a:r>
          </a:p>
          <a:p>
            <a:pPr marL="722376" lvl="1" indent="-274320" fontAlgn="auto">
              <a:spcAft>
                <a:spcPts val="0"/>
              </a:spcAft>
              <a:buFont typeface="Wingdings 2"/>
              <a:buChar char=""/>
              <a:defRPr/>
            </a:pPr>
            <a:r>
              <a:rPr lang="en-US" sz="2800" b="1" dirty="0">
                <a:solidFill>
                  <a:srgbClr val="002060"/>
                </a:solidFill>
              </a:rPr>
              <a:t>It was also </a:t>
            </a:r>
            <a:r>
              <a:rPr lang="en-US" sz="2800" b="1" dirty="0" smtClean="0">
                <a:solidFill>
                  <a:srgbClr val="002060"/>
                </a:solidFill>
              </a:rPr>
              <a:t>contradictory:</a:t>
            </a:r>
          </a:p>
          <a:p>
            <a:pPr marL="1179576" lvl="2" indent="-274320" fontAlgn="auto">
              <a:spcAft>
                <a:spcPts val="0"/>
              </a:spcAft>
              <a:buFont typeface="Wingdings 2"/>
              <a:buChar char=""/>
              <a:defRPr/>
            </a:pPr>
            <a:r>
              <a:rPr lang="en-US" sz="2800" b="1" dirty="0" smtClean="0">
                <a:solidFill>
                  <a:srgbClr val="002060"/>
                </a:solidFill>
              </a:rPr>
              <a:t>Euro</a:t>
            </a:r>
            <a:r>
              <a:rPr lang="en-US" sz="2800" b="1" dirty="0">
                <a:solidFill>
                  <a:srgbClr val="002060"/>
                </a:solidFill>
              </a:rPr>
              <a:t>. nations explored the ideals of liberalism, </a:t>
            </a:r>
            <a:r>
              <a:rPr lang="en-US" sz="2800" b="1" dirty="0" smtClean="0">
                <a:solidFill>
                  <a:srgbClr val="002060"/>
                </a:solidFill>
              </a:rPr>
              <a:t>nationalism</a:t>
            </a:r>
            <a:r>
              <a:rPr lang="en-US" sz="2800" b="1" dirty="0">
                <a:solidFill>
                  <a:srgbClr val="002060"/>
                </a:solidFill>
              </a:rPr>
              <a:t>, and socialism for their own </a:t>
            </a:r>
            <a:r>
              <a:rPr lang="en-US" sz="2800" b="1" dirty="0" smtClean="0">
                <a:solidFill>
                  <a:srgbClr val="002060"/>
                </a:solidFill>
              </a:rPr>
              <a:t>people…</a:t>
            </a:r>
          </a:p>
          <a:p>
            <a:pPr marL="1179576" lvl="2" indent="-274320" fontAlgn="auto">
              <a:spcAft>
                <a:spcPts val="0"/>
              </a:spcAft>
              <a:buFont typeface="Wingdings 2"/>
              <a:buChar char=""/>
              <a:defRPr/>
            </a:pPr>
            <a:r>
              <a:rPr lang="en-US" sz="2800" b="1" dirty="0" smtClean="0">
                <a:solidFill>
                  <a:srgbClr val="002060"/>
                </a:solidFill>
              </a:rPr>
              <a:t>Imperialism meant none of these ideas were offered to the occupied nations.  The Europeans </a:t>
            </a:r>
            <a:r>
              <a:rPr lang="en-US" sz="2800" b="1" dirty="0">
                <a:solidFill>
                  <a:srgbClr val="002060"/>
                </a:solidFill>
              </a:rPr>
              <a:t>remained as exploitative as </a:t>
            </a:r>
            <a:r>
              <a:rPr lang="en-US" sz="2800" b="1" dirty="0" smtClean="0">
                <a:solidFill>
                  <a:srgbClr val="002060"/>
                </a:solidFill>
              </a:rPr>
              <a:t>ever!</a:t>
            </a:r>
            <a:endParaRPr lang="en-US" sz="2800" b="1" dirty="0">
              <a:solidFill>
                <a:srgbClr val="002060"/>
              </a:solidFill>
            </a:endParaRPr>
          </a:p>
          <a:p>
            <a:pPr marL="722376" lvl="1" indent="-274320" fontAlgn="auto">
              <a:spcAft>
                <a:spcPts val="0"/>
              </a:spcAft>
              <a:defRPr/>
            </a:pPr>
            <a:endParaRPr lang="en-US" sz="28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dissolve">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dissolve">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dissolve">
                                      <p:cBhvr>
                                        <p:cTn id="31" dur="500"/>
                                        <p:tgtEl>
                                          <p:spTgt spid="2">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dissolve">
                                      <p:cBhvr>
                                        <p:cTn id="3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601200" cy="1066800"/>
          </a:xfrm>
        </p:spPr>
        <p:txBody>
          <a:bodyPr/>
          <a:lstStyle/>
          <a:p>
            <a:r>
              <a:rPr lang="en-US" sz="4200" b="1" u="sng" dirty="0" smtClean="0">
                <a:solidFill>
                  <a:srgbClr val="C00000"/>
                </a:solidFill>
                <a:effectLst>
                  <a:outerShdw blurRad="38100" dist="38100" dir="2700000" algn="tl">
                    <a:srgbClr val="000000">
                      <a:alpha val="43137"/>
                    </a:srgbClr>
                  </a:outerShdw>
                </a:effectLst>
              </a:rPr>
              <a:t>Other remnants of the “Old Imperialism”</a:t>
            </a:r>
          </a:p>
        </p:txBody>
      </p:sp>
      <p:sp>
        <p:nvSpPr>
          <p:cNvPr id="26627" name="Rectangle 3"/>
          <p:cNvSpPr>
            <a:spLocks noGrp="1" noChangeArrowheads="1"/>
          </p:cNvSpPr>
          <p:nvPr>
            <p:ph idx="1"/>
          </p:nvPr>
        </p:nvSpPr>
        <p:spPr>
          <a:xfrm>
            <a:off x="-76200" y="990600"/>
            <a:ext cx="5129561" cy="5867400"/>
          </a:xfrm>
        </p:spPr>
        <p:txBody>
          <a:bodyPr/>
          <a:lstStyle/>
          <a:p>
            <a:pPr>
              <a:lnSpc>
                <a:spcPct val="80000"/>
              </a:lnSpc>
            </a:pPr>
            <a:r>
              <a:rPr lang="en-US" sz="2800" b="1" dirty="0" smtClean="0">
                <a:solidFill>
                  <a:srgbClr val="002060"/>
                </a:solidFill>
              </a:rPr>
              <a:t>Why was there an Opium War?</a:t>
            </a:r>
          </a:p>
          <a:p>
            <a:pPr>
              <a:lnSpc>
                <a:spcPct val="80000"/>
              </a:lnSpc>
            </a:pPr>
            <a:r>
              <a:rPr lang="en-US" sz="2800" b="1" dirty="0" smtClean="0">
                <a:solidFill>
                  <a:srgbClr val="002060"/>
                </a:solidFill>
              </a:rPr>
              <a:t>First Opium War (1839-1841) Britain </a:t>
            </a:r>
            <a:r>
              <a:rPr lang="en-US" sz="2800" b="1" i="1" u="sng" dirty="0" smtClean="0">
                <a:solidFill>
                  <a:srgbClr val="002060"/>
                </a:solidFill>
              </a:rPr>
              <a:t>occupied</a:t>
            </a:r>
            <a:r>
              <a:rPr lang="en-US" sz="2800" b="1" dirty="0" smtClean="0">
                <a:solidFill>
                  <a:srgbClr val="002060"/>
                </a:solidFill>
              </a:rPr>
              <a:t> several coastal cities and forced China to surrender- GB used military force in </a:t>
            </a:r>
            <a:r>
              <a:rPr lang="en-US" sz="2800" b="1" dirty="0" err="1" smtClean="0">
                <a:solidFill>
                  <a:srgbClr val="002060"/>
                </a:solidFill>
              </a:rPr>
              <a:t>defence</a:t>
            </a:r>
            <a:r>
              <a:rPr lang="en-US" sz="2800" b="1" dirty="0" smtClean="0">
                <a:solidFill>
                  <a:srgbClr val="002060"/>
                </a:solidFill>
              </a:rPr>
              <a:t> of “free trade”</a:t>
            </a:r>
          </a:p>
          <a:p>
            <a:pPr lvl="1">
              <a:lnSpc>
                <a:spcPct val="80000"/>
              </a:lnSpc>
            </a:pPr>
            <a:r>
              <a:rPr lang="en-US" sz="2800" b="1" dirty="0" smtClean="0">
                <a:solidFill>
                  <a:srgbClr val="002060"/>
                </a:solidFill>
              </a:rPr>
              <a:t>Treaty of Nanking (1842)</a:t>
            </a:r>
          </a:p>
          <a:p>
            <a:pPr lvl="2">
              <a:lnSpc>
                <a:spcPct val="80000"/>
              </a:lnSpc>
            </a:pPr>
            <a:r>
              <a:rPr lang="en-US" sz="2600" b="1" dirty="0" smtClean="0">
                <a:solidFill>
                  <a:srgbClr val="002060"/>
                </a:solidFill>
              </a:rPr>
              <a:t>Forced China to cede Hong Kong to Britain thru 1997…2020 issues </a:t>
            </a:r>
            <a:endParaRPr lang="en-US" sz="2600" b="1" dirty="0">
              <a:solidFill>
                <a:srgbClr val="002060"/>
              </a:solidFill>
            </a:endParaRPr>
          </a:p>
          <a:p>
            <a:pPr lvl="2">
              <a:lnSpc>
                <a:spcPct val="80000"/>
              </a:lnSpc>
            </a:pPr>
            <a:r>
              <a:rPr lang="en-US" sz="2600" b="1" dirty="0" smtClean="0">
                <a:solidFill>
                  <a:srgbClr val="002060"/>
                </a:solidFill>
              </a:rPr>
              <a:t>pay large indemnity </a:t>
            </a:r>
          </a:p>
          <a:p>
            <a:pPr lvl="2">
              <a:lnSpc>
                <a:spcPct val="80000"/>
              </a:lnSpc>
            </a:pPr>
            <a:r>
              <a:rPr lang="en-US" sz="2600" b="1" dirty="0" smtClean="0">
                <a:solidFill>
                  <a:srgbClr val="002060"/>
                </a:solidFill>
              </a:rPr>
              <a:t>open up several large ports to foreign trade.</a:t>
            </a:r>
          </a:p>
        </p:txBody>
      </p:sp>
      <p:pic>
        <p:nvPicPr>
          <p:cNvPr id="10247" name="Picture 7" descr="http://www.cartoonstock.com/lowres/csl0014l.jpg"/>
          <p:cNvPicPr>
            <a:picLocks noChangeAspect="1" noChangeArrowheads="1"/>
          </p:cNvPicPr>
          <p:nvPr/>
        </p:nvPicPr>
        <p:blipFill>
          <a:blip r:embed="rId3" cstate="print"/>
          <a:srcRect/>
          <a:stretch>
            <a:fillRect/>
          </a:stretch>
        </p:blipFill>
        <p:spPr bwMode="auto">
          <a:xfrm>
            <a:off x="5129561" y="1066800"/>
            <a:ext cx="3886199" cy="530727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Effect transition="in" filter="fade">
                                      <p:cBhvr>
                                        <p:cTn id="13" dur="1000"/>
                                        <p:tgtEl>
                                          <p:spTgt spid="26627">
                                            <p:txEl>
                                              <p:pRg st="1" end="1"/>
                                            </p:txEl>
                                          </p:spTgt>
                                        </p:tgtEl>
                                      </p:cBhvr>
                                    </p:animEffect>
                                    <p:anim calcmode="lin" valueType="num">
                                      <p:cBhvr>
                                        <p:cTn id="14" dur="10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6627">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662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26627">
                                            <p:txEl>
                                              <p:pRg st="0" end="0"/>
                                            </p:txEl>
                                          </p:spTgt>
                                        </p:tgtEl>
                                        <p:attrNameLst>
                                          <p:attrName>style.visibility</p:attrName>
                                        </p:attrNameLst>
                                      </p:cBhvr>
                                      <p:to>
                                        <p:strVal val="visible"/>
                                      </p:to>
                                    </p:set>
                                    <p:animEffect transition="in" filter="fade">
                                      <p:cBhvr>
                                        <p:cTn id="21" dur="1000"/>
                                        <p:tgtEl>
                                          <p:spTgt spid="26627">
                                            <p:txEl>
                                              <p:pRg st="0" end="0"/>
                                            </p:txEl>
                                          </p:spTgt>
                                        </p:tgtEl>
                                      </p:cBhvr>
                                    </p:animEffect>
                                    <p:anim calcmode="lin" valueType="num">
                                      <p:cBhvr>
                                        <p:cTn id="22"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6627">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662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26627">
                                            <p:txEl>
                                              <p:pRg st="2" end="2"/>
                                            </p:txEl>
                                          </p:spTgt>
                                        </p:tgtEl>
                                        <p:attrNameLst>
                                          <p:attrName>style.visibility</p:attrName>
                                        </p:attrNameLst>
                                      </p:cBhvr>
                                      <p:to>
                                        <p:strVal val="visible"/>
                                      </p:to>
                                    </p:set>
                                    <p:animEffect transition="in" filter="fade">
                                      <p:cBhvr>
                                        <p:cTn id="29" dur="1000"/>
                                        <p:tgtEl>
                                          <p:spTgt spid="26627">
                                            <p:txEl>
                                              <p:pRg st="2" end="2"/>
                                            </p:txEl>
                                          </p:spTgt>
                                        </p:tgtEl>
                                      </p:cBhvr>
                                    </p:animEffect>
                                    <p:anim calcmode="lin" valueType="num">
                                      <p:cBhvr>
                                        <p:cTn id="30" dur="1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26627">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662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26627">
                                            <p:txEl>
                                              <p:pRg st="3" end="3"/>
                                            </p:txEl>
                                          </p:spTgt>
                                        </p:tgtEl>
                                        <p:attrNameLst>
                                          <p:attrName>style.visibility</p:attrName>
                                        </p:attrNameLst>
                                      </p:cBhvr>
                                      <p:to>
                                        <p:strVal val="visible"/>
                                      </p:to>
                                    </p:set>
                                    <p:animEffect transition="in" filter="fade">
                                      <p:cBhvr>
                                        <p:cTn id="37" dur="1000"/>
                                        <p:tgtEl>
                                          <p:spTgt spid="26627">
                                            <p:txEl>
                                              <p:pRg st="3" end="3"/>
                                            </p:txEl>
                                          </p:spTgt>
                                        </p:tgtEl>
                                      </p:cBhvr>
                                    </p:animEffect>
                                    <p:anim calcmode="lin" valueType="num">
                                      <p:cBhvr>
                                        <p:cTn id="38" dur="10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26627">
                                            <p:txEl>
                                              <p:pRg st="3" end="3"/>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662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26627">
                                            <p:txEl>
                                              <p:pRg st="4" end="4"/>
                                            </p:txEl>
                                          </p:spTgt>
                                        </p:tgtEl>
                                        <p:attrNameLst>
                                          <p:attrName>style.visibility</p:attrName>
                                        </p:attrNameLst>
                                      </p:cBhvr>
                                      <p:to>
                                        <p:strVal val="visible"/>
                                      </p:to>
                                    </p:set>
                                    <p:animEffect transition="in" filter="fade">
                                      <p:cBhvr>
                                        <p:cTn id="45" dur="1000"/>
                                        <p:tgtEl>
                                          <p:spTgt spid="26627">
                                            <p:txEl>
                                              <p:pRg st="4" end="4"/>
                                            </p:txEl>
                                          </p:spTgt>
                                        </p:tgtEl>
                                      </p:cBhvr>
                                    </p:animEffect>
                                    <p:anim calcmode="lin" valueType="num">
                                      <p:cBhvr>
                                        <p:cTn id="46" dur="10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26627">
                                            <p:txEl>
                                              <p:pRg st="4" end="4"/>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2662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26627">
                                            <p:txEl>
                                              <p:pRg st="5" end="5"/>
                                            </p:txEl>
                                          </p:spTgt>
                                        </p:tgtEl>
                                        <p:attrNameLst>
                                          <p:attrName>style.visibility</p:attrName>
                                        </p:attrNameLst>
                                      </p:cBhvr>
                                      <p:to>
                                        <p:strVal val="visible"/>
                                      </p:to>
                                    </p:set>
                                    <p:animEffect transition="in" filter="fade">
                                      <p:cBhvr>
                                        <p:cTn id="53" dur="1000"/>
                                        <p:tgtEl>
                                          <p:spTgt spid="26627">
                                            <p:txEl>
                                              <p:pRg st="5" end="5"/>
                                            </p:txEl>
                                          </p:spTgt>
                                        </p:tgtEl>
                                      </p:cBhvr>
                                    </p:animEffect>
                                    <p:anim calcmode="lin" valueType="num">
                                      <p:cBhvr>
                                        <p:cTn id="54" dur="10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26627">
                                            <p:txEl>
                                              <p:pRg st="5" end="5"/>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26627">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nodeType="clickEffect">
                                  <p:stCondLst>
                                    <p:cond delay="0"/>
                                  </p:stCondLst>
                                  <p:childTnLst>
                                    <p:set>
                                      <p:cBhvr>
                                        <p:cTn id="60" dur="1" fill="hold">
                                          <p:stCondLst>
                                            <p:cond delay="0"/>
                                          </p:stCondLst>
                                        </p:cTn>
                                        <p:tgtEl>
                                          <p:spTgt spid="10247"/>
                                        </p:tgtEl>
                                        <p:attrNameLst>
                                          <p:attrName>style.visibility</p:attrName>
                                        </p:attrNameLst>
                                      </p:cBhvr>
                                      <p:to>
                                        <p:strVal val="visible"/>
                                      </p:to>
                                    </p:set>
                                    <p:animEffect transition="in" filter="diamond(in)">
                                      <p:cBhvr>
                                        <p:cTn id="61" dur="20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5630</TotalTime>
  <Words>2648</Words>
  <Application>Microsoft Office PowerPoint</Application>
  <PresentationFormat>On-screen Show (4:3)</PresentationFormat>
  <Paragraphs>202</Paragraphs>
  <Slides>40</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Arial Rounded MT Bold</vt:lpstr>
      <vt:lpstr>Calibri</vt:lpstr>
      <vt:lpstr>Comic Sans MS</vt:lpstr>
      <vt:lpstr>Franklin Gothic Book</vt:lpstr>
      <vt:lpstr>Franklin Gothic Medium</vt:lpstr>
      <vt:lpstr>Times New Roman</vt:lpstr>
      <vt:lpstr>Wingdings 2</vt:lpstr>
      <vt:lpstr>Technic</vt:lpstr>
      <vt:lpstr>Imperialism</vt:lpstr>
      <vt:lpstr>PowerPoint Presentation</vt:lpstr>
      <vt:lpstr>PowerPoint Presentation</vt:lpstr>
      <vt:lpstr>Ideology: Nationalism and Social Darwinism</vt:lpstr>
      <vt:lpstr>PowerPoint Presentation</vt:lpstr>
      <vt:lpstr>PowerPoint Presentation</vt:lpstr>
      <vt:lpstr>PowerPoint Presentation</vt:lpstr>
      <vt:lpstr>PowerPoint Presentation</vt:lpstr>
      <vt:lpstr>Other remnants of the “Old Imperialism”</vt:lpstr>
      <vt:lpstr>PowerPoint Presentation</vt:lpstr>
      <vt:lpstr>PowerPoint Presentation</vt:lpstr>
      <vt:lpstr>Egypt And Into Africa</vt:lpstr>
      <vt:lpstr>PowerPoint Presentation</vt:lpstr>
      <vt:lpstr>India</vt:lpstr>
      <vt:lpstr>India</vt:lpstr>
      <vt:lpstr>PowerPoint Presentation</vt:lpstr>
      <vt:lpstr>Africa</vt:lpstr>
      <vt:lpstr>PowerPoint Presentation</vt:lpstr>
      <vt:lpstr>PowerPoint Presentation</vt:lpstr>
      <vt:lpstr>PowerPoint Presentation</vt:lpstr>
      <vt:lpstr>PowerPoint Presentation</vt:lpstr>
      <vt:lpstr>PowerPoint Presentation</vt:lpstr>
      <vt:lpstr>PowerPoint Presentation</vt:lpstr>
      <vt:lpstr>Africa: Berlin Congress 1884-85 </vt:lpstr>
      <vt:lpstr>PowerPoint Presentation</vt:lpstr>
      <vt:lpstr>The “Eastern Question”</vt:lpstr>
      <vt:lpstr>Treaty of Berlin(1878)</vt:lpstr>
      <vt:lpstr>Bismarck’s Foreign Policy</vt:lpstr>
      <vt:lpstr>The Beginning of the End</vt:lpstr>
      <vt:lpstr>The New Rivalry</vt:lpstr>
      <vt:lpstr>PowerPoint Presentation</vt:lpstr>
      <vt:lpstr>PowerPoint Presentation</vt:lpstr>
      <vt:lpstr>Rhodes’ Railway Dream</vt:lpstr>
      <vt:lpstr>South Africa and the Boer War (1899-1902) </vt:lpstr>
      <vt:lpstr>South Africa and the Boer War (1899-1902)</vt:lpstr>
      <vt:lpstr>Naval Build Up</vt:lpstr>
      <vt:lpstr>PowerPoint Presentation</vt:lpstr>
      <vt:lpstr>Moroccan Crises 1 + 2</vt:lpstr>
      <vt:lpstr>More Balkan Crises</vt:lpstr>
      <vt:lpstr>Balkans Contd. “The death of the Sick man of Europe”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Imperialism</dc:title>
  <dc:creator>Preferred Customer</dc:creator>
  <cp:lastModifiedBy>Keith Mainland</cp:lastModifiedBy>
  <cp:revision>164</cp:revision>
  <dcterms:created xsi:type="dcterms:W3CDTF">2005-07-12T13:17:40Z</dcterms:created>
  <dcterms:modified xsi:type="dcterms:W3CDTF">2020-12-10T16:36:49Z</dcterms:modified>
</cp:coreProperties>
</file>