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7"/>
  </p:notesMasterIdLst>
  <p:sldIdLst>
    <p:sldId id="256" r:id="rId2"/>
    <p:sldId id="384" r:id="rId3"/>
    <p:sldId id="272" r:id="rId4"/>
    <p:sldId id="285" r:id="rId5"/>
    <p:sldId id="286" r:id="rId6"/>
    <p:sldId id="287" r:id="rId7"/>
    <p:sldId id="385" r:id="rId8"/>
    <p:sldId id="258" r:id="rId9"/>
    <p:sldId id="257" r:id="rId10"/>
    <p:sldId id="273" r:id="rId11"/>
    <p:sldId id="270" r:id="rId12"/>
    <p:sldId id="262" r:id="rId13"/>
    <p:sldId id="259" r:id="rId14"/>
    <p:sldId id="260" r:id="rId15"/>
    <p:sldId id="274" r:id="rId16"/>
    <p:sldId id="263" r:id="rId17"/>
    <p:sldId id="265" r:id="rId18"/>
    <p:sldId id="275" r:id="rId19"/>
    <p:sldId id="290" r:id="rId20"/>
    <p:sldId id="289" r:id="rId21"/>
    <p:sldId id="381" r:id="rId22"/>
    <p:sldId id="382" r:id="rId23"/>
    <p:sldId id="308" r:id="rId24"/>
    <p:sldId id="311" r:id="rId25"/>
    <p:sldId id="380" r:id="rId26"/>
  </p:sldIdLst>
  <p:sldSz cx="9144000" cy="6858000" type="screen4x3"/>
  <p:notesSz cx="6858000" cy="9144000"/>
  <p:embeddedFontLst>
    <p:embeddedFont>
      <p:font typeface="Edwardian Script ITC" pitchFamily="66" charset="0"/>
      <p:regular r:id="rId28"/>
    </p:embeddedFont>
    <p:embeddedFont>
      <p:font typeface="BlackChancery"/>
      <p:regular r:id="rId29"/>
    </p:embeddedFont>
    <p:embeddedFont>
      <p:font typeface="Comic Sans MS" pitchFamily="66" charset="0"/>
      <p:regular r:id="rId30"/>
      <p:bold r:id="rId3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EC0000"/>
    <a:srgbClr val="EAEAEA"/>
    <a:srgbClr val="FFCC00"/>
    <a:srgbClr val="FFFF00"/>
    <a:srgbClr val="D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 autoAdjust="0"/>
  </p:normalViewPr>
  <p:slideViewPr>
    <p:cSldViewPr>
      <p:cViewPr>
        <p:scale>
          <a:sx n="67" d="100"/>
          <a:sy n="67" d="100"/>
        </p:scale>
        <p:origin x="-62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63DBFAA6-9805-4727-AF92-B979251D8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7366F-D497-45FA-9DC1-327B9E919A4D}" type="slidenum">
              <a:rPr lang="en-US"/>
              <a:pPr/>
              <a:t>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37E79-A923-496E-A977-1A50CF1FDA5E}" type="slidenum">
              <a:rPr lang="en-US"/>
              <a:pPr/>
              <a:t>12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437A7-294D-4B98-B75D-24FCA9637959}" type="slidenum">
              <a:rPr lang="en-US"/>
              <a:pPr/>
              <a:t>13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BE4B8-FAE3-48F2-BB6E-B7AE48E7237F}" type="slidenum">
              <a:rPr lang="en-US"/>
              <a:pPr/>
              <a:t>14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141BD-C3AC-48C8-98DB-14B2489DB3F0}" type="slidenum">
              <a:rPr lang="en-US"/>
              <a:pPr/>
              <a:t>15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368E-A5BE-4A45-A7C4-BFD3DD299E1E}" type="slidenum">
              <a:rPr lang="en-US"/>
              <a:pPr/>
              <a:t>16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FE092-69C0-4CC1-A430-891CE98E1B23}" type="slidenum">
              <a:rPr lang="en-US"/>
              <a:pPr/>
              <a:t>17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7E036-E2CF-4E9E-A372-7CF39DE22662}" type="slidenum">
              <a:rPr lang="en-US"/>
              <a:pPr/>
              <a:t>18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C153A-E083-42FD-B1CA-507C008A7EEF}" type="slidenum">
              <a:rPr lang="en-US"/>
              <a:pPr/>
              <a:t>19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01213-A092-430A-A6E9-1FF297C8FFE7}" type="slidenum">
              <a:rPr lang="en-US"/>
              <a:pPr/>
              <a:t>20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068F7-0321-4274-80AC-E76BF465B147}" type="slidenum">
              <a:rPr lang="en-US"/>
              <a:pPr/>
              <a:t>21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F9DFC-7CC0-48F1-86B9-EB9FCEFCFC42}" type="slidenum">
              <a:rPr lang="en-US"/>
              <a:pPr/>
              <a:t>3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F62D2-BA41-4C0D-B7D2-6212803E6949}" type="slidenum">
              <a:rPr lang="en-US"/>
              <a:pPr/>
              <a:t>22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D59C3-1280-42A3-A051-BFDBD17A787B}" type="slidenum">
              <a:rPr lang="en-US"/>
              <a:pPr/>
              <a:t>23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8B30C-D723-4247-8BC0-5DD5780C3764}" type="slidenum">
              <a:rPr lang="en-US"/>
              <a:pPr/>
              <a:t>24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C9DF5-F47C-45AF-A4AE-3FA8986A5A6B}" type="slidenum">
              <a:rPr lang="en-US"/>
              <a:pPr/>
              <a:t>25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CB7DE-BB77-4CDD-AC3A-6116B5F8A173}" type="slidenum">
              <a:rPr lang="en-US"/>
              <a:pPr/>
              <a:t>4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B1F5B-BEDA-428E-A479-5922105931EC}" type="slidenum">
              <a:rPr lang="en-US"/>
              <a:pPr/>
              <a:t>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3CEF1-1137-4979-BE37-CC6A0F87966B}" type="slidenum">
              <a:rPr lang="en-US"/>
              <a:pPr/>
              <a:t>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B88C9-DB61-4080-A1CE-1C2E8A89A8A1}" type="slidenum">
              <a:rPr lang="en-US"/>
              <a:pPr/>
              <a:t>8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67B15-4C81-4FAD-A2F4-DC8F9315B56B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C7C74-FCBF-4ED1-A8FA-6EBC1006E45D}" type="slidenum">
              <a:rPr lang="en-US"/>
              <a:pPr/>
              <a:t>10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8A656-A968-4667-8A8B-637798DF7167}" type="slidenum">
              <a:rPr lang="en-US"/>
              <a:pPr/>
              <a:t>11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0"/>
            <a:ext cx="685800" cy="1695450"/>
          </a:xfrm>
          <a:prstGeom prst="rect">
            <a:avLst/>
          </a:prstGeom>
          <a:noFill/>
        </p:spPr>
      </p:pic>
      <p:pic>
        <p:nvPicPr>
          <p:cNvPr id="30744" name="Picture 24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1676400"/>
            <a:ext cx="685800" cy="1695450"/>
          </a:xfrm>
          <a:prstGeom prst="rect">
            <a:avLst/>
          </a:prstGeom>
          <a:noFill/>
        </p:spPr>
      </p:pic>
      <p:pic>
        <p:nvPicPr>
          <p:cNvPr id="30745" name="Picture 25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3352800"/>
            <a:ext cx="685800" cy="1695450"/>
          </a:xfrm>
          <a:prstGeom prst="rect">
            <a:avLst/>
          </a:prstGeom>
          <a:noFill/>
        </p:spPr>
      </p:pic>
      <p:pic>
        <p:nvPicPr>
          <p:cNvPr id="30746" name="Picture 26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4191000"/>
            <a:ext cx="685800" cy="1695450"/>
          </a:xfrm>
          <a:prstGeom prst="rect">
            <a:avLst/>
          </a:prstGeom>
          <a:noFill/>
        </p:spPr>
      </p:pic>
      <p:pic>
        <p:nvPicPr>
          <p:cNvPr id="30747" name="Picture 27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5162550"/>
            <a:ext cx="685800" cy="1695450"/>
          </a:xfrm>
          <a:prstGeom prst="rect">
            <a:avLst/>
          </a:prstGeom>
          <a:noFill/>
        </p:spPr>
      </p:pic>
      <p:pic>
        <p:nvPicPr>
          <p:cNvPr id="30748" name="Picture 28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0"/>
            <a:ext cx="685800" cy="1695450"/>
          </a:xfrm>
          <a:prstGeom prst="rect">
            <a:avLst/>
          </a:prstGeom>
          <a:noFill/>
        </p:spPr>
      </p:pic>
      <p:pic>
        <p:nvPicPr>
          <p:cNvPr id="30749" name="Picture 29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1676400"/>
            <a:ext cx="685800" cy="1695450"/>
          </a:xfrm>
          <a:prstGeom prst="rect">
            <a:avLst/>
          </a:prstGeom>
          <a:noFill/>
        </p:spPr>
      </p:pic>
      <p:pic>
        <p:nvPicPr>
          <p:cNvPr id="30750" name="Picture 30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3352800"/>
            <a:ext cx="685800" cy="1695450"/>
          </a:xfrm>
          <a:prstGeom prst="rect">
            <a:avLst/>
          </a:prstGeom>
          <a:noFill/>
        </p:spPr>
      </p:pic>
      <p:pic>
        <p:nvPicPr>
          <p:cNvPr id="30751" name="Picture 31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4191000"/>
            <a:ext cx="685800" cy="1695450"/>
          </a:xfrm>
          <a:prstGeom prst="rect">
            <a:avLst/>
          </a:prstGeom>
          <a:noFill/>
        </p:spPr>
      </p:pic>
      <p:pic>
        <p:nvPicPr>
          <p:cNvPr id="30752" name="Picture 32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5162550"/>
            <a:ext cx="685800" cy="1695450"/>
          </a:xfrm>
          <a:prstGeom prst="rect">
            <a:avLst/>
          </a:prstGeom>
          <a:noFill/>
        </p:spPr>
      </p:pic>
      <p:pic>
        <p:nvPicPr>
          <p:cNvPr id="30753" name="Picture 33" descr="franceo"/>
          <p:cNvPicPr>
            <a:picLocks noChangeAspect="1" noChangeArrowheads="1"/>
          </p:cNvPicPr>
          <p:nvPr userDrawn="1"/>
        </p:nvPicPr>
        <p:blipFill>
          <a:blip r:embed="rId16" cstate="print">
            <a:lum bright="76000" contrast="-70000"/>
          </a:blip>
          <a:srcRect/>
          <a:stretch>
            <a:fillRect/>
          </a:stretch>
        </p:blipFill>
        <p:spPr bwMode="auto">
          <a:xfrm>
            <a:off x="1524000" y="1941513"/>
            <a:ext cx="6248400" cy="3621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6853238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C0000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28398" dir="1593903" algn="ctr" rotWithShape="0">
                    <a:srgbClr val="000099"/>
                  </a:outerShdw>
                </a:effectLst>
                <a:latin typeface="Edwardian Script ITC"/>
              </a:rPr>
              <a:t>The French Revolution</a:t>
            </a:r>
          </a:p>
          <a:p>
            <a:r>
              <a:rPr lang="en-US" sz="3600" kern="10">
                <a:ln w="12700">
                  <a:solidFill>
                    <a:srgbClr val="EC0000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28398" dir="1593903" algn="ctr" rotWithShape="0">
                    <a:srgbClr val="000099"/>
                  </a:outerShdw>
                </a:effectLst>
                <a:latin typeface="Edwardian Script ITC"/>
              </a:rPr>
              <a:t>Phase1: "Liberal"</a:t>
            </a:r>
          </a:p>
          <a:p>
            <a:r>
              <a:rPr lang="en-US" sz="3600" kern="10">
                <a:ln w="12700">
                  <a:solidFill>
                    <a:srgbClr val="EC0000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28398" dir="1593903" algn="ctr" rotWithShape="0">
                    <a:srgbClr val="000099"/>
                  </a:outerShdw>
                </a:effectLst>
                <a:latin typeface="Edwardian Script ITC"/>
              </a:rPr>
              <a:t>1789-1791</a:t>
            </a:r>
          </a:p>
        </p:txBody>
      </p:sp>
      <p:pic>
        <p:nvPicPr>
          <p:cNvPr id="27659" name="Picture 11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267200"/>
            <a:ext cx="847725" cy="942975"/>
          </a:xfrm>
          <a:prstGeom prst="rect">
            <a:avLst/>
          </a:prstGeom>
          <a:noFill/>
        </p:spPr>
      </p:pic>
      <p:pic>
        <p:nvPicPr>
          <p:cNvPr id="27660" name="Picture 12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847725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143000" y="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Where is the tax money?</a:t>
            </a:r>
          </a:p>
        </p:txBody>
      </p:sp>
      <p:pic>
        <p:nvPicPr>
          <p:cNvPr id="160773" name="Picture 5" descr="The Defic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162800" cy="505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9038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The first and second estates paid no taxes, but were responsible for their collection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755775" y="376238"/>
            <a:ext cx="5837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French Urban Poor</a:t>
            </a: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914400" y="1295400"/>
          <a:ext cx="7315200" cy="5334000"/>
        </p:xfrm>
        <a:graphic>
          <a:graphicData uri="http://schemas.openxmlformats.org/presentationml/2006/ole">
            <p:oleObj spid="_x0000_s157701" name="Chart" r:id="rId4" imgW="6096000" imgH="406732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409700" y="131763"/>
            <a:ext cx="6446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Convening the Estates General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May, 1789</a:t>
            </a:r>
          </a:p>
        </p:txBody>
      </p:sp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838200" y="1479550"/>
          <a:ext cx="7543800" cy="4540250"/>
        </p:xfrm>
        <a:graphic>
          <a:graphicData uri="http://schemas.openxmlformats.org/presentationml/2006/ole">
            <p:oleObj spid="_x0000_s149513" name="Image" r:id="rId4" imgW="5238095" imgH="3153215" progId="">
              <p:embed/>
            </p:oleObj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352550" y="6172200"/>
            <a:ext cx="64404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Last time it was called into session was 1614!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ChangeArrowheads="1"/>
          </p:cNvSpPr>
          <p:nvPr/>
        </p:nvSpPr>
        <p:spPr bwMode="auto">
          <a:xfrm>
            <a:off x="1600200" y="1752600"/>
            <a:ext cx="6096000" cy="45720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3962400" y="2819400"/>
            <a:ext cx="1371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4267200" y="2286000"/>
            <a:ext cx="762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684588" y="41211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411788" y="2139950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038725" y="1328738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flipH="1">
            <a:off x="4648200" y="1752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1225550" y="225425"/>
            <a:ext cx="6772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Number of Representatives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in the Estates General: Vote by Head!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039938" y="1698625"/>
            <a:ext cx="836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39938" y="2370138"/>
            <a:ext cx="836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057400" y="351313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648</a:t>
            </a: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4648200" y="25146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 animBg="1"/>
      <p:bldP spid="146437" grpId="0"/>
      <p:bldP spid="146438" grpId="0"/>
      <p:bldP spid="146439" grpId="0"/>
      <p:bldP spid="146440" grpId="0" animBg="1"/>
      <p:bldP spid="146442" grpId="0"/>
      <p:bldP spid="146443" grpId="0"/>
      <p:bldP spid="146444" grpId="0"/>
      <p:bldP spid="1464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473200" y="258763"/>
            <a:ext cx="63055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“The Third Estate Awakens”</a:t>
            </a:r>
          </a:p>
        </p:txBody>
      </p:sp>
      <p:pic>
        <p:nvPicPr>
          <p:cNvPr id="147461" name="Picture 5" descr="cartoon 1789 - The Third Estate Awaken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143000" y="1168400"/>
            <a:ext cx="7010400" cy="543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143000" y="166688"/>
            <a:ext cx="7010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1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“The Tennis Court Oath”</a:t>
            </a:r>
            <a:br>
              <a:rPr lang="en-US" sz="41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by Jacques Louis David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971800" y="6308725"/>
            <a:ext cx="3581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June 20, 1789</a:t>
            </a:r>
          </a:p>
        </p:txBody>
      </p:sp>
      <p:pic>
        <p:nvPicPr>
          <p:cNvPr id="161799" name="Picture 7" descr="David-Tennis Court Oath-1792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066800" y="1447800"/>
            <a:ext cx="7162800" cy="4806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338388" y="136525"/>
            <a:ext cx="4584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Storming the Bastille,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July 14, 1789</a:t>
            </a:r>
          </a:p>
        </p:txBody>
      </p:sp>
      <p:pic>
        <p:nvPicPr>
          <p:cNvPr id="150531" name="Picture 3" descr="Bast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12888"/>
            <a:ext cx="6400800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270000" y="152400"/>
            <a:ext cx="673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Great Fear:</a:t>
            </a:r>
            <a:b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Peasant Revolt</a:t>
            </a:r>
          </a:p>
        </p:txBody>
      </p:sp>
      <p:pic>
        <p:nvPicPr>
          <p:cNvPr id="152580" name="Picture 4" descr="map-Great Fear, 178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352" r="1352"/>
          <a:stretch>
            <a:fillRect/>
          </a:stretch>
        </p:blipFill>
        <p:spPr bwMode="auto">
          <a:xfrm>
            <a:off x="1447800" y="1676400"/>
            <a:ext cx="3919538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715000" y="3000375"/>
            <a:ext cx="22098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July 20,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Declaration of the Rights of Man and of the Citizen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562600" y="2743200"/>
            <a:ext cx="24384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August </a:t>
            </a:r>
            <a:b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26, </a:t>
            </a:r>
            <a:b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1789</a:t>
            </a:r>
          </a:p>
        </p:txBody>
      </p:sp>
      <p:pic>
        <p:nvPicPr>
          <p:cNvPr id="162823" name="Picture 7" descr="declaration old print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3030" t="1428" r="1865" b="4286"/>
          <a:stretch>
            <a:fillRect/>
          </a:stretch>
        </p:blipFill>
        <p:spPr bwMode="auto">
          <a:xfrm>
            <a:off x="1371600" y="1524000"/>
            <a:ext cx="3886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381250" y="157163"/>
            <a:ext cx="4570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March of the Women,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October 5-6, 1789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685800" y="5867400"/>
            <a:ext cx="7848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We want the baker, the baker’s wife </a:t>
            </a:r>
            <a:b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and the baker’s boy!</a:t>
            </a:r>
          </a:p>
        </p:txBody>
      </p:sp>
      <p:pic>
        <p:nvPicPr>
          <p:cNvPr id="180229" name="Picture 5" descr="March of the Women-1789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600200"/>
            <a:ext cx="6705600" cy="4059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BlackChancery" pitchFamily="2" charset="0"/>
              </a:rPr>
              <a:t>The Setup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8001000" cy="4983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BlackChancery" pitchFamily="2" charset="0"/>
              </a:rPr>
              <a:t>3 Estates: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BlackChancery" pitchFamily="2" charset="0"/>
              </a:rPr>
              <a:t>First – Church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BlackChancery" pitchFamily="2" charset="0"/>
              </a:rPr>
              <a:t>Second – Nobility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BlackChancery" pitchFamily="2" charset="0"/>
              </a:rPr>
              <a:t>Third – everybody else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BlackChancery" pitchFamily="2" charset="0"/>
              </a:rPr>
              <a:t>A) Bourgeoisie educated and wealthy.  Followers of the enlightenment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BlackChancery" pitchFamily="2" charset="0"/>
              </a:rPr>
              <a:t>B) Sans Culottes poor artisans , traders.  Poor.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BlackChancery" pitchFamily="2" charset="0"/>
              </a:rPr>
              <a:t>C) Peasants subsistence farmers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nimBg="1"/>
      <p:bldP spid="3665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Tricolor (1789)</a:t>
            </a:r>
          </a:p>
        </p:txBody>
      </p:sp>
      <p:pic>
        <p:nvPicPr>
          <p:cNvPr id="179203" name="Picture 3" descr="fr~"/>
          <p:cNvPicPr>
            <a:picLocks noChangeAspect="1" noChangeArrowheads="1"/>
          </p:cNvPicPr>
          <p:nvPr/>
        </p:nvPicPr>
        <p:blipFill>
          <a:blip r:embed="rId3" cstate="print"/>
          <a:srcRect r="6172"/>
          <a:stretch>
            <a:fillRect/>
          </a:stretch>
        </p:blipFill>
        <p:spPr bwMode="auto">
          <a:xfrm>
            <a:off x="1066800" y="1812925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066800" y="4022725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The WHITE of the Bourbons + the RED &amp; BLUE of Paris.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1066800" y="54864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EC0000"/>
                </a:solidFill>
              </a:rPr>
              <a:t>Citizen!</a:t>
            </a:r>
          </a:p>
        </p:txBody>
      </p:sp>
      <p:pic>
        <p:nvPicPr>
          <p:cNvPr id="179208" name="Picture 8" descr="libeqfrat"/>
          <p:cNvPicPr>
            <a:picLocks noChangeAspect="1" noChangeArrowheads="1"/>
          </p:cNvPicPr>
          <p:nvPr/>
        </p:nvPicPr>
        <p:blipFill>
          <a:blip r:embed="rId4" cstate="print"/>
          <a:srcRect r="1871" b="1755"/>
          <a:stretch>
            <a:fillRect/>
          </a:stretch>
        </p:blipFill>
        <p:spPr bwMode="auto">
          <a:xfrm>
            <a:off x="4572000" y="1600200"/>
            <a:ext cx="3581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387475" y="381000"/>
            <a:ext cx="650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Tricolor is the Fashion!</a:t>
            </a:r>
          </a:p>
        </p:txBody>
      </p:sp>
      <p:pic>
        <p:nvPicPr>
          <p:cNvPr id="311299" name="Picture 3" descr="post_fr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919413" y="1371600"/>
            <a:ext cx="3252787" cy="472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968375" y="257175"/>
            <a:ext cx="73485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“Liberty Cap”:  </a:t>
            </a:r>
            <a:r>
              <a:rPr lang="en-US" sz="4200" i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Bonne Rouge</a:t>
            </a:r>
          </a:p>
        </p:txBody>
      </p:sp>
      <p:pic>
        <p:nvPicPr>
          <p:cNvPr id="313347" name="Picture 3" descr="motto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819400" y="1076325"/>
            <a:ext cx="3649663" cy="52482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3348" name="Line 4"/>
          <p:cNvSpPr>
            <a:spLocks noChangeShapeType="1"/>
          </p:cNvSpPr>
          <p:nvPr/>
        </p:nvSpPr>
        <p:spPr bwMode="auto">
          <a:xfrm>
            <a:off x="4343400" y="914400"/>
            <a:ext cx="152400" cy="533400"/>
          </a:xfrm>
          <a:prstGeom prst="line">
            <a:avLst/>
          </a:prstGeom>
          <a:noFill/>
          <a:ln w="57150">
            <a:solidFill>
              <a:srgbClr val="D2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616075" y="184150"/>
            <a:ext cx="6026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Planting the Tree of Liberty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1790</a:t>
            </a:r>
          </a:p>
        </p:txBody>
      </p:sp>
      <p:pic>
        <p:nvPicPr>
          <p:cNvPr id="203782" name="Picture 6" descr="egalite1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914400" y="1066800"/>
            <a:ext cx="7467600" cy="4921250"/>
          </a:xfrm>
          <a:prstGeom prst="rect">
            <a:avLst/>
          </a:prstGeom>
          <a:noFill/>
          <a:ln w="9525">
            <a:solidFill>
              <a:srgbClr val="27277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990600" y="563563"/>
            <a:ext cx="7270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Confiscation of Church Lands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971800" y="5638800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1790</a:t>
            </a:r>
          </a:p>
        </p:txBody>
      </p:sp>
      <p:pic>
        <p:nvPicPr>
          <p:cNvPr id="207877" name="Picture 5" descr="Civil Constitution of the Clergy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81200" y="1900238"/>
            <a:ext cx="5486400" cy="3228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084263" y="228600"/>
            <a:ext cx="70675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“Must” Reads:</a:t>
            </a:r>
            <a:b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Important Books &amp; Pamphlets </a:t>
            </a:r>
            <a:b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of the French Revolution</a:t>
            </a:r>
          </a:p>
        </p:txBody>
      </p:sp>
      <p:pic>
        <p:nvPicPr>
          <p:cNvPr id="30925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6000"/>
          </a:blip>
          <a:srcRect t="25652" r="2942"/>
          <a:stretch>
            <a:fillRect/>
          </a:stretch>
        </p:blipFill>
        <p:spPr bwMode="auto">
          <a:xfrm>
            <a:off x="1752600" y="2541588"/>
            <a:ext cx="5791200" cy="39354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French Monarchy: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1775 - 1793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Marie Antoinette &amp; Louis XVI</a:t>
            </a:r>
          </a:p>
        </p:txBody>
      </p:sp>
      <p:pic>
        <p:nvPicPr>
          <p:cNvPr id="159752" name="Picture 8" descr="Marie Antoinette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990600" y="1676400"/>
            <a:ext cx="3475038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9753" name="Picture 9" descr="Louis XV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50678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791200" y="1981200"/>
            <a:ext cx="2590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Antoinette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and the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Royal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Children</a:t>
            </a:r>
          </a:p>
        </p:txBody>
      </p:sp>
      <p:pic>
        <p:nvPicPr>
          <p:cNvPr id="175113" name="Picture 9" descr="Marie Antoinette and her childre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158875" y="304800"/>
            <a:ext cx="4632325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Antoinette’s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“Peasant Cottage”</a:t>
            </a:r>
          </a:p>
        </p:txBody>
      </p:sp>
      <p:pic>
        <p:nvPicPr>
          <p:cNvPr id="176132" name="Picture 4" descr="Versailles09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143000" y="1649413"/>
            <a:ext cx="7010400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Antoinette’s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“Peasant Cottage”</a:t>
            </a:r>
          </a:p>
        </p:txBody>
      </p:sp>
      <p:pic>
        <p:nvPicPr>
          <p:cNvPr id="177156" name="Picture 4" descr="Marie_Antoinette's_Peasant_House-1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990600" y="1676400"/>
            <a:ext cx="33083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7157" name="Picture 5" descr="The_Staircase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89475" y="1676400"/>
            <a:ext cx="35401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latin typeface="BlackChancery" pitchFamily="2" charset="0"/>
              </a:rPr>
              <a:t>Tensions Between and Among the Estates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BlackChancery" pitchFamily="2" charset="0"/>
              </a:rPr>
              <a:t>First Estate – Cardinals, bishops were members of aristocracy.  Parish priests were third estate.</a:t>
            </a:r>
          </a:p>
          <a:p>
            <a:r>
              <a:rPr lang="en-US">
                <a:latin typeface="BlackChancery" pitchFamily="2" charset="0"/>
              </a:rPr>
              <a:t>Second estate – Nobles of the sword V Nobles of the Robe</a:t>
            </a:r>
          </a:p>
          <a:p>
            <a:r>
              <a:rPr lang="en-US">
                <a:latin typeface="BlackChancery" pitchFamily="2" charset="0"/>
              </a:rPr>
              <a:t>Third Estate – taxation issues, bourgeoisie aware of enlightenment ideas, no influence despite wealth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ChangeArrowheads="1"/>
          </p:cNvSpPr>
          <p:nvPr/>
        </p:nvSpPr>
        <p:spPr bwMode="auto">
          <a:xfrm>
            <a:off x="1600200" y="1828800"/>
            <a:ext cx="6096000" cy="45720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3962400" y="2819400"/>
            <a:ext cx="1371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4343400" y="2286000"/>
            <a:ext cx="609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684588" y="41973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422900" y="2209800"/>
            <a:ext cx="181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973638" y="1530350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648200" y="1828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2741613" y="225425"/>
            <a:ext cx="37401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Voting Pattern: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Voting by Estates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2039938" y="17748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2039938" y="237013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057400" y="358933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>
            <a:off x="4648200" y="25146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 animBg="1"/>
      <p:bldP spid="145413" grpId="0"/>
      <p:bldP spid="145414" grpId="0"/>
      <p:bldP spid="145415" grpId="0"/>
      <p:bldP spid="145416" grpId="0" animBg="1"/>
      <p:bldP spid="145418" grpId="0"/>
      <p:bldP spid="145419" grpId="0"/>
      <p:bldP spid="145420" grpId="0"/>
      <p:bldP spid="145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838200" y="2133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Commoner’s</a:t>
            </a:r>
            <a:b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Budget: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Food       80%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Rent       25%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Tithe      10%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Taxes     35%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Clothing   20%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 170%</a:t>
            </a: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4953000" y="2971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King’s Budget: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Interest     50%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Army         25%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Versailles    25%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Coronation   10%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Loans         25%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Admin.       25%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    160%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236788" y="296863"/>
            <a:ext cx="47640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Financial Problems</a:t>
            </a:r>
            <a:br>
              <a:rPr lang="en-US" sz="46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60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in France,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2" grpId="0"/>
      <p:bldP spid="144403" grpId="0"/>
    </p:bldLst>
  </p:timing>
</p:sld>
</file>

<file path=ppt/theme/theme1.xml><?xml version="1.0" encoding="utf-8"?>
<a:theme xmlns:a="http://schemas.openxmlformats.org/drawingml/2006/main" name="RWB-campaign_ribbons">
  <a:themeElements>
    <a:clrScheme name="RWB-campaign_ribb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B-campaign_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20424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20424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WB-campaign_ribb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RWB-campaign_ribbons</Template>
  <TotalTime>2237</TotalTime>
  <Words>342</Words>
  <Application>Microsoft Office PowerPoint</Application>
  <PresentationFormat>On-screen Show (4:3)</PresentationFormat>
  <Paragraphs>104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Edwardian Script ITC</vt:lpstr>
      <vt:lpstr>BlackChancery</vt:lpstr>
      <vt:lpstr>Comic Sans MS</vt:lpstr>
      <vt:lpstr>Times New Roman</vt:lpstr>
      <vt:lpstr>RWB-campaign_ribbons</vt:lpstr>
      <vt:lpstr>Chart</vt:lpstr>
      <vt:lpstr>Image</vt:lpstr>
      <vt:lpstr>Slide 1</vt:lpstr>
      <vt:lpstr>The Setup</vt:lpstr>
      <vt:lpstr>Slide 3</vt:lpstr>
      <vt:lpstr>Slide 4</vt:lpstr>
      <vt:lpstr>Slide 5</vt:lpstr>
      <vt:lpstr>Slide 6</vt:lpstr>
      <vt:lpstr>Tensions Between and Among the Estates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HOrace Greeley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I</dc:title>
  <dc:creator>Susan M. Pojer</dc:creator>
  <cp:lastModifiedBy>keith.mainland</cp:lastModifiedBy>
  <cp:revision>237</cp:revision>
  <cp:lastPrinted>1601-01-01T00:00:00Z</cp:lastPrinted>
  <dcterms:created xsi:type="dcterms:W3CDTF">2003-12-14T19:16:03Z</dcterms:created>
  <dcterms:modified xsi:type="dcterms:W3CDTF">2011-10-05T17:02:08Z</dcterms:modified>
</cp:coreProperties>
</file>