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9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3" r:id="rId21"/>
    <p:sldId id="284" r:id="rId22"/>
    <p:sldId id="285" r:id="rId23"/>
    <p:sldId id="286" r:id="rId24"/>
    <p:sldId id="287" r:id="rId25"/>
    <p:sldId id="288" r:id="rId26"/>
    <p:sldId id="289" r:id="rId27"/>
    <p:sldId id="290" r:id="rId28"/>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C0C0C0"/>
    <a:srgbClr val="66CCFF"/>
    <a:srgbClr val="000066"/>
    <a:srgbClr val="B5B7CB"/>
    <a:srgbClr val="9698B6"/>
    <a:srgbClr val="B48F4C"/>
    <a:srgbClr val="60452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5" d="100"/>
          <a:sy n="65" d="100"/>
        </p:scale>
        <p:origin x="-2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665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656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65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5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665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ADEC3C8-5A65-4742-B1AF-57E8EA5E9BB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F12B7C-56AC-42DC-A11E-76ABF98035EA}" type="slidenum">
              <a:rPr lang="en-US"/>
              <a:pPr/>
              <a:t>1</a:t>
            </a:fld>
            <a:endParaRPr lang="en-US"/>
          </a:p>
        </p:txBody>
      </p:sp>
      <p:sp>
        <p:nvSpPr>
          <p:cNvPr id="6758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758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120" name="Picture 1048" descr="C:\My Documents\Jini\School\Wrld History\title-Greek.bmp"/>
          <p:cNvPicPr>
            <a:picLocks noChangeAspect="1" noChangeArrowheads="1"/>
          </p:cNvPicPr>
          <p:nvPr userDrawn="1"/>
        </p:nvPicPr>
        <p:blipFill>
          <a:blip r:embed="rId2" cstate="print"/>
          <a:srcRect/>
          <a:stretch>
            <a:fillRect/>
          </a:stretch>
        </p:blipFill>
        <p:spPr bwMode="auto">
          <a:xfrm>
            <a:off x="2962275" y="0"/>
            <a:ext cx="6181725" cy="1790700"/>
          </a:xfrm>
          <a:prstGeom prst="rect">
            <a:avLst/>
          </a:prstGeom>
          <a:noFill/>
        </p:spPr>
      </p:pic>
      <p:grpSp>
        <p:nvGrpSpPr>
          <p:cNvPr id="4148" name="Group 1076"/>
          <p:cNvGrpSpPr>
            <a:grpSpLocks/>
          </p:cNvGrpSpPr>
          <p:nvPr userDrawn="1"/>
        </p:nvGrpSpPr>
        <p:grpSpPr bwMode="auto">
          <a:xfrm>
            <a:off x="0" y="0"/>
            <a:ext cx="3232150" cy="6858000"/>
            <a:chOff x="0" y="0"/>
            <a:chExt cx="2036" cy="4320"/>
          </a:xfrm>
        </p:grpSpPr>
        <p:grpSp>
          <p:nvGrpSpPr>
            <p:cNvPr id="4132" name="Group 1060"/>
            <p:cNvGrpSpPr>
              <a:grpSpLocks/>
            </p:cNvGrpSpPr>
            <p:nvPr userDrawn="1"/>
          </p:nvGrpSpPr>
          <p:grpSpPr bwMode="auto">
            <a:xfrm>
              <a:off x="0" y="0"/>
              <a:ext cx="1632" cy="4320"/>
              <a:chOff x="0" y="0"/>
              <a:chExt cx="1632" cy="4320"/>
            </a:xfrm>
          </p:grpSpPr>
          <p:sp>
            <p:nvSpPr>
              <p:cNvPr id="4131" name="Rectangle 1059"/>
              <p:cNvSpPr>
                <a:spLocks noChangeArrowheads="1"/>
              </p:cNvSpPr>
              <p:nvPr userDrawn="1"/>
            </p:nvSpPr>
            <p:spPr bwMode="auto">
              <a:xfrm>
                <a:off x="0" y="0"/>
                <a:ext cx="1104" cy="4320"/>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endParaRPr lang="en-US"/>
              </a:p>
            </p:txBody>
          </p:sp>
          <p:sp>
            <p:nvSpPr>
              <p:cNvPr id="4130" name="Rectangle 1058"/>
              <p:cNvSpPr>
                <a:spLocks noChangeArrowheads="1"/>
              </p:cNvSpPr>
              <p:nvPr userDrawn="1"/>
            </p:nvSpPr>
            <p:spPr bwMode="auto">
              <a:xfrm>
                <a:off x="1104" y="0"/>
                <a:ext cx="52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4147" name="Group 1075"/>
            <p:cNvGrpSpPr>
              <a:grpSpLocks/>
            </p:cNvGrpSpPr>
            <p:nvPr userDrawn="1"/>
          </p:nvGrpSpPr>
          <p:grpSpPr bwMode="auto">
            <a:xfrm>
              <a:off x="192" y="192"/>
              <a:ext cx="1844" cy="3312"/>
              <a:chOff x="192" y="192"/>
              <a:chExt cx="1844" cy="3312"/>
            </a:xfrm>
          </p:grpSpPr>
          <p:pic>
            <p:nvPicPr>
              <p:cNvPr id="4129" name="Picture 1057" descr="http://www.officenet.co.jp/~yoji/vase/images/mid77.jpg"/>
              <p:cNvPicPr>
                <a:picLocks noChangeAspect="1" noChangeArrowheads="1"/>
              </p:cNvPicPr>
              <p:nvPr userDrawn="1"/>
            </p:nvPicPr>
            <p:blipFill>
              <a:blip r:embed="rId3" cstate="print"/>
              <a:srcRect/>
              <a:stretch>
                <a:fillRect/>
              </a:stretch>
            </p:blipFill>
            <p:spPr bwMode="auto">
              <a:xfrm>
                <a:off x="192" y="192"/>
                <a:ext cx="1147" cy="1968"/>
              </a:xfrm>
              <a:prstGeom prst="rect">
                <a:avLst/>
              </a:prstGeom>
              <a:noFill/>
              <a:ln w="9525">
                <a:solidFill>
                  <a:schemeClr val="tx2"/>
                </a:solidFill>
                <a:miter lim="800000"/>
                <a:headEnd/>
                <a:tailEnd/>
              </a:ln>
            </p:spPr>
          </p:pic>
          <p:pic>
            <p:nvPicPr>
              <p:cNvPr id="4140" name="Picture 1068" descr="http://www.ncl.ac.uk/shefton-museum/images/amphora2.jpg"/>
              <p:cNvPicPr>
                <a:picLocks noChangeAspect="1" noChangeArrowheads="1"/>
              </p:cNvPicPr>
              <p:nvPr userDrawn="1"/>
            </p:nvPicPr>
            <p:blipFill>
              <a:blip r:embed="rId4" cstate="print"/>
              <a:srcRect t="3087" b="4309"/>
              <a:stretch>
                <a:fillRect/>
              </a:stretch>
            </p:blipFill>
            <p:spPr bwMode="auto">
              <a:xfrm>
                <a:off x="336" y="2496"/>
                <a:ext cx="761" cy="1008"/>
              </a:xfrm>
              <a:prstGeom prst="rect">
                <a:avLst/>
              </a:prstGeom>
              <a:noFill/>
              <a:ln w="9525">
                <a:solidFill>
                  <a:schemeClr val="tx2"/>
                </a:solidFill>
                <a:miter lim="800000"/>
                <a:headEnd/>
                <a:tailEnd/>
              </a:ln>
              <a:effectLst/>
            </p:spPr>
          </p:pic>
          <p:pic>
            <p:nvPicPr>
              <p:cNvPr id="4146" name="Picture 1074" descr="http://www.culture.gr/2/21/214/21405m/00/lm05m03a.jpg"/>
              <p:cNvPicPr>
                <a:picLocks noChangeAspect="1" noChangeArrowheads="1"/>
              </p:cNvPicPr>
              <p:nvPr userDrawn="1"/>
            </p:nvPicPr>
            <p:blipFill>
              <a:blip r:embed="rId5" cstate="print"/>
              <a:srcRect/>
              <a:stretch>
                <a:fillRect/>
              </a:stretch>
            </p:blipFill>
            <p:spPr bwMode="auto">
              <a:xfrm>
                <a:off x="1248" y="912"/>
                <a:ext cx="788" cy="960"/>
              </a:xfrm>
              <a:prstGeom prst="rect">
                <a:avLst/>
              </a:prstGeom>
              <a:noFill/>
              <a:ln w="9525">
                <a:solidFill>
                  <a:schemeClr val="tx2"/>
                </a:solidFill>
                <a:miter lim="800000"/>
                <a:headEnd/>
                <a:tailEnd/>
              </a:ln>
            </p:spPr>
          </p:pic>
          <p:pic>
            <p:nvPicPr>
              <p:cNvPr id="4125" name="Picture 1053" descr="http://www.officenet.co.jp/~yoji/vase/images/mid22.jpg"/>
              <p:cNvPicPr>
                <a:picLocks noChangeAspect="1" noChangeArrowheads="1"/>
              </p:cNvPicPr>
              <p:nvPr userDrawn="1"/>
            </p:nvPicPr>
            <p:blipFill>
              <a:blip r:embed="rId6" cstate="print"/>
              <a:srcRect/>
              <a:stretch>
                <a:fillRect/>
              </a:stretch>
            </p:blipFill>
            <p:spPr bwMode="auto">
              <a:xfrm>
                <a:off x="1008" y="1824"/>
                <a:ext cx="671" cy="1056"/>
              </a:xfrm>
              <a:prstGeom prst="rect">
                <a:avLst/>
              </a:prstGeom>
              <a:noFill/>
              <a:ln w="9525">
                <a:solidFill>
                  <a:schemeClr val="tx2"/>
                </a:solidFill>
                <a:miter lim="800000"/>
                <a:headEnd/>
                <a:tailEnd/>
              </a:ln>
            </p:spPr>
          </p:pic>
        </p:grpSp>
      </p:grpSp>
      <p:sp>
        <p:nvSpPr>
          <p:cNvPr id="4100" name="Rectangle 1028"/>
          <p:cNvSpPr>
            <a:spLocks noGrp="1" noChangeArrowheads="1"/>
          </p:cNvSpPr>
          <p:nvPr>
            <p:ph type="dt" sz="half" idx="2"/>
          </p:nvPr>
        </p:nvSpPr>
        <p:spPr/>
        <p:txBody>
          <a:bodyPr/>
          <a:lstStyle>
            <a:lvl1pPr>
              <a:defRPr>
                <a:solidFill>
                  <a:schemeClr val="tx2"/>
                </a:solidFill>
              </a:defRPr>
            </a:lvl1pPr>
          </a:lstStyle>
          <a:p>
            <a:endParaRPr lang="en-US"/>
          </a:p>
        </p:txBody>
      </p:sp>
      <p:sp>
        <p:nvSpPr>
          <p:cNvPr id="4101" name="Rectangle 1029"/>
          <p:cNvSpPr>
            <a:spLocks noGrp="1" noChangeArrowheads="1"/>
          </p:cNvSpPr>
          <p:nvPr>
            <p:ph type="ftr" sz="quarter" idx="3"/>
          </p:nvPr>
        </p:nvSpPr>
        <p:spPr/>
        <p:txBody>
          <a:bodyPr/>
          <a:lstStyle>
            <a:lvl1pPr>
              <a:defRPr>
                <a:solidFill>
                  <a:schemeClr val="tx2"/>
                </a:solidFill>
              </a:defRPr>
            </a:lvl1pPr>
          </a:lstStyle>
          <a:p>
            <a:endParaRPr lang="en-US"/>
          </a:p>
        </p:txBody>
      </p:sp>
      <p:sp>
        <p:nvSpPr>
          <p:cNvPr id="4102" name="Rectangle 1030"/>
          <p:cNvSpPr>
            <a:spLocks noGrp="1" noChangeArrowheads="1"/>
          </p:cNvSpPr>
          <p:nvPr>
            <p:ph type="sldNum" sz="quarter" idx="4"/>
          </p:nvPr>
        </p:nvSpPr>
        <p:spPr/>
        <p:txBody>
          <a:bodyPr/>
          <a:lstStyle>
            <a:lvl1pPr>
              <a:defRPr>
                <a:solidFill>
                  <a:schemeClr val="tx2"/>
                </a:solidFill>
              </a:defRPr>
            </a:lvl1pPr>
          </a:lstStyle>
          <a:p>
            <a:fld id="{9C749277-5627-4E13-8E9E-F22CB3A153E3}" type="slidenum">
              <a:rPr lang="en-US"/>
              <a:pPr/>
              <a:t>‹#›</a:t>
            </a:fld>
            <a:endParaRPr lang="en-US"/>
          </a:p>
        </p:txBody>
      </p:sp>
      <p:sp>
        <p:nvSpPr>
          <p:cNvPr id="4098" name="Rectangle 1026"/>
          <p:cNvSpPr>
            <a:spLocks noGrp="1" noChangeArrowheads="1"/>
          </p:cNvSpPr>
          <p:nvPr>
            <p:ph type="ctrTitle"/>
          </p:nvPr>
        </p:nvSpPr>
        <p:spPr>
          <a:xfrm>
            <a:off x="0" y="2209800"/>
            <a:ext cx="9144000" cy="1676400"/>
          </a:xfrm>
          <a:solidFill>
            <a:schemeClr val="bg1">
              <a:alpha val="50000"/>
            </a:schemeClr>
          </a:solidFill>
          <a:ln>
            <a:solidFill>
              <a:schemeClr val="accent1"/>
            </a:solidFill>
          </a:ln>
        </p:spPr>
        <p:txBody>
          <a:bodyPr wrap="none"/>
          <a:lstStyle>
            <a:lvl1pPr>
              <a:defRPr i="1">
                <a:solidFill>
                  <a:schemeClr val="tx2"/>
                </a:solidFill>
              </a:defRPr>
            </a:lvl1pPr>
          </a:lstStyle>
          <a:p>
            <a:r>
              <a:rPr lang="en-US"/>
              <a:t>Click to edit Master title style</a:t>
            </a:r>
          </a:p>
        </p:txBody>
      </p:sp>
      <p:sp>
        <p:nvSpPr>
          <p:cNvPr id="4099" name="Rectangle 1027"/>
          <p:cNvSpPr>
            <a:spLocks noGrp="1" noChangeArrowheads="1"/>
          </p:cNvSpPr>
          <p:nvPr>
            <p:ph type="subTitle" idx="1"/>
          </p:nvPr>
        </p:nvSpPr>
        <p:spPr>
          <a:xfrm>
            <a:off x="4800600" y="3962400"/>
            <a:ext cx="4038600" cy="1676400"/>
          </a:xfrm>
          <a:noFill/>
          <a:effectLst>
            <a:outerShdw dist="17961" dir="2700000" algn="ctr" rotWithShape="0">
              <a:srgbClr val="B5B7CB">
                <a:alpha val="50000"/>
              </a:srgbClr>
            </a:outerShdw>
          </a:effectLst>
        </p:spPr>
        <p:txBody>
          <a:bodyPr/>
          <a:lstStyle>
            <a:lvl1pPr marL="0" indent="0" algn="ctr">
              <a:buFontTx/>
              <a:buNone/>
              <a:defRPr>
                <a:solidFill>
                  <a:schemeClr val="hlink"/>
                </a:solidFill>
              </a:defRPr>
            </a:lvl1pPr>
          </a:lstStyle>
          <a:p>
            <a:r>
              <a:rPr lang="en-US"/>
              <a:t>Click to edit Master subtitle style</a:t>
            </a:r>
          </a:p>
        </p:txBody>
      </p:sp>
      <p:sp>
        <p:nvSpPr>
          <p:cNvPr id="4122" name="Rectangle 1050"/>
          <p:cNvSpPr>
            <a:spLocks noChangeArrowheads="1"/>
          </p:cNvSpPr>
          <p:nvPr userDrawn="1"/>
        </p:nvSpPr>
        <p:spPr bwMode="auto">
          <a:xfrm>
            <a:off x="8686800" y="0"/>
            <a:ext cx="76200" cy="6858000"/>
          </a:xfrm>
          <a:prstGeom prst="rect">
            <a:avLst/>
          </a:prstGeom>
          <a:gradFill rotWithShape="0">
            <a:gsLst>
              <a:gs pos="0">
                <a:schemeClr val="accent1">
                  <a:gamma/>
                  <a:shade val="46275"/>
                  <a:invGamma/>
                </a:schemeClr>
              </a:gs>
              <a:gs pos="100000">
                <a:schemeClr val="accent1"/>
              </a:gs>
            </a:gsLst>
            <a:lin ang="5400000" scaled="1"/>
          </a:gradFill>
          <a:ln w="9525">
            <a:noFill/>
            <a:miter lim="800000"/>
            <a:headEnd/>
            <a:tailEnd/>
          </a:ln>
          <a:effec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177A94-DD3A-4B36-B2E4-808E1A711FF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609600"/>
            <a:ext cx="200025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8483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1123ED-B705-490D-AA85-C62240538E1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22E4E9-75F9-4B5A-AF65-11C1E562219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BE1593-8B29-459F-A1E3-17BD0B66C1F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924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981200"/>
            <a:ext cx="3924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A8F6FE2-32E0-4A2F-95D4-DC5176C5CCA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BD92DA0-1459-438C-8423-882EE35C126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F9CB095-8371-480A-816C-81F919F64F7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347B729-7699-43D3-9862-6260DFEAD2E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2846CB1-3516-4F55-87D6-211D338651A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3BD714-D800-4157-ACE3-ECE106F6218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8001000" cy="4114800"/>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E25422E7-1919-4460-B522-D1E0B8732A0C}" type="slidenum">
              <a:rPr lang="en-US"/>
              <a:pPr/>
              <a:t>‹#›</a:t>
            </a:fld>
            <a:endParaRPr lang="en-US"/>
          </a:p>
        </p:txBody>
      </p:sp>
      <p:sp>
        <p:nvSpPr>
          <p:cNvPr id="1037" name="Rectangle 13"/>
          <p:cNvSpPr>
            <a:spLocks noChangeArrowheads="1"/>
          </p:cNvSpPr>
          <p:nvPr userDrawn="1"/>
        </p:nvSpPr>
        <p:spPr bwMode="auto">
          <a:xfrm>
            <a:off x="0" y="381000"/>
            <a:ext cx="9144000" cy="914400"/>
          </a:xfrm>
          <a:prstGeom prst="rect">
            <a:avLst/>
          </a:prstGeom>
          <a:solidFill>
            <a:schemeClr val="hlink">
              <a:alpha val="50000"/>
            </a:schemeClr>
          </a:solidFill>
          <a:ln w="9525">
            <a:noFill/>
            <a:miter lim="800000"/>
            <a:headEnd/>
            <a:tailEnd/>
          </a:ln>
          <a:effectLst/>
        </p:spPr>
        <p:txBody>
          <a:bodyPr wrap="none" anchor="ctr"/>
          <a:lstStyle/>
          <a:p>
            <a:endParaRPr lang="en-US"/>
          </a:p>
        </p:txBody>
      </p:sp>
      <p:sp>
        <p:nvSpPr>
          <p:cNvPr id="1039" name="Text Box 15"/>
          <p:cNvSpPr txBox="1">
            <a:spLocks noChangeArrowheads="1"/>
          </p:cNvSpPr>
          <p:nvPr userDrawn="1"/>
        </p:nvSpPr>
        <p:spPr bwMode="auto">
          <a:xfrm>
            <a:off x="112713" y="6442075"/>
            <a:ext cx="1158875" cy="396875"/>
          </a:xfrm>
          <a:prstGeom prst="rect">
            <a:avLst/>
          </a:prstGeom>
          <a:noFill/>
          <a:ln w="9525">
            <a:noFill/>
            <a:miter lim="800000"/>
            <a:headEnd/>
            <a:tailEnd/>
          </a:ln>
          <a:effectLst/>
        </p:spPr>
        <p:txBody>
          <a:bodyPr wrap="none">
            <a:spAutoFit/>
          </a:bodyPr>
          <a:lstStyle/>
          <a:p>
            <a:r>
              <a:rPr lang="en-US" sz="2000">
                <a:latin typeface="Tahoma" pitchFamily="34" charset="0"/>
              </a:rPr>
              <a:t>WORTH:</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iterate type="wd">
                                    <p:tmPct val="100000"/>
                                  </p:iterate>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randombar(vertical)">
                                      <p:cBhvr>
                                        <p:cTn id="7" dur="300"/>
                                        <p:tgtEl>
                                          <p:spTgt spid="1027">
                                            <p:txEl>
                                              <p:pRg st="0" end="0"/>
                                            </p:txEl>
                                          </p:spTgt>
                                        </p:tgtEl>
                                      </p:cBhvr>
                                    </p:animEffect>
                                  </p:childTnLst>
                                </p:cTn>
                              </p:par>
                              <p:par>
                                <p:cTn id="8" presetID="14" presetClass="entr" presetSubtype="5" fill="hold" grpId="0" nodeType="withEffect">
                                  <p:stCondLst>
                                    <p:cond delay="0"/>
                                  </p:stCondLst>
                                  <p:iterate type="wd">
                                    <p:tmPct val="100000"/>
                                  </p:iterate>
                                  <p:childTnLst>
                                    <p:set>
                                      <p:cBhvr>
                                        <p:cTn id="9" dur="1" fill="hold">
                                          <p:stCondLst>
                                            <p:cond delay="0"/>
                                          </p:stCondLst>
                                        </p:cTn>
                                        <p:tgtEl>
                                          <p:spTgt spid="1027">
                                            <p:txEl>
                                              <p:pRg st="1" end="1"/>
                                            </p:txEl>
                                          </p:spTgt>
                                        </p:tgtEl>
                                        <p:attrNameLst>
                                          <p:attrName>style.visibility</p:attrName>
                                        </p:attrNameLst>
                                      </p:cBhvr>
                                      <p:to>
                                        <p:strVal val="visible"/>
                                      </p:to>
                                    </p:set>
                                    <p:animEffect transition="in" filter="randombar(vertical)">
                                      <p:cBhvr>
                                        <p:cTn id="10" dur="300"/>
                                        <p:tgtEl>
                                          <p:spTgt spid="1027">
                                            <p:txEl>
                                              <p:pRg st="1" end="1"/>
                                            </p:txEl>
                                          </p:spTgt>
                                        </p:tgtEl>
                                      </p:cBhvr>
                                    </p:animEffect>
                                  </p:childTnLst>
                                </p:cTn>
                              </p:par>
                              <p:par>
                                <p:cTn id="11" presetID="14" presetClass="entr" presetSubtype="5" fill="hold" grpId="0" nodeType="withEffect">
                                  <p:stCondLst>
                                    <p:cond delay="0"/>
                                  </p:stCondLst>
                                  <p:iterate type="wd">
                                    <p:tmPct val="100000"/>
                                  </p:iterate>
                                  <p:childTnLst>
                                    <p:set>
                                      <p:cBhvr>
                                        <p:cTn id="12" dur="1" fill="hold">
                                          <p:stCondLst>
                                            <p:cond delay="0"/>
                                          </p:stCondLst>
                                        </p:cTn>
                                        <p:tgtEl>
                                          <p:spTgt spid="1027">
                                            <p:txEl>
                                              <p:pRg st="2" end="2"/>
                                            </p:txEl>
                                          </p:spTgt>
                                        </p:tgtEl>
                                        <p:attrNameLst>
                                          <p:attrName>style.visibility</p:attrName>
                                        </p:attrNameLst>
                                      </p:cBhvr>
                                      <p:to>
                                        <p:strVal val="visible"/>
                                      </p:to>
                                    </p:set>
                                    <p:animEffect transition="in" filter="randombar(vertical)">
                                      <p:cBhvr>
                                        <p:cTn id="13" dur="300"/>
                                        <p:tgtEl>
                                          <p:spTgt spid="1027">
                                            <p:txEl>
                                              <p:pRg st="2" end="2"/>
                                            </p:txEl>
                                          </p:spTgt>
                                        </p:tgtEl>
                                      </p:cBhvr>
                                    </p:animEffect>
                                  </p:childTnLst>
                                </p:cTn>
                              </p:par>
                              <p:par>
                                <p:cTn id="14" presetID="14" presetClass="entr" presetSubtype="5" fill="hold" grpId="0" nodeType="withEffect">
                                  <p:stCondLst>
                                    <p:cond delay="0"/>
                                  </p:stCondLst>
                                  <p:iterate type="wd">
                                    <p:tmPct val="100000"/>
                                  </p:iterate>
                                  <p:childTnLst>
                                    <p:set>
                                      <p:cBhvr>
                                        <p:cTn id="15" dur="1" fill="hold">
                                          <p:stCondLst>
                                            <p:cond delay="0"/>
                                          </p:stCondLst>
                                        </p:cTn>
                                        <p:tgtEl>
                                          <p:spTgt spid="1027">
                                            <p:txEl>
                                              <p:pRg st="3" end="3"/>
                                            </p:txEl>
                                          </p:spTgt>
                                        </p:tgtEl>
                                        <p:attrNameLst>
                                          <p:attrName>style.visibility</p:attrName>
                                        </p:attrNameLst>
                                      </p:cBhvr>
                                      <p:to>
                                        <p:strVal val="visible"/>
                                      </p:to>
                                    </p:set>
                                    <p:animEffect transition="in" filter="randombar(vertical)">
                                      <p:cBhvr>
                                        <p:cTn id="16" dur="300"/>
                                        <p:tgtEl>
                                          <p:spTgt spid="1027">
                                            <p:txEl>
                                              <p:pRg st="3" end="3"/>
                                            </p:txEl>
                                          </p:spTgt>
                                        </p:tgtEl>
                                      </p:cBhvr>
                                    </p:animEffect>
                                  </p:childTnLst>
                                </p:cTn>
                              </p:par>
                              <p:par>
                                <p:cTn id="17" presetID="14" presetClass="entr" presetSubtype="5" fill="hold" grpId="0" nodeType="withEffect">
                                  <p:stCondLst>
                                    <p:cond delay="0"/>
                                  </p:stCondLst>
                                  <p:iterate type="wd">
                                    <p:tmPct val="100000"/>
                                  </p:iterate>
                                  <p:childTnLst>
                                    <p:set>
                                      <p:cBhvr>
                                        <p:cTn id="18" dur="1" fill="hold">
                                          <p:stCondLst>
                                            <p:cond delay="0"/>
                                          </p:stCondLst>
                                        </p:cTn>
                                        <p:tgtEl>
                                          <p:spTgt spid="1027">
                                            <p:txEl>
                                              <p:pRg st="4" end="4"/>
                                            </p:txEl>
                                          </p:spTgt>
                                        </p:tgtEl>
                                        <p:attrNameLst>
                                          <p:attrName>style.visibility</p:attrName>
                                        </p:attrNameLst>
                                      </p:cBhvr>
                                      <p:to>
                                        <p:strVal val="visible"/>
                                      </p:to>
                                    </p:set>
                                    <p:animEffect transition="in" filter="randombar(vertical)">
                                      <p:cBhvr>
                                        <p:cTn id="19" dur="300"/>
                                        <p:tgtEl>
                                          <p:spTgt spid="102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288" fill="hold" grpId="0" nodeType="clickEffect">
                                  <p:stCondLst>
                                    <p:cond delay="0"/>
                                  </p:stCondLst>
                                  <p:iterate type="lt">
                                    <p:tmPct val="100000"/>
                                  </p:iterate>
                                  <p:childTnLst>
                                    <p:set>
                                      <p:cBhvr>
                                        <p:cTn id="23" dur="1" fill="hold">
                                          <p:stCondLst>
                                            <p:cond delay="0"/>
                                          </p:stCondLst>
                                        </p:cTn>
                                        <p:tgtEl>
                                          <p:spTgt spid="1026"/>
                                        </p:tgtEl>
                                        <p:attrNameLst>
                                          <p:attrName>style.visibility</p:attrName>
                                        </p:attrNameLst>
                                      </p:cBhvr>
                                      <p:to>
                                        <p:strVal val="visible"/>
                                      </p:to>
                                    </p:set>
                                    <p:anim calcmode="lin" valueType="num">
                                      <p:cBhvr>
                                        <p:cTn id="24" dur="75" fill="hold"/>
                                        <p:tgtEl>
                                          <p:spTgt spid="1026"/>
                                        </p:tgtEl>
                                        <p:attrNameLst>
                                          <p:attrName>ppt_w</p:attrName>
                                        </p:attrNameLst>
                                      </p:cBhvr>
                                      <p:tavLst>
                                        <p:tav tm="0">
                                          <p:val>
                                            <p:strVal val="4/3*#ppt_w"/>
                                          </p:val>
                                        </p:tav>
                                        <p:tav tm="100000">
                                          <p:val>
                                            <p:strVal val="#ppt_w"/>
                                          </p:val>
                                        </p:tav>
                                      </p:tavLst>
                                    </p:anim>
                                    <p:anim calcmode="lin" valueType="num">
                                      <p:cBhvr>
                                        <p:cTn id="25" dur="75" fill="hold"/>
                                        <p:tgtEl>
                                          <p:spTgt spid="1026"/>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build="p" autoUpdateAnimBg="0">
        <p:tmplLst>
          <p:tmpl lvl="1">
            <p:tnLst>
              <p:par>
                <p:cTn presetID="14" presetClass="entr" presetSubtype="5" fill="hold" nodeType="clickEffect">
                  <p:stCondLst>
                    <p:cond delay="0"/>
                  </p:stCondLst>
                  <p:iterate type="wd">
                    <p:tmPct val="100000"/>
                  </p:iterate>
                  <p:childTnLst>
                    <p:set>
                      <p:cBhvr>
                        <p:cTn dur="1" fill="hold">
                          <p:stCondLst>
                            <p:cond delay="0"/>
                          </p:stCondLst>
                        </p:cTn>
                        <p:tgtEl>
                          <p:spTgt spid="1027"/>
                        </p:tgtEl>
                        <p:attrNameLst>
                          <p:attrName>style.visibility</p:attrName>
                        </p:attrNameLst>
                      </p:cBhvr>
                      <p:to>
                        <p:strVal val="visible"/>
                      </p:to>
                    </p:set>
                    <p:animEffect transition="in" filter="randombar(vertical)">
                      <p:cBhvr>
                        <p:cTn dur="300"/>
                        <p:tgtEl>
                          <p:spTgt spid="1027"/>
                        </p:tgtEl>
                      </p:cBhvr>
                    </p:animEffect>
                  </p:childTnLst>
                </p:cTn>
              </p:par>
            </p:tnLst>
          </p:tmpl>
          <p:tmpl lvl="2">
            <p:tnLst>
              <p:par>
                <p:cTn presetID="14" presetClass="entr" presetSubtype="5" fill="hold" nodeType="withEffect">
                  <p:stCondLst>
                    <p:cond delay="0"/>
                  </p:stCondLst>
                  <p:iterate type="wd">
                    <p:tmPct val="100000"/>
                  </p:iterate>
                  <p:childTnLst>
                    <p:set>
                      <p:cBhvr>
                        <p:cTn dur="1" fill="hold">
                          <p:stCondLst>
                            <p:cond delay="0"/>
                          </p:stCondLst>
                        </p:cTn>
                        <p:tgtEl>
                          <p:spTgt spid="1027"/>
                        </p:tgtEl>
                        <p:attrNameLst>
                          <p:attrName>style.visibility</p:attrName>
                        </p:attrNameLst>
                      </p:cBhvr>
                      <p:to>
                        <p:strVal val="visible"/>
                      </p:to>
                    </p:set>
                    <p:animEffect transition="in" filter="randombar(vertical)">
                      <p:cBhvr>
                        <p:cTn dur="300"/>
                        <p:tgtEl>
                          <p:spTgt spid="1027"/>
                        </p:tgtEl>
                      </p:cBhvr>
                    </p:animEffect>
                  </p:childTnLst>
                </p:cTn>
              </p:par>
            </p:tnLst>
          </p:tmpl>
          <p:tmpl lvl="3">
            <p:tnLst>
              <p:par>
                <p:cTn presetID="14" presetClass="entr" presetSubtype="5" fill="hold" nodeType="withEffect">
                  <p:stCondLst>
                    <p:cond delay="0"/>
                  </p:stCondLst>
                  <p:iterate type="wd">
                    <p:tmPct val="100000"/>
                  </p:iterate>
                  <p:childTnLst>
                    <p:set>
                      <p:cBhvr>
                        <p:cTn dur="1" fill="hold">
                          <p:stCondLst>
                            <p:cond delay="0"/>
                          </p:stCondLst>
                        </p:cTn>
                        <p:tgtEl>
                          <p:spTgt spid="1027"/>
                        </p:tgtEl>
                        <p:attrNameLst>
                          <p:attrName>style.visibility</p:attrName>
                        </p:attrNameLst>
                      </p:cBhvr>
                      <p:to>
                        <p:strVal val="visible"/>
                      </p:to>
                    </p:set>
                    <p:animEffect transition="in" filter="randombar(vertical)">
                      <p:cBhvr>
                        <p:cTn dur="300"/>
                        <p:tgtEl>
                          <p:spTgt spid="1027"/>
                        </p:tgtEl>
                      </p:cBhvr>
                    </p:animEffect>
                  </p:childTnLst>
                </p:cTn>
              </p:par>
            </p:tnLst>
          </p:tmpl>
          <p:tmpl lvl="4">
            <p:tnLst>
              <p:par>
                <p:cTn presetID="14" presetClass="entr" presetSubtype="5" fill="hold" nodeType="withEffect">
                  <p:stCondLst>
                    <p:cond delay="0"/>
                  </p:stCondLst>
                  <p:iterate type="wd">
                    <p:tmPct val="100000"/>
                  </p:iterate>
                  <p:childTnLst>
                    <p:set>
                      <p:cBhvr>
                        <p:cTn dur="1" fill="hold">
                          <p:stCondLst>
                            <p:cond delay="0"/>
                          </p:stCondLst>
                        </p:cTn>
                        <p:tgtEl>
                          <p:spTgt spid="1027"/>
                        </p:tgtEl>
                        <p:attrNameLst>
                          <p:attrName>style.visibility</p:attrName>
                        </p:attrNameLst>
                      </p:cBhvr>
                      <p:to>
                        <p:strVal val="visible"/>
                      </p:to>
                    </p:set>
                    <p:animEffect transition="in" filter="randombar(vertical)">
                      <p:cBhvr>
                        <p:cTn dur="300"/>
                        <p:tgtEl>
                          <p:spTgt spid="1027"/>
                        </p:tgtEl>
                      </p:cBhvr>
                    </p:animEffect>
                  </p:childTnLst>
                </p:cTn>
              </p:par>
            </p:tnLst>
          </p:tmpl>
          <p:tmpl lvl="5">
            <p:tnLst>
              <p:par>
                <p:cTn presetID="14" presetClass="entr" presetSubtype="5" fill="hold" nodeType="withEffect">
                  <p:stCondLst>
                    <p:cond delay="0"/>
                  </p:stCondLst>
                  <p:iterate type="wd">
                    <p:tmPct val="100000"/>
                  </p:iterate>
                  <p:childTnLst>
                    <p:set>
                      <p:cBhvr>
                        <p:cTn dur="1" fill="hold">
                          <p:stCondLst>
                            <p:cond delay="0"/>
                          </p:stCondLst>
                        </p:cTn>
                        <p:tgtEl>
                          <p:spTgt spid="1027"/>
                        </p:tgtEl>
                        <p:attrNameLst>
                          <p:attrName>style.visibility</p:attrName>
                        </p:attrNameLst>
                      </p:cBhvr>
                      <p:to>
                        <p:strVal val="visible"/>
                      </p:to>
                    </p:set>
                    <p:animEffect transition="in" filter="randombar(vertical)">
                      <p:cBhvr>
                        <p:cTn dur="300"/>
                        <p:tgtEl>
                          <p:spTgt spid="1027"/>
                        </p:tgtEl>
                      </p:cBhvr>
                    </p:animEffect>
                  </p:childTnLst>
                </p:cTn>
              </p:par>
            </p:tnLst>
          </p:tmpl>
        </p:tmplLst>
      </p:bldP>
    </p:bldLst>
  </p:timing>
  <p:txStyles>
    <p:titleStyle>
      <a:lvl1pPr algn="ctr" rtl="0" fontAlgn="base">
        <a:spcBef>
          <a:spcPct val="0"/>
        </a:spcBef>
        <a:spcAft>
          <a:spcPct val="0"/>
        </a:spcAft>
        <a:defRPr sz="4400">
          <a:solidFill>
            <a:srgbClr val="60452C"/>
          </a:solidFill>
          <a:latin typeface="+mj-lt"/>
          <a:ea typeface="+mj-ea"/>
          <a:cs typeface="+mj-cs"/>
        </a:defRPr>
      </a:lvl1pPr>
      <a:lvl2pPr algn="ctr" rtl="0" fontAlgn="base">
        <a:spcBef>
          <a:spcPct val="0"/>
        </a:spcBef>
        <a:spcAft>
          <a:spcPct val="0"/>
        </a:spcAft>
        <a:defRPr sz="4400">
          <a:solidFill>
            <a:srgbClr val="60452C"/>
          </a:solidFill>
          <a:latin typeface="Tahoma" pitchFamily="34" charset="0"/>
        </a:defRPr>
      </a:lvl2pPr>
      <a:lvl3pPr algn="ctr" rtl="0" fontAlgn="base">
        <a:spcBef>
          <a:spcPct val="0"/>
        </a:spcBef>
        <a:spcAft>
          <a:spcPct val="0"/>
        </a:spcAft>
        <a:defRPr sz="4400">
          <a:solidFill>
            <a:srgbClr val="60452C"/>
          </a:solidFill>
          <a:latin typeface="Tahoma" pitchFamily="34" charset="0"/>
        </a:defRPr>
      </a:lvl3pPr>
      <a:lvl4pPr algn="ctr" rtl="0" fontAlgn="base">
        <a:spcBef>
          <a:spcPct val="0"/>
        </a:spcBef>
        <a:spcAft>
          <a:spcPct val="0"/>
        </a:spcAft>
        <a:defRPr sz="4400">
          <a:solidFill>
            <a:srgbClr val="60452C"/>
          </a:solidFill>
          <a:latin typeface="Tahoma" pitchFamily="34" charset="0"/>
        </a:defRPr>
      </a:lvl4pPr>
      <a:lvl5pPr algn="ctr" rtl="0" fontAlgn="base">
        <a:spcBef>
          <a:spcPct val="0"/>
        </a:spcBef>
        <a:spcAft>
          <a:spcPct val="0"/>
        </a:spcAft>
        <a:defRPr sz="4400">
          <a:solidFill>
            <a:srgbClr val="60452C"/>
          </a:solidFill>
          <a:latin typeface="Tahoma" pitchFamily="34" charset="0"/>
        </a:defRPr>
      </a:lvl5pPr>
      <a:lvl6pPr marL="457200" algn="ctr" rtl="0" fontAlgn="base">
        <a:spcBef>
          <a:spcPct val="0"/>
        </a:spcBef>
        <a:spcAft>
          <a:spcPct val="0"/>
        </a:spcAft>
        <a:defRPr sz="4400">
          <a:solidFill>
            <a:srgbClr val="60452C"/>
          </a:solidFill>
          <a:latin typeface="Tahoma" pitchFamily="34" charset="0"/>
        </a:defRPr>
      </a:lvl6pPr>
      <a:lvl7pPr marL="914400" algn="ctr" rtl="0" fontAlgn="base">
        <a:spcBef>
          <a:spcPct val="0"/>
        </a:spcBef>
        <a:spcAft>
          <a:spcPct val="0"/>
        </a:spcAft>
        <a:defRPr sz="4400">
          <a:solidFill>
            <a:srgbClr val="60452C"/>
          </a:solidFill>
          <a:latin typeface="Tahoma" pitchFamily="34" charset="0"/>
        </a:defRPr>
      </a:lvl7pPr>
      <a:lvl8pPr marL="1371600" algn="ctr" rtl="0" fontAlgn="base">
        <a:spcBef>
          <a:spcPct val="0"/>
        </a:spcBef>
        <a:spcAft>
          <a:spcPct val="0"/>
        </a:spcAft>
        <a:defRPr sz="4400">
          <a:solidFill>
            <a:srgbClr val="60452C"/>
          </a:solidFill>
          <a:latin typeface="Tahoma" pitchFamily="34" charset="0"/>
        </a:defRPr>
      </a:lvl8pPr>
      <a:lvl9pPr marL="1828800" algn="ctr" rtl="0" fontAlgn="base">
        <a:spcBef>
          <a:spcPct val="0"/>
        </a:spcBef>
        <a:spcAft>
          <a:spcPct val="0"/>
        </a:spcAft>
        <a:defRPr sz="4400">
          <a:solidFill>
            <a:srgbClr val="60452C"/>
          </a:solidFill>
          <a:latin typeface="Tahoma" pitchFamily="34" charset="0"/>
        </a:defRPr>
      </a:lvl9pPr>
    </p:titleStyle>
    <p:bodyStyle>
      <a:lvl1pPr marL="342900" indent="-342900" algn="l" rtl="0" fontAlgn="base">
        <a:spcBef>
          <a:spcPct val="20000"/>
        </a:spcBef>
        <a:spcAft>
          <a:spcPct val="0"/>
        </a:spcAft>
        <a:buChar char="•"/>
        <a:defRPr sz="3200">
          <a:solidFill>
            <a:srgbClr val="B48F4C"/>
          </a:solidFill>
          <a:latin typeface="+mn-lt"/>
          <a:ea typeface="+mn-ea"/>
          <a:cs typeface="+mn-cs"/>
        </a:defRPr>
      </a:lvl1pPr>
      <a:lvl2pPr marL="742950" indent="-285750" algn="l" rtl="0" fontAlgn="base">
        <a:spcBef>
          <a:spcPct val="20000"/>
        </a:spcBef>
        <a:spcAft>
          <a:spcPct val="0"/>
        </a:spcAft>
        <a:buChar char="–"/>
        <a:defRPr sz="2800">
          <a:solidFill>
            <a:srgbClr val="B48F4C"/>
          </a:solidFill>
          <a:latin typeface="+mn-lt"/>
        </a:defRPr>
      </a:lvl2pPr>
      <a:lvl3pPr marL="1143000" indent="-228600" algn="l" rtl="0" fontAlgn="base">
        <a:spcBef>
          <a:spcPct val="20000"/>
        </a:spcBef>
        <a:spcAft>
          <a:spcPct val="0"/>
        </a:spcAft>
        <a:buChar char="•"/>
        <a:defRPr sz="2400">
          <a:solidFill>
            <a:srgbClr val="B48F4C"/>
          </a:solidFill>
          <a:latin typeface="+mn-lt"/>
        </a:defRPr>
      </a:lvl3pPr>
      <a:lvl4pPr marL="1600200" indent="-228600" algn="l" rtl="0" fontAlgn="base">
        <a:spcBef>
          <a:spcPct val="20000"/>
        </a:spcBef>
        <a:spcAft>
          <a:spcPct val="0"/>
        </a:spcAft>
        <a:buChar char="–"/>
        <a:defRPr sz="2000">
          <a:solidFill>
            <a:srgbClr val="B48F4C"/>
          </a:solidFill>
          <a:latin typeface="+mn-lt"/>
        </a:defRPr>
      </a:lvl4pPr>
      <a:lvl5pPr marL="2057400" indent="-228600" algn="l" rtl="0" fontAlgn="base">
        <a:spcBef>
          <a:spcPct val="20000"/>
        </a:spcBef>
        <a:spcAft>
          <a:spcPct val="0"/>
        </a:spcAft>
        <a:buChar char="»"/>
        <a:defRPr sz="2000">
          <a:solidFill>
            <a:srgbClr val="B48F4C"/>
          </a:solidFill>
          <a:latin typeface="+mn-lt"/>
        </a:defRPr>
      </a:lvl5pPr>
      <a:lvl6pPr marL="2514600" indent="-228600" algn="l" rtl="0" fontAlgn="base">
        <a:spcBef>
          <a:spcPct val="20000"/>
        </a:spcBef>
        <a:spcAft>
          <a:spcPct val="0"/>
        </a:spcAft>
        <a:buChar char="»"/>
        <a:defRPr sz="2000">
          <a:solidFill>
            <a:srgbClr val="B48F4C"/>
          </a:solidFill>
          <a:latin typeface="+mn-lt"/>
        </a:defRPr>
      </a:lvl6pPr>
      <a:lvl7pPr marL="2971800" indent="-228600" algn="l" rtl="0" fontAlgn="base">
        <a:spcBef>
          <a:spcPct val="20000"/>
        </a:spcBef>
        <a:spcAft>
          <a:spcPct val="0"/>
        </a:spcAft>
        <a:buChar char="»"/>
        <a:defRPr sz="2000">
          <a:solidFill>
            <a:srgbClr val="B48F4C"/>
          </a:solidFill>
          <a:latin typeface="+mn-lt"/>
        </a:defRPr>
      </a:lvl7pPr>
      <a:lvl8pPr marL="3429000" indent="-228600" algn="l" rtl="0" fontAlgn="base">
        <a:spcBef>
          <a:spcPct val="20000"/>
        </a:spcBef>
        <a:spcAft>
          <a:spcPct val="0"/>
        </a:spcAft>
        <a:buChar char="»"/>
        <a:defRPr sz="2000">
          <a:solidFill>
            <a:srgbClr val="B48F4C"/>
          </a:solidFill>
          <a:latin typeface="+mn-lt"/>
        </a:defRPr>
      </a:lvl8pPr>
      <a:lvl9pPr marL="3886200" indent="-228600" algn="l" rtl="0" fontAlgn="base">
        <a:spcBef>
          <a:spcPct val="20000"/>
        </a:spcBef>
        <a:spcAft>
          <a:spcPct val="0"/>
        </a:spcAft>
        <a:buChar char="»"/>
        <a:defRPr sz="2000">
          <a:solidFill>
            <a:srgbClr val="B48F4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upload.wikimedia.org/wikipedia/commons/1/1a/Henry_Ford.jpg" TargetMode="External"/><Relationship Id="rId7" Type="http://schemas.openxmlformats.org/officeDocument/2006/relationships/hyperlink" Target="http://upload.wikimedia.org/wikipedia/commons/1/15/Emmeline_Pankhurst_arrested.jp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hyperlink" Target="http://upload.wikimedia.org/wikipedia/commons/b/b0/BloodySunday1905b.jpg" TargetMode="Externa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3.xml"/><Relationship Id="rId13" Type="http://schemas.openxmlformats.org/officeDocument/2006/relationships/slide" Target="slide10.xml"/><Relationship Id="rId18" Type="http://schemas.openxmlformats.org/officeDocument/2006/relationships/slide" Target="slide11.xml"/><Relationship Id="rId26" Type="http://schemas.openxmlformats.org/officeDocument/2006/relationships/slide" Target="slide27.xml"/><Relationship Id="rId3" Type="http://schemas.openxmlformats.org/officeDocument/2006/relationships/slide" Target="slide4.xml"/><Relationship Id="rId21" Type="http://schemas.openxmlformats.org/officeDocument/2006/relationships/slide" Target="slide26.xml"/><Relationship Id="rId7" Type="http://schemas.openxmlformats.org/officeDocument/2006/relationships/slide" Target="slide18.xml"/><Relationship Id="rId12" Type="http://schemas.openxmlformats.org/officeDocument/2006/relationships/slide" Target="slide24.xml"/><Relationship Id="rId17" Type="http://schemas.openxmlformats.org/officeDocument/2006/relationships/slide" Target="slide6.xml"/><Relationship Id="rId25" Type="http://schemas.openxmlformats.org/officeDocument/2006/relationships/slide" Target="slide22.xml"/><Relationship Id="rId2" Type="http://schemas.openxmlformats.org/officeDocument/2006/relationships/slide" Target="slide3.xml"/><Relationship Id="rId16" Type="http://schemas.openxmlformats.org/officeDocument/2006/relationships/slide" Target="slide25.xml"/><Relationship Id="rId20" Type="http://schemas.openxmlformats.org/officeDocument/2006/relationships/slide" Target="slide21.xml"/><Relationship Id="rId1" Type="http://schemas.openxmlformats.org/officeDocument/2006/relationships/slideLayout" Target="../slideLayouts/slideLayout6.xml"/><Relationship Id="rId6" Type="http://schemas.openxmlformats.org/officeDocument/2006/relationships/slide" Target="slide13.xml"/><Relationship Id="rId11" Type="http://schemas.openxmlformats.org/officeDocument/2006/relationships/slide" Target="slide19.xml"/><Relationship Id="rId24" Type="http://schemas.openxmlformats.org/officeDocument/2006/relationships/slide" Target="slide17.xml"/><Relationship Id="rId5" Type="http://schemas.openxmlformats.org/officeDocument/2006/relationships/slide" Target="slide5.xml"/><Relationship Id="rId15" Type="http://schemas.openxmlformats.org/officeDocument/2006/relationships/slide" Target="slide20.xml"/><Relationship Id="rId23" Type="http://schemas.openxmlformats.org/officeDocument/2006/relationships/slide" Target="slide12.xml"/><Relationship Id="rId10" Type="http://schemas.openxmlformats.org/officeDocument/2006/relationships/slide" Target="slide14.xml"/><Relationship Id="rId19" Type="http://schemas.openxmlformats.org/officeDocument/2006/relationships/slide" Target="slide16.xml"/><Relationship Id="rId4" Type="http://schemas.openxmlformats.org/officeDocument/2006/relationships/slide" Target="slide8.xml"/><Relationship Id="rId9" Type="http://schemas.openxmlformats.org/officeDocument/2006/relationships/slide" Target="slide9.xml"/><Relationship Id="rId14" Type="http://schemas.openxmlformats.org/officeDocument/2006/relationships/slide" Target="slide15.xml"/><Relationship Id="rId22" Type="http://schemas.openxmlformats.org/officeDocument/2006/relationships/slide" Target="slide7.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WordArt 1026"/>
          <p:cNvSpPr>
            <a:spLocks noChangeArrowheads="1" noChangeShapeType="1" noTextEdit="1"/>
          </p:cNvSpPr>
          <p:nvPr/>
        </p:nvSpPr>
        <p:spPr bwMode="auto">
          <a:xfrm>
            <a:off x="228600" y="0"/>
            <a:ext cx="8915400" cy="1219200"/>
          </a:xfrm>
          <a:prstGeom prst="rect">
            <a:avLst/>
          </a:prstGeom>
        </p:spPr>
        <p:txBody>
          <a:bodyPr wrap="none" fromWordArt="1">
            <a:prstTxWarp prst="textPlain">
              <a:avLst>
                <a:gd name="adj" fmla="val 50000"/>
              </a:avLst>
            </a:prstTxWarp>
          </a:bodyPr>
          <a:lstStyle/>
          <a:p>
            <a:r>
              <a:rPr lang="en-US" b="1" kern="10">
                <a:ln w="19050" cap="sq">
                  <a:solidFill>
                    <a:srgbClr val="99CCFF"/>
                  </a:solidFill>
                  <a:round/>
                  <a:headEnd type="none" w="sm" len="sm"/>
                  <a:tailEnd type="none" w="sm" len="sm"/>
                </a:ln>
                <a:solidFill>
                  <a:srgbClr val="0066CC"/>
                </a:solidFill>
                <a:effectLst>
                  <a:outerShdw dist="35921" dir="2700000" algn="ctr" rotWithShape="0">
                    <a:srgbClr val="990000"/>
                  </a:outerShdw>
                </a:effectLst>
                <a:latin typeface="Franklin Gothic Heavy"/>
              </a:rPr>
              <a:t>A.P. European History Building European Supremacy </a:t>
            </a:r>
          </a:p>
        </p:txBody>
      </p:sp>
      <p:pic>
        <p:nvPicPr>
          <p:cNvPr id="65555" name="Picture 1043" descr="Image:Henry Ford.jpg">
            <a:hlinkClick r:id="rId3"/>
          </p:cNvPr>
          <p:cNvPicPr>
            <a:picLocks noChangeAspect="1" noChangeArrowheads="1"/>
          </p:cNvPicPr>
          <p:nvPr/>
        </p:nvPicPr>
        <p:blipFill>
          <a:blip r:embed="rId4" cstate="print"/>
          <a:srcRect/>
          <a:stretch>
            <a:fillRect/>
          </a:stretch>
        </p:blipFill>
        <p:spPr bwMode="auto">
          <a:xfrm>
            <a:off x="0" y="1295400"/>
            <a:ext cx="3276600" cy="5562600"/>
          </a:xfrm>
          <a:prstGeom prst="rect">
            <a:avLst/>
          </a:prstGeom>
          <a:noFill/>
        </p:spPr>
      </p:pic>
      <p:pic>
        <p:nvPicPr>
          <p:cNvPr id="65557" name="Picture 1045" descr="Image:BloodySunday1905b.jpg">
            <a:hlinkClick r:id="rId5"/>
          </p:cNvPr>
          <p:cNvPicPr>
            <a:picLocks noChangeAspect="1" noChangeArrowheads="1"/>
          </p:cNvPicPr>
          <p:nvPr/>
        </p:nvPicPr>
        <p:blipFill>
          <a:blip r:embed="rId6" cstate="print"/>
          <a:srcRect/>
          <a:stretch>
            <a:fillRect/>
          </a:stretch>
        </p:blipFill>
        <p:spPr bwMode="auto">
          <a:xfrm>
            <a:off x="6324600" y="1219200"/>
            <a:ext cx="2819400" cy="5638800"/>
          </a:xfrm>
          <a:prstGeom prst="rect">
            <a:avLst/>
          </a:prstGeom>
          <a:noFill/>
        </p:spPr>
      </p:pic>
      <p:pic>
        <p:nvPicPr>
          <p:cNvPr id="65559" name="Picture 1047" descr="Image:Emmeline Pankhurst arrested.jpg">
            <a:hlinkClick r:id="rId7"/>
          </p:cNvPr>
          <p:cNvPicPr>
            <a:picLocks noChangeAspect="1" noChangeArrowheads="1"/>
          </p:cNvPicPr>
          <p:nvPr/>
        </p:nvPicPr>
        <p:blipFill>
          <a:blip r:embed="rId8" cstate="print"/>
          <a:srcRect/>
          <a:stretch>
            <a:fillRect/>
          </a:stretch>
        </p:blipFill>
        <p:spPr bwMode="auto">
          <a:xfrm>
            <a:off x="3276600" y="1295400"/>
            <a:ext cx="3048000" cy="5562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152400"/>
            <a:ext cx="8458200" cy="1143000"/>
          </a:xfrm>
        </p:spPr>
        <p:txBody>
          <a:bodyPr/>
          <a:lstStyle/>
          <a:p>
            <a:r>
              <a:rPr lang="en-US"/>
              <a:t>What was cholera?</a:t>
            </a:r>
          </a:p>
        </p:txBody>
      </p:sp>
      <p:sp>
        <p:nvSpPr>
          <p:cNvPr id="37891" name="Rectangle 3"/>
          <p:cNvSpPr>
            <a:spLocks noGrp="1" noChangeArrowheads="1"/>
          </p:cNvSpPr>
          <p:nvPr>
            <p:ph type="body" idx="1"/>
          </p:nvPr>
        </p:nvSpPr>
        <p:spPr/>
        <p:txBody>
          <a:bodyPr/>
          <a:lstStyle/>
          <a:p>
            <a:pPr>
              <a:buFontTx/>
              <a:buNone/>
            </a:pPr>
            <a:r>
              <a:rPr lang="en-US" sz="4400"/>
              <a:t>This was the disease that swept through the major urban areas of Europe in the 1830s and 1840s.</a:t>
            </a:r>
            <a:r>
              <a:rPr lang="en-US"/>
              <a:t> </a:t>
            </a:r>
          </a:p>
        </p:txBody>
      </p:sp>
      <p:sp>
        <p:nvSpPr>
          <p:cNvPr id="37893" name="Rectangle 5"/>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37894" name="Rectangle 6"/>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37895" name="Rectangle 7"/>
          <p:cNvSpPr>
            <a:spLocks noChangeArrowheads="1"/>
          </p:cNvSpPr>
          <p:nvPr/>
        </p:nvSpPr>
        <p:spPr bwMode="auto">
          <a:xfrm>
            <a:off x="2895600" y="6477000"/>
            <a:ext cx="762000" cy="3810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37896" name="Rectangle 8"/>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37897" name="Rectangle 9"/>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37902" name="AutoShape 14">
            <a:hlinkClick r:id="rId3" action="ppaction://hlinksldjump" highlightClick="1"/>
          </p:cNvPr>
          <p:cNvSpPr>
            <a:spLocks noChangeArrowheads="1"/>
          </p:cNvSpPr>
          <p:nvPr/>
        </p:nvSpPr>
        <p:spPr bwMode="auto">
          <a:xfrm>
            <a:off x="152400" y="11430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37906" name="Text Box 18"/>
          <p:cNvSpPr txBox="1">
            <a:spLocks noChangeArrowheads="1"/>
          </p:cNvSpPr>
          <p:nvPr/>
        </p:nvSpPr>
        <p:spPr bwMode="auto">
          <a:xfrm>
            <a:off x="5178425" y="6400800"/>
            <a:ext cx="3382963" cy="457200"/>
          </a:xfrm>
          <a:prstGeom prst="rect">
            <a:avLst/>
          </a:prstGeom>
          <a:noFill/>
          <a:ln w="9525">
            <a:noFill/>
            <a:miter lim="800000"/>
            <a:headEnd/>
            <a:tailEnd/>
          </a:ln>
          <a:effectLst/>
        </p:spPr>
        <p:txBody>
          <a:bodyPr wrap="none">
            <a:spAutoFit/>
          </a:bodyPr>
          <a:lstStyle/>
          <a:p>
            <a:pPr algn="l"/>
            <a:r>
              <a:rPr lang="en-US" sz="1800" b="1">
                <a:latin typeface="Tahoma" pitchFamily="34" charset="0"/>
              </a:rPr>
              <a:t>SUBJECT: </a:t>
            </a:r>
            <a:r>
              <a:rPr lang="en-US" b="1">
                <a:latin typeface="Tahoma" pitchFamily="34" charset="0"/>
              </a:rPr>
              <a:t>Urbanization</a:t>
            </a:r>
            <a:r>
              <a:rPr lang="en-US" sz="1800" b="1">
                <a:latin typeface="Tahoma" pitchFamily="34" charset="0"/>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p:cTn id="7" dur="500" fill="hold"/>
                                        <p:tgtEl>
                                          <p:spTgt spid="37891">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37891">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7890">
                                            <p:txEl>
                                              <p:pRg st="0" end="0"/>
                                            </p:txEl>
                                          </p:spTgt>
                                        </p:tgtEl>
                                        <p:attrNameLst>
                                          <p:attrName>style.visibility</p:attrName>
                                        </p:attrNameLst>
                                      </p:cBhvr>
                                      <p:to>
                                        <p:strVal val="visible"/>
                                      </p:to>
                                    </p:set>
                                    <p:anim calcmode="lin" valueType="num">
                                      <p:cBhvr additive="base">
                                        <p:cTn id="13" dur="500" fill="hold"/>
                                        <p:tgtEl>
                                          <p:spTgt spid="37890">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7890">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autoUpdateAnimBg="0"/>
      <p:bldP spid="3789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228600"/>
            <a:ext cx="8686800" cy="914400"/>
          </a:xfrm>
        </p:spPr>
        <p:txBody>
          <a:bodyPr/>
          <a:lstStyle/>
          <a:p>
            <a:r>
              <a:rPr lang="en-US"/>
              <a:t>What was the Bois de Boulogne?</a:t>
            </a:r>
          </a:p>
        </p:txBody>
      </p:sp>
      <p:sp>
        <p:nvSpPr>
          <p:cNvPr id="38915" name="Rectangle 3"/>
          <p:cNvSpPr>
            <a:spLocks noGrp="1" noChangeArrowheads="1"/>
          </p:cNvSpPr>
          <p:nvPr>
            <p:ph type="body" idx="1"/>
          </p:nvPr>
        </p:nvSpPr>
        <p:spPr>
          <a:xfrm>
            <a:off x="228600" y="1981200"/>
            <a:ext cx="8458200" cy="4114800"/>
          </a:xfrm>
        </p:spPr>
        <p:txBody>
          <a:bodyPr/>
          <a:lstStyle/>
          <a:p>
            <a:pPr>
              <a:buFontTx/>
              <a:buNone/>
            </a:pPr>
            <a:r>
              <a:rPr lang="en-US" sz="4000"/>
              <a:t>This was the large park that was built in Paris that was two and half times the size of Central Park and three times the size of Hyde Park and at night turns into a notorious Red Light District. </a:t>
            </a:r>
            <a:endParaRPr lang="en-US" sz="2800"/>
          </a:p>
        </p:txBody>
      </p:sp>
      <p:sp>
        <p:nvSpPr>
          <p:cNvPr id="38917" name="Rectangle 5"/>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38918" name="Rectangle 6"/>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38919" name="Rectangle 7"/>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38920" name="Rectangle 8"/>
          <p:cNvSpPr>
            <a:spLocks noChangeArrowheads="1"/>
          </p:cNvSpPr>
          <p:nvPr/>
        </p:nvSpPr>
        <p:spPr bwMode="auto">
          <a:xfrm>
            <a:off x="3657600" y="6400800"/>
            <a:ext cx="762000" cy="4572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38921" name="Rectangle 9"/>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38941" name="AutoShape 29">
            <a:hlinkClick r:id="rId3" action="ppaction://hlinksldjump" highlightClick="1"/>
          </p:cNvPr>
          <p:cNvSpPr>
            <a:spLocks noChangeArrowheads="1"/>
          </p:cNvSpPr>
          <p:nvPr/>
        </p:nvSpPr>
        <p:spPr bwMode="auto">
          <a:xfrm>
            <a:off x="152400" y="11430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38945" name="Text Box 33"/>
          <p:cNvSpPr txBox="1">
            <a:spLocks noChangeArrowheads="1"/>
          </p:cNvSpPr>
          <p:nvPr/>
        </p:nvSpPr>
        <p:spPr bwMode="auto">
          <a:xfrm>
            <a:off x="5178425" y="6400800"/>
            <a:ext cx="3382963" cy="457200"/>
          </a:xfrm>
          <a:prstGeom prst="rect">
            <a:avLst/>
          </a:prstGeom>
          <a:noFill/>
          <a:ln w="9525">
            <a:noFill/>
            <a:miter lim="800000"/>
            <a:headEnd/>
            <a:tailEnd/>
          </a:ln>
          <a:effectLst/>
        </p:spPr>
        <p:txBody>
          <a:bodyPr wrap="none">
            <a:spAutoFit/>
          </a:bodyPr>
          <a:lstStyle/>
          <a:p>
            <a:pPr algn="l"/>
            <a:r>
              <a:rPr lang="en-US" sz="1800" b="1">
                <a:latin typeface="Tahoma" pitchFamily="34" charset="0"/>
              </a:rPr>
              <a:t>SUBJECT: </a:t>
            </a:r>
            <a:r>
              <a:rPr lang="en-US" b="1">
                <a:latin typeface="Tahoma" pitchFamily="34" charset="0"/>
              </a:rPr>
              <a:t>Urbanization</a:t>
            </a:r>
            <a:r>
              <a:rPr lang="en-US" sz="1800" b="1">
                <a:latin typeface="Tahoma" pitchFamily="34" charset="0"/>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500" fill="hold"/>
                                        <p:tgtEl>
                                          <p:spTgt spid="38915">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38915">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8914">
                                            <p:txEl>
                                              <p:pRg st="0" end="0"/>
                                            </p:txEl>
                                          </p:spTgt>
                                        </p:tgtEl>
                                        <p:attrNameLst>
                                          <p:attrName>style.visibility</p:attrName>
                                        </p:attrNameLst>
                                      </p:cBhvr>
                                      <p:to>
                                        <p:strVal val="visible"/>
                                      </p:to>
                                    </p:set>
                                    <p:anim calcmode="lin" valueType="num">
                                      <p:cBhvr additive="base">
                                        <p:cTn id="13" dur="500" fill="hold"/>
                                        <p:tgtEl>
                                          <p:spTgt spid="38914">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8914">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autoUpdateAnimBg="0"/>
      <p:bldP spid="3891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14400" y="304800"/>
            <a:ext cx="7772400" cy="1143000"/>
          </a:xfrm>
        </p:spPr>
        <p:txBody>
          <a:bodyPr/>
          <a:lstStyle/>
          <a:p>
            <a:r>
              <a:rPr lang="en-US"/>
              <a:t>What was the Albert Embankment started in 1866?</a:t>
            </a:r>
          </a:p>
        </p:txBody>
      </p:sp>
      <p:sp>
        <p:nvSpPr>
          <p:cNvPr id="39939" name="Rectangle 3"/>
          <p:cNvSpPr>
            <a:spLocks noGrp="1" noChangeArrowheads="1"/>
          </p:cNvSpPr>
          <p:nvPr>
            <p:ph type="body" idx="1"/>
          </p:nvPr>
        </p:nvSpPr>
        <p:spPr/>
        <p:txBody>
          <a:bodyPr/>
          <a:lstStyle/>
          <a:p>
            <a:pPr>
              <a:buFontTx/>
              <a:buNone/>
            </a:pPr>
            <a:r>
              <a:rPr lang="en-US" sz="4000"/>
              <a:t>This was the major construction project along the Thames River in London that included large sewers, gas and water mains all encased in concrete and lowered the mortality rate in the city.</a:t>
            </a:r>
            <a:r>
              <a:rPr lang="en-US" sz="2800"/>
              <a:t> </a:t>
            </a:r>
          </a:p>
        </p:txBody>
      </p:sp>
      <p:sp>
        <p:nvSpPr>
          <p:cNvPr id="39941" name="Rectangle 5"/>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39942" name="Rectangle 6"/>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39943" name="Rectangle 7"/>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39944" name="Rectangle 8"/>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39945" name="Rectangle 9"/>
          <p:cNvSpPr>
            <a:spLocks noChangeArrowheads="1"/>
          </p:cNvSpPr>
          <p:nvPr/>
        </p:nvSpPr>
        <p:spPr bwMode="auto">
          <a:xfrm>
            <a:off x="4419600" y="6324600"/>
            <a:ext cx="762000" cy="5334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39948" name="AutoShape 12">
            <a:hlinkClick r:id="rId3" action="ppaction://hlinksldjump" highlightClick="1"/>
          </p:cNvPr>
          <p:cNvSpPr>
            <a:spLocks noChangeArrowheads="1"/>
          </p:cNvSpPr>
          <p:nvPr/>
        </p:nvSpPr>
        <p:spPr bwMode="auto">
          <a:xfrm>
            <a:off x="152400" y="11430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39952" name="Text Box 16"/>
          <p:cNvSpPr txBox="1">
            <a:spLocks noChangeArrowheads="1"/>
          </p:cNvSpPr>
          <p:nvPr/>
        </p:nvSpPr>
        <p:spPr bwMode="auto">
          <a:xfrm>
            <a:off x="5178425" y="6400800"/>
            <a:ext cx="3382963" cy="457200"/>
          </a:xfrm>
          <a:prstGeom prst="rect">
            <a:avLst/>
          </a:prstGeom>
          <a:noFill/>
          <a:ln w="9525">
            <a:noFill/>
            <a:miter lim="800000"/>
            <a:headEnd/>
            <a:tailEnd/>
          </a:ln>
          <a:effectLst/>
        </p:spPr>
        <p:txBody>
          <a:bodyPr wrap="none">
            <a:spAutoFit/>
          </a:bodyPr>
          <a:lstStyle/>
          <a:p>
            <a:pPr algn="l"/>
            <a:r>
              <a:rPr lang="en-US" sz="1800" b="1">
                <a:latin typeface="Tahoma" pitchFamily="34" charset="0"/>
              </a:rPr>
              <a:t>SUBJECT: </a:t>
            </a:r>
            <a:r>
              <a:rPr lang="en-US" b="1">
                <a:latin typeface="Tahoma" pitchFamily="34" charset="0"/>
              </a:rPr>
              <a:t>Urbanization</a:t>
            </a:r>
            <a:r>
              <a:rPr lang="en-US" sz="1800" b="1">
                <a:latin typeface="Tahoma" pitchFamily="34" charset="0"/>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p:cTn id="7" dur="500" fill="hold"/>
                                        <p:tgtEl>
                                          <p:spTgt spid="39939">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39939">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9938">
                                            <p:txEl>
                                              <p:pRg st="0" end="0"/>
                                            </p:txEl>
                                          </p:spTgt>
                                        </p:tgtEl>
                                        <p:attrNameLst>
                                          <p:attrName>style.visibility</p:attrName>
                                        </p:attrNameLst>
                                      </p:cBhvr>
                                      <p:to>
                                        <p:strVal val="visible"/>
                                      </p:to>
                                    </p:set>
                                    <p:anim calcmode="lin" valueType="num">
                                      <p:cBhvr additive="base">
                                        <p:cTn id="13" dur="500" fill="hold"/>
                                        <p:tgtEl>
                                          <p:spTgt spid="3993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9938">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P spid="3993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04800" y="533400"/>
            <a:ext cx="8839200" cy="1143000"/>
          </a:xfrm>
        </p:spPr>
        <p:txBody>
          <a:bodyPr/>
          <a:lstStyle/>
          <a:p>
            <a:r>
              <a:rPr lang="en-US"/>
              <a:t>What was the University of Zurich in Switzerland ( founded by Zwingli in 1525)?</a:t>
            </a:r>
          </a:p>
        </p:txBody>
      </p:sp>
      <p:sp>
        <p:nvSpPr>
          <p:cNvPr id="40963" name="Rectangle 3"/>
          <p:cNvSpPr>
            <a:spLocks noGrp="1" noChangeArrowheads="1"/>
          </p:cNvSpPr>
          <p:nvPr>
            <p:ph type="body" idx="1"/>
          </p:nvPr>
        </p:nvSpPr>
        <p:spPr>
          <a:xfrm>
            <a:off x="533400" y="2743200"/>
            <a:ext cx="8001000" cy="2743200"/>
          </a:xfrm>
        </p:spPr>
        <p:txBody>
          <a:bodyPr/>
          <a:lstStyle/>
          <a:p>
            <a:pPr>
              <a:buFontTx/>
              <a:buNone/>
            </a:pPr>
            <a:r>
              <a:rPr lang="en-US" sz="4400"/>
              <a:t>This was the first European University to open its doors to women in the 1860s. </a:t>
            </a:r>
            <a:endParaRPr lang="en-US"/>
          </a:p>
        </p:txBody>
      </p:sp>
      <p:sp>
        <p:nvSpPr>
          <p:cNvPr id="40967" name="Rectangle 7"/>
          <p:cNvSpPr>
            <a:spLocks noChangeArrowheads="1"/>
          </p:cNvSpPr>
          <p:nvPr/>
        </p:nvSpPr>
        <p:spPr bwMode="auto">
          <a:xfrm>
            <a:off x="1371600" y="6629400"/>
            <a:ext cx="762000" cy="2286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40968" name="Rectangle 8"/>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40969" name="Rectangle 9"/>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40970" name="Rectangle 10"/>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40971" name="Rectangle 11"/>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grpSp>
        <p:nvGrpSpPr>
          <p:cNvPr id="40979" name="Group 19"/>
          <p:cNvGrpSpPr>
            <a:grpSpLocks/>
          </p:cNvGrpSpPr>
          <p:nvPr/>
        </p:nvGrpSpPr>
        <p:grpSpPr bwMode="auto">
          <a:xfrm>
            <a:off x="2857500" y="2320925"/>
            <a:ext cx="5446713" cy="0"/>
            <a:chOff x="0" y="0"/>
            <a:chExt cx="3431" cy="0"/>
          </a:xfrm>
        </p:grpSpPr>
        <p:sp>
          <p:nvSpPr>
            <p:cNvPr id="40978" name="Rectangle 18"/>
            <p:cNvSpPr>
              <a:spLocks noChangeArrowheads="1"/>
            </p:cNvSpPr>
            <p:nvPr/>
          </p:nvSpPr>
          <p:spPr bwMode="auto">
            <a:xfrm>
              <a:off x="0" y="0"/>
              <a:ext cx="3431" cy="0"/>
            </a:xfrm>
            <a:prstGeom prst="rect">
              <a:avLst/>
            </a:prstGeom>
            <a:solidFill>
              <a:srgbClr val="FFCC99"/>
            </a:solidFill>
            <a:ln w="9525">
              <a:noFill/>
              <a:miter lim="800000"/>
              <a:headEnd/>
              <a:tailEnd/>
            </a:ln>
            <a:effectLst/>
          </p:spPr>
          <p:txBody>
            <a:bodyPr/>
            <a:lstStyle/>
            <a:p>
              <a:endParaRPr lang="en-US"/>
            </a:p>
          </p:txBody>
        </p:sp>
        <p:grpSp>
          <p:nvGrpSpPr>
            <p:cNvPr id="40977" name="Group 17"/>
            <p:cNvGrpSpPr>
              <a:grpSpLocks/>
            </p:cNvGrpSpPr>
            <p:nvPr/>
          </p:nvGrpSpPr>
          <p:grpSpPr bwMode="auto">
            <a:xfrm>
              <a:off x="0" y="0"/>
              <a:ext cx="3431" cy="0"/>
              <a:chOff x="0" y="0"/>
              <a:chExt cx="3431" cy="0"/>
            </a:xfrm>
          </p:grpSpPr>
          <p:sp>
            <p:nvSpPr>
              <p:cNvPr id="40974" name="Rectangle 14"/>
              <p:cNvSpPr>
                <a:spLocks noChangeArrowheads="1"/>
              </p:cNvSpPr>
              <p:nvPr/>
            </p:nvSpPr>
            <p:spPr bwMode="auto">
              <a:xfrm>
                <a:off x="0" y="0"/>
                <a:ext cx="3431" cy="0"/>
              </a:xfrm>
              <a:prstGeom prst="rect">
                <a:avLst/>
              </a:prstGeom>
              <a:solidFill>
                <a:srgbClr val="FFCC99"/>
              </a:solidFill>
              <a:ln w="9525">
                <a:noFill/>
                <a:miter lim="800000"/>
                <a:headEnd/>
                <a:tailEnd/>
              </a:ln>
              <a:effectLst/>
            </p:spPr>
            <p:txBody>
              <a:bodyPr>
                <a:spAutoFit/>
              </a:bodyPr>
              <a:lstStyle/>
              <a:p>
                <a:endParaRPr lang="en-US"/>
              </a:p>
            </p:txBody>
          </p:sp>
          <p:sp>
            <p:nvSpPr>
              <p:cNvPr id="40976" name="Rectangle 16"/>
              <p:cNvSpPr>
                <a:spLocks noChangeArrowheads="1"/>
              </p:cNvSpPr>
              <p:nvPr/>
            </p:nvSpPr>
            <p:spPr bwMode="auto">
              <a:xfrm>
                <a:off x="0" y="0"/>
                <a:ext cx="3431" cy="0"/>
              </a:xfrm>
              <a:prstGeom prst="rect">
                <a:avLst/>
              </a:prstGeom>
              <a:solidFill>
                <a:srgbClr val="FFCC99"/>
              </a:solidFill>
              <a:ln w="9525">
                <a:noFill/>
                <a:miter lim="800000"/>
                <a:headEnd/>
                <a:tailEnd/>
              </a:ln>
              <a:effectLst/>
            </p:spPr>
            <p:txBody>
              <a:bodyPr>
                <a:spAutoFit/>
              </a:bodyPr>
              <a:lstStyle/>
              <a:p>
                <a:endParaRPr lang="en-US"/>
              </a:p>
            </p:txBody>
          </p:sp>
        </p:grpSp>
      </p:grpSp>
      <p:sp>
        <p:nvSpPr>
          <p:cNvPr id="40980" name="AutoShape 20">
            <a:hlinkClick r:id="rId3" action="ppaction://hlinksldjump" highlightClick="1"/>
          </p:cNvPr>
          <p:cNvSpPr>
            <a:spLocks noChangeArrowheads="1"/>
          </p:cNvSpPr>
          <p:nvPr/>
        </p:nvSpPr>
        <p:spPr bwMode="auto">
          <a:xfrm>
            <a:off x="228600" y="16002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40981" name="Rectangle 21"/>
          <p:cNvSpPr>
            <a:spLocks noChangeArrowheads="1"/>
          </p:cNvSpPr>
          <p:nvPr/>
        </p:nvSpPr>
        <p:spPr bwMode="auto">
          <a:xfrm>
            <a:off x="5257800" y="6521450"/>
            <a:ext cx="3886200" cy="336550"/>
          </a:xfrm>
          <a:prstGeom prst="rect">
            <a:avLst/>
          </a:prstGeom>
          <a:noFill/>
          <a:ln w="9525">
            <a:noFill/>
            <a:miter lim="800000"/>
            <a:headEnd/>
            <a:tailEnd/>
          </a:ln>
          <a:effectLst/>
        </p:spPr>
        <p:txBody>
          <a:bodyPr>
            <a:spAutoFit/>
          </a:bodyPr>
          <a:lstStyle/>
          <a:p>
            <a:pPr algn="l"/>
            <a:r>
              <a:rPr lang="en-US" sz="1600" b="1">
                <a:latin typeface="Tahoma" pitchFamily="34" charset="0"/>
              </a:rPr>
              <a:t>SUBJECT: Women in the Modern Era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p:cTn id="7" dur="500" fill="hold"/>
                                        <p:tgtEl>
                                          <p:spTgt spid="40963">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40963">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0962">
                                            <p:txEl>
                                              <p:pRg st="0" end="0"/>
                                            </p:txEl>
                                          </p:spTgt>
                                        </p:tgtEl>
                                        <p:attrNameLst>
                                          <p:attrName>style.visibility</p:attrName>
                                        </p:attrNameLst>
                                      </p:cBhvr>
                                      <p:to>
                                        <p:strVal val="visible"/>
                                      </p:to>
                                    </p:set>
                                    <p:anim calcmode="lin" valueType="num">
                                      <p:cBhvr additive="base">
                                        <p:cTn id="13" dur="500" fill="hold"/>
                                        <p:tgtEl>
                                          <p:spTgt spid="40962">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0962">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autoUpdateAnimBg="0"/>
      <p:bldP spid="4096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838200"/>
            <a:ext cx="9144000" cy="1905000"/>
          </a:xfrm>
        </p:spPr>
        <p:txBody>
          <a:bodyPr/>
          <a:lstStyle/>
          <a:p>
            <a:r>
              <a:rPr lang="en-US"/>
              <a:t>Who were Emmeline Pankhurst and her daughters Sylvia and Christabel?</a:t>
            </a:r>
          </a:p>
        </p:txBody>
      </p:sp>
      <p:sp>
        <p:nvSpPr>
          <p:cNvPr id="41987" name="Rectangle 3"/>
          <p:cNvSpPr>
            <a:spLocks noGrp="1" noChangeArrowheads="1"/>
          </p:cNvSpPr>
          <p:nvPr>
            <p:ph type="body" idx="1"/>
          </p:nvPr>
        </p:nvSpPr>
        <p:spPr>
          <a:xfrm>
            <a:off x="0" y="3505200"/>
            <a:ext cx="9144000" cy="2971800"/>
          </a:xfrm>
        </p:spPr>
        <p:txBody>
          <a:bodyPr/>
          <a:lstStyle/>
          <a:p>
            <a:pPr>
              <a:lnSpc>
                <a:spcPct val="90000"/>
              </a:lnSpc>
              <a:buFontTx/>
              <a:buNone/>
            </a:pPr>
            <a:r>
              <a:rPr lang="en-US" sz="4000"/>
              <a:t>These were the leaders of the Women’s Suffrage Movement in Great Britain a mother and her two daughters that at times used violence to gain the right to vote for women. </a:t>
            </a:r>
            <a:endParaRPr lang="en-US" sz="2800"/>
          </a:p>
        </p:txBody>
      </p:sp>
      <p:sp>
        <p:nvSpPr>
          <p:cNvPr id="41989" name="Rectangle 5"/>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41990" name="Rectangle 6"/>
          <p:cNvSpPr>
            <a:spLocks noChangeArrowheads="1"/>
          </p:cNvSpPr>
          <p:nvPr/>
        </p:nvSpPr>
        <p:spPr bwMode="auto">
          <a:xfrm>
            <a:off x="2133600" y="6553200"/>
            <a:ext cx="762000" cy="3048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41991" name="Rectangle 7"/>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41992" name="Rectangle 8"/>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41993" name="Rectangle 9"/>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41998" name="AutoShape 14">
            <a:hlinkClick r:id="rId3" action="ppaction://hlinksldjump" highlightClick="1"/>
          </p:cNvPr>
          <p:cNvSpPr>
            <a:spLocks noChangeArrowheads="1"/>
          </p:cNvSpPr>
          <p:nvPr/>
        </p:nvSpPr>
        <p:spPr bwMode="auto">
          <a:xfrm>
            <a:off x="457200" y="29718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42002" name="Rectangle 18"/>
          <p:cNvSpPr>
            <a:spLocks noChangeArrowheads="1"/>
          </p:cNvSpPr>
          <p:nvPr/>
        </p:nvSpPr>
        <p:spPr bwMode="auto">
          <a:xfrm>
            <a:off x="5257800" y="6521450"/>
            <a:ext cx="3886200" cy="336550"/>
          </a:xfrm>
          <a:prstGeom prst="rect">
            <a:avLst/>
          </a:prstGeom>
          <a:noFill/>
          <a:ln w="9525">
            <a:noFill/>
            <a:miter lim="800000"/>
            <a:headEnd/>
            <a:tailEnd/>
          </a:ln>
          <a:effectLst/>
        </p:spPr>
        <p:txBody>
          <a:bodyPr>
            <a:spAutoFit/>
          </a:bodyPr>
          <a:lstStyle/>
          <a:p>
            <a:pPr algn="l"/>
            <a:r>
              <a:rPr lang="en-US" sz="1600" b="1">
                <a:latin typeface="Tahoma" pitchFamily="34" charset="0"/>
              </a:rPr>
              <a:t>SUBJECT: Women in the Modern Era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p:cTn id="7" dur="500" fill="hold"/>
                                        <p:tgtEl>
                                          <p:spTgt spid="41987">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41987">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1986">
                                            <p:txEl>
                                              <p:pRg st="0" end="0"/>
                                            </p:txEl>
                                          </p:spTgt>
                                        </p:tgtEl>
                                        <p:attrNameLst>
                                          <p:attrName>style.visibility</p:attrName>
                                        </p:attrNameLst>
                                      </p:cBhvr>
                                      <p:to>
                                        <p:strVal val="visible"/>
                                      </p:to>
                                    </p:set>
                                    <p:anim calcmode="lin" valueType="num">
                                      <p:cBhvr additive="base">
                                        <p:cTn id="13" dur="500" fill="hold"/>
                                        <p:tgtEl>
                                          <p:spTgt spid="4198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1986">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autoUpdateAnimBg="0"/>
      <p:bldP spid="4198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38200" y="533400"/>
            <a:ext cx="7772400" cy="1143000"/>
          </a:xfrm>
        </p:spPr>
        <p:txBody>
          <a:bodyPr/>
          <a:lstStyle/>
          <a:p>
            <a:r>
              <a:rPr lang="en-US"/>
              <a:t>What was Prostitution? </a:t>
            </a:r>
            <a:br>
              <a:rPr lang="en-US"/>
            </a:br>
            <a:endParaRPr lang="en-US"/>
          </a:p>
        </p:txBody>
      </p:sp>
      <p:sp>
        <p:nvSpPr>
          <p:cNvPr id="43011" name="Rectangle 3"/>
          <p:cNvSpPr>
            <a:spLocks noGrp="1" noChangeArrowheads="1"/>
          </p:cNvSpPr>
          <p:nvPr>
            <p:ph type="body" idx="1"/>
          </p:nvPr>
        </p:nvSpPr>
        <p:spPr>
          <a:xfrm>
            <a:off x="0" y="1600200"/>
            <a:ext cx="9144000" cy="4114800"/>
          </a:xfrm>
        </p:spPr>
        <p:txBody>
          <a:bodyPr/>
          <a:lstStyle/>
          <a:p>
            <a:pPr>
              <a:lnSpc>
                <a:spcPct val="90000"/>
              </a:lnSpc>
              <a:buFontTx/>
              <a:buNone/>
            </a:pPr>
            <a:r>
              <a:rPr lang="en-US" sz="4000"/>
              <a:t>This was the profession that was usually reserved for poor, desperate women and on the European Continent was legalized and subject to municipal regulations, where as in Great Britain there were very few regulations or restrictions.</a:t>
            </a:r>
            <a:endParaRPr lang="en-US" sz="2800"/>
          </a:p>
        </p:txBody>
      </p:sp>
      <p:sp>
        <p:nvSpPr>
          <p:cNvPr id="43013" name="Rectangle 5"/>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43014" name="Rectangle 6"/>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43015" name="Rectangle 7"/>
          <p:cNvSpPr>
            <a:spLocks noChangeArrowheads="1"/>
          </p:cNvSpPr>
          <p:nvPr/>
        </p:nvSpPr>
        <p:spPr bwMode="auto">
          <a:xfrm>
            <a:off x="2895600" y="6477000"/>
            <a:ext cx="762000" cy="3810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43016" name="Rectangle 8"/>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43017" name="Rectangle 9"/>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43024" name="AutoShape 16">
            <a:hlinkClick r:id="rId3" action="ppaction://hlinksldjump" highlightClick="1"/>
          </p:cNvPr>
          <p:cNvSpPr>
            <a:spLocks noChangeArrowheads="1"/>
          </p:cNvSpPr>
          <p:nvPr/>
        </p:nvSpPr>
        <p:spPr bwMode="auto">
          <a:xfrm>
            <a:off x="152400" y="11430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43028" name="Rectangle 20"/>
          <p:cNvSpPr>
            <a:spLocks noChangeArrowheads="1"/>
          </p:cNvSpPr>
          <p:nvPr/>
        </p:nvSpPr>
        <p:spPr bwMode="auto">
          <a:xfrm>
            <a:off x="5257800" y="6521450"/>
            <a:ext cx="3886200" cy="336550"/>
          </a:xfrm>
          <a:prstGeom prst="rect">
            <a:avLst/>
          </a:prstGeom>
          <a:noFill/>
          <a:ln w="9525">
            <a:noFill/>
            <a:miter lim="800000"/>
            <a:headEnd/>
            <a:tailEnd/>
          </a:ln>
          <a:effectLst/>
        </p:spPr>
        <p:txBody>
          <a:bodyPr>
            <a:spAutoFit/>
          </a:bodyPr>
          <a:lstStyle/>
          <a:p>
            <a:pPr algn="l"/>
            <a:r>
              <a:rPr lang="en-US" sz="1600" b="1">
                <a:latin typeface="Tahoma" pitchFamily="34" charset="0"/>
              </a:rPr>
              <a:t>SUBJECT: Women in the Modern Era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p:cTn id="7" dur="500" fill="hold"/>
                                        <p:tgtEl>
                                          <p:spTgt spid="43011">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43011">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3010">
                                            <p:txEl>
                                              <p:pRg st="0" end="0"/>
                                            </p:txEl>
                                          </p:spTgt>
                                        </p:tgtEl>
                                        <p:attrNameLst>
                                          <p:attrName>style.visibility</p:attrName>
                                        </p:attrNameLst>
                                      </p:cBhvr>
                                      <p:to>
                                        <p:strVal val="visible"/>
                                      </p:to>
                                    </p:set>
                                    <p:anim calcmode="lin" valueType="num">
                                      <p:cBhvr additive="base">
                                        <p:cTn id="13" dur="500" fill="hold"/>
                                        <p:tgtEl>
                                          <p:spTgt spid="43010">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3010">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autoUpdateAnimBg="0"/>
      <p:bldP spid="4301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304800"/>
            <a:ext cx="9144000" cy="1143000"/>
          </a:xfrm>
        </p:spPr>
        <p:txBody>
          <a:bodyPr/>
          <a:lstStyle/>
          <a:p>
            <a:r>
              <a:rPr lang="en-US"/>
              <a:t>What was the Weimar Constitution and Republic?</a:t>
            </a:r>
          </a:p>
        </p:txBody>
      </p:sp>
      <p:sp>
        <p:nvSpPr>
          <p:cNvPr id="44035" name="Rectangle 3"/>
          <p:cNvSpPr>
            <a:spLocks noGrp="1" noChangeArrowheads="1"/>
          </p:cNvSpPr>
          <p:nvPr>
            <p:ph type="body" idx="1"/>
          </p:nvPr>
        </p:nvSpPr>
        <p:spPr>
          <a:xfrm>
            <a:off x="685800" y="2438400"/>
            <a:ext cx="8001000" cy="4114800"/>
          </a:xfrm>
        </p:spPr>
        <p:txBody>
          <a:bodyPr/>
          <a:lstStyle/>
          <a:p>
            <a:pPr>
              <a:buFontTx/>
              <a:buNone/>
            </a:pPr>
            <a:r>
              <a:rPr lang="en-US" sz="4400"/>
              <a:t>This was the German government and constitution that finally allowed German women the right to vote in 1919.</a:t>
            </a:r>
            <a:r>
              <a:rPr lang="en-US"/>
              <a:t> </a:t>
            </a:r>
          </a:p>
        </p:txBody>
      </p:sp>
      <p:sp>
        <p:nvSpPr>
          <p:cNvPr id="44037" name="Rectangle 5"/>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44038" name="Rectangle 6"/>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44039" name="Rectangle 7"/>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44040" name="Rectangle 8"/>
          <p:cNvSpPr>
            <a:spLocks noChangeArrowheads="1"/>
          </p:cNvSpPr>
          <p:nvPr/>
        </p:nvSpPr>
        <p:spPr bwMode="auto">
          <a:xfrm>
            <a:off x="3657600" y="6400800"/>
            <a:ext cx="762000" cy="4572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44041" name="Rectangle 9"/>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44047" name="AutoShape 15">
            <a:hlinkClick r:id="rId3" action="ppaction://hlinksldjump" highlightClick="1"/>
          </p:cNvPr>
          <p:cNvSpPr>
            <a:spLocks noChangeArrowheads="1"/>
          </p:cNvSpPr>
          <p:nvPr/>
        </p:nvSpPr>
        <p:spPr bwMode="auto">
          <a:xfrm>
            <a:off x="381000" y="17526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44051" name="Rectangle 19"/>
          <p:cNvSpPr>
            <a:spLocks noChangeArrowheads="1"/>
          </p:cNvSpPr>
          <p:nvPr/>
        </p:nvSpPr>
        <p:spPr bwMode="auto">
          <a:xfrm>
            <a:off x="5257800" y="6521450"/>
            <a:ext cx="3886200" cy="336550"/>
          </a:xfrm>
          <a:prstGeom prst="rect">
            <a:avLst/>
          </a:prstGeom>
          <a:noFill/>
          <a:ln w="9525">
            <a:noFill/>
            <a:miter lim="800000"/>
            <a:headEnd/>
            <a:tailEnd/>
          </a:ln>
          <a:effectLst/>
        </p:spPr>
        <p:txBody>
          <a:bodyPr>
            <a:spAutoFit/>
          </a:bodyPr>
          <a:lstStyle/>
          <a:p>
            <a:pPr algn="l"/>
            <a:r>
              <a:rPr lang="en-US" sz="1600" b="1">
                <a:latin typeface="Tahoma" pitchFamily="34" charset="0"/>
              </a:rPr>
              <a:t>SUBJECT: Women in the Modern Era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p:cTn id="7" dur="500" fill="hold"/>
                                        <p:tgtEl>
                                          <p:spTgt spid="44035">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44035">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4034">
                                            <p:txEl>
                                              <p:pRg st="0" end="0"/>
                                            </p:txEl>
                                          </p:spTgt>
                                        </p:tgtEl>
                                        <p:attrNameLst>
                                          <p:attrName>style.visibility</p:attrName>
                                        </p:attrNameLst>
                                      </p:cBhvr>
                                      <p:to>
                                        <p:strVal val="visible"/>
                                      </p:to>
                                    </p:set>
                                    <p:anim calcmode="lin" valueType="num">
                                      <p:cBhvr additive="base">
                                        <p:cTn id="13" dur="500" fill="hold"/>
                                        <p:tgtEl>
                                          <p:spTgt spid="44034">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4034">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autoUpdateAnimBg="0"/>
      <p:bldP spid="4403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457200"/>
            <a:ext cx="9144000" cy="2286000"/>
          </a:xfrm>
        </p:spPr>
        <p:txBody>
          <a:bodyPr/>
          <a:lstStyle/>
          <a:p>
            <a:r>
              <a:rPr lang="en-US" sz="4000" b="1"/>
              <a:t>Who was Marie Mauguet ?</a:t>
            </a:r>
          </a:p>
        </p:txBody>
      </p:sp>
      <p:sp>
        <p:nvSpPr>
          <p:cNvPr id="45059" name="Rectangle 3"/>
          <p:cNvSpPr>
            <a:spLocks noGrp="1" noChangeArrowheads="1"/>
          </p:cNvSpPr>
          <p:nvPr>
            <p:ph type="body" idx="1"/>
          </p:nvPr>
        </p:nvSpPr>
        <p:spPr>
          <a:xfrm>
            <a:off x="0" y="3657600"/>
            <a:ext cx="9144000" cy="2743200"/>
          </a:xfrm>
        </p:spPr>
        <p:txBody>
          <a:bodyPr/>
          <a:lstStyle/>
          <a:p>
            <a:pPr>
              <a:lnSpc>
                <a:spcPct val="90000"/>
              </a:lnSpc>
              <a:buFontTx/>
              <a:buNone/>
            </a:pPr>
            <a:r>
              <a:rPr lang="en-US" sz="4400"/>
              <a:t>She was the French Roman catholic Feminist who supported Women’s Right to vote but rejected the idea of  protest or violence. </a:t>
            </a:r>
            <a:endParaRPr lang="en-US"/>
          </a:p>
        </p:txBody>
      </p:sp>
      <p:sp>
        <p:nvSpPr>
          <p:cNvPr id="45061" name="Rectangle 5"/>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45062" name="Rectangle 6"/>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45063" name="Rectangle 7"/>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45064" name="Rectangle 8"/>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45065" name="Rectangle 9"/>
          <p:cNvSpPr>
            <a:spLocks noChangeArrowheads="1"/>
          </p:cNvSpPr>
          <p:nvPr/>
        </p:nvSpPr>
        <p:spPr bwMode="auto">
          <a:xfrm>
            <a:off x="4419600" y="6324600"/>
            <a:ext cx="762000" cy="5334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45070" name="AutoShape 14">
            <a:hlinkClick r:id="rId3" action="ppaction://hlinksldjump" highlightClick="1"/>
          </p:cNvPr>
          <p:cNvSpPr>
            <a:spLocks noChangeArrowheads="1"/>
          </p:cNvSpPr>
          <p:nvPr/>
        </p:nvSpPr>
        <p:spPr bwMode="auto">
          <a:xfrm>
            <a:off x="381000" y="32004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45074" name="Rectangle 18"/>
          <p:cNvSpPr>
            <a:spLocks noChangeArrowheads="1"/>
          </p:cNvSpPr>
          <p:nvPr/>
        </p:nvSpPr>
        <p:spPr bwMode="auto">
          <a:xfrm>
            <a:off x="5257800" y="6521450"/>
            <a:ext cx="3886200" cy="336550"/>
          </a:xfrm>
          <a:prstGeom prst="rect">
            <a:avLst/>
          </a:prstGeom>
          <a:noFill/>
          <a:ln w="9525">
            <a:noFill/>
            <a:miter lim="800000"/>
            <a:headEnd/>
            <a:tailEnd/>
          </a:ln>
          <a:effectLst/>
        </p:spPr>
        <p:txBody>
          <a:bodyPr>
            <a:spAutoFit/>
          </a:bodyPr>
          <a:lstStyle/>
          <a:p>
            <a:pPr algn="l"/>
            <a:r>
              <a:rPr lang="en-US" sz="1600" b="1">
                <a:latin typeface="Tahoma" pitchFamily="34" charset="0"/>
              </a:rPr>
              <a:t>SUBJECT: Women in the Modern Era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p:cTn id="7" dur="500" fill="hold"/>
                                        <p:tgtEl>
                                          <p:spTgt spid="45059">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45059">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5058">
                                            <p:txEl>
                                              <p:pRg st="0" end="0"/>
                                            </p:txEl>
                                          </p:spTgt>
                                        </p:tgtEl>
                                        <p:attrNameLst>
                                          <p:attrName>style.visibility</p:attrName>
                                        </p:attrNameLst>
                                      </p:cBhvr>
                                      <p:to>
                                        <p:strVal val="visible"/>
                                      </p:to>
                                    </p:set>
                                    <p:anim calcmode="lin" valueType="num">
                                      <p:cBhvr additive="base">
                                        <p:cTn id="13" dur="500" fill="hold"/>
                                        <p:tgtEl>
                                          <p:spTgt spid="4505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5058">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autoUpdateAnimBg="0"/>
      <p:bldP spid="4505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52400" y="533400"/>
            <a:ext cx="8991600" cy="1143000"/>
          </a:xfrm>
        </p:spPr>
        <p:txBody>
          <a:bodyPr/>
          <a:lstStyle/>
          <a:p>
            <a:r>
              <a:rPr lang="en-US"/>
              <a:t>What was the International Working Men’s Association or the First International?</a:t>
            </a:r>
          </a:p>
        </p:txBody>
      </p:sp>
      <p:sp>
        <p:nvSpPr>
          <p:cNvPr id="46083" name="Rectangle 3"/>
          <p:cNvSpPr>
            <a:spLocks noGrp="1" noChangeArrowheads="1"/>
          </p:cNvSpPr>
          <p:nvPr>
            <p:ph type="body" idx="1"/>
          </p:nvPr>
        </p:nvSpPr>
        <p:spPr>
          <a:xfrm>
            <a:off x="533400" y="2590800"/>
            <a:ext cx="8001000" cy="2438400"/>
          </a:xfrm>
        </p:spPr>
        <p:txBody>
          <a:bodyPr/>
          <a:lstStyle/>
          <a:p>
            <a:pPr>
              <a:buFontTx/>
              <a:buNone/>
            </a:pPr>
            <a:r>
              <a:rPr lang="en-US" sz="4400"/>
              <a:t>This was the Association established by British and French trade unionists.</a:t>
            </a:r>
            <a:r>
              <a:rPr lang="en-US"/>
              <a:t> </a:t>
            </a:r>
          </a:p>
        </p:txBody>
      </p:sp>
      <p:sp>
        <p:nvSpPr>
          <p:cNvPr id="46086" name="Rectangle 6"/>
          <p:cNvSpPr>
            <a:spLocks noChangeArrowheads="1"/>
          </p:cNvSpPr>
          <p:nvPr/>
        </p:nvSpPr>
        <p:spPr bwMode="auto">
          <a:xfrm>
            <a:off x="1371600" y="6629400"/>
            <a:ext cx="762000" cy="2286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46087" name="Rectangle 7"/>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46088" name="Rectangle 8"/>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46089" name="Rectangle 9"/>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46090" name="Rectangle 10"/>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46092" name="Text Box 12"/>
          <p:cNvSpPr txBox="1">
            <a:spLocks noChangeArrowheads="1"/>
          </p:cNvSpPr>
          <p:nvPr/>
        </p:nvSpPr>
        <p:spPr bwMode="auto">
          <a:xfrm>
            <a:off x="5257800" y="6521450"/>
            <a:ext cx="3886200" cy="366713"/>
          </a:xfrm>
          <a:prstGeom prst="rect">
            <a:avLst/>
          </a:prstGeom>
          <a:noFill/>
          <a:ln w="9525">
            <a:noFill/>
            <a:miter lim="800000"/>
            <a:headEnd/>
            <a:tailEnd/>
          </a:ln>
          <a:effectLst/>
        </p:spPr>
        <p:txBody>
          <a:bodyPr>
            <a:spAutoFit/>
          </a:bodyPr>
          <a:lstStyle/>
          <a:p>
            <a:pPr algn="l"/>
            <a:r>
              <a:rPr lang="en-US" sz="1800" b="1">
                <a:latin typeface="Tahoma" pitchFamily="34" charset="0"/>
              </a:rPr>
              <a:t>SUBJECT: The Labor Movement</a:t>
            </a:r>
          </a:p>
        </p:txBody>
      </p:sp>
      <p:sp>
        <p:nvSpPr>
          <p:cNvPr id="46095" name="AutoShape 15">
            <a:hlinkClick r:id="rId3" action="ppaction://hlinksldjump" highlightClick="1"/>
          </p:cNvPr>
          <p:cNvSpPr>
            <a:spLocks noChangeArrowheads="1"/>
          </p:cNvSpPr>
          <p:nvPr/>
        </p:nvSpPr>
        <p:spPr bwMode="auto">
          <a:xfrm>
            <a:off x="228600" y="20574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p:cTn id="7" dur="500" fill="hold"/>
                                        <p:tgtEl>
                                          <p:spTgt spid="46083">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46083">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6082">
                                            <p:txEl>
                                              <p:pRg st="0" end="0"/>
                                            </p:txEl>
                                          </p:spTgt>
                                        </p:tgtEl>
                                        <p:attrNameLst>
                                          <p:attrName>style.visibility</p:attrName>
                                        </p:attrNameLst>
                                      </p:cBhvr>
                                      <p:to>
                                        <p:strVal val="visible"/>
                                      </p:to>
                                    </p:set>
                                    <p:anim calcmode="lin" valueType="num">
                                      <p:cBhvr additive="base">
                                        <p:cTn id="13" dur="500" fill="hold"/>
                                        <p:tgtEl>
                                          <p:spTgt spid="46082">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6082">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autoUpdateAnimBg="0"/>
      <p:bldP spid="4608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914400" y="228600"/>
            <a:ext cx="8229600" cy="1143000"/>
          </a:xfrm>
        </p:spPr>
        <p:txBody>
          <a:bodyPr/>
          <a:lstStyle/>
          <a:p>
            <a:r>
              <a:rPr lang="en-US"/>
              <a:t>What was the Paris Commune?</a:t>
            </a:r>
          </a:p>
        </p:txBody>
      </p:sp>
      <p:sp>
        <p:nvSpPr>
          <p:cNvPr id="47107" name="Rectangle 3"/>
          <p:cNvSpPr>
            <a:spLocks noGrp="1" noChangeArrowheads="1"/>
          </p:cNvSpPr>
          <p:nvPr>
            <p:ph type="body" idx="1"/>
          </p:nvPr>
        </p:nvSpPr>
        <p:spPr/>
        <p:txBody>
          <a:bodyPr/>
          <a:lstStyle/>
          <a:p>
            <a:pPr>
              <a:buFontTx/>
              <a:buNone/>
            </a:pPr>
            <a:r>
              <a:rPr lang="en-US" sz="4400"/>
              <a:t>This was the government of Paris that Marx called a genuine proletarian uprising and made most Europeans to question socialism.</a:t>
            </a:r>
            <a:r>
              <a:rPr lang="en-US"/>
              <a:t> </a:t>
            </a:r>
          </a:p>
        </p:txBody>
      </p:sp>
      <p:sp>
        <p:nvSpPr>
          <p:cNvPr id="47109" name="Rectangle 5"/>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47110" name="Rectangle 6"/>
          <p:cNvSpPr>
            <a:spLocks noChangeArrowheads="1"/>
          </p:cNvSpPr>
          <p:nvPr/>
        </p:nvSpPr>
        <p:spPr bwMode="auto">
          <a:xfrm>
            <a:off x="2133600" y="6553200"/>
            <a:ext cx="762000" cy="3048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47111" name="Rectangle 7"/>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47112" name="Rectangle 8"/>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47113" name="Rectangle 9"/>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47117" name="AutoShape 13">
            <a:hlinkClick r:id="rId3" action="ppaction://hlinksldjump" highlightClick="1"/>
          </p:cNvPr>
          <p:cNvSpPr>
            <a:spLocks noChangeArrowheads="1"/>
          </p:cNvSpPr>
          <p:nvPr/>
        </p:nvSpPr>
        <p:spPr bwMode="auto">
          <a:xfrm>
            <a:off x="152400" y="11430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47121" name="Text Box 17"/>
          <p:cNvSpPr txBox="1">
            <a:spLocks noChangeArrowheads="1"/>
          </p:cNvSpPr>
          <p:nvPr/>
        </p:nvSpPr>
        <p:spPr bwMode="auto">
          <a:xfrm>
            <a:off x="5257800" y="6491288"/>
            <a:ext cx="3886200" cy="366712"/>
          </a:xfrm>
          <a:prstGeom prst="rect">
            <a:avLst/>
          </a:prstGeom>
          <a:noFill/>
          <a:ln w="9525">
            <a:noFill/>
            <a:miter lim="800000"/>
            <a:headEnd/>
            <a:tailEnd/>
          </a:ln>
          <a:effectLst/>
        </p:spPr>
        <p:txBody>
          <a:bodyPr>
            <a:spAutoFit/>
          </a:bodyPr>
          <a:lstStyle/>
          <a:p>
            <a:pPr algn="l"/>
            <a:r>
              <a:rPr lang="en-US" sz="1800" b="1">
                <a:latin typeface="Tahoma" pitchFamily="34" charset="0"/>
              </a:rPr>
              <a:t>SUBJECT: The Labor Movement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p:cTn id="7" dur="500" fill="hold"/>
                                        <p:tgtEl>
                                          <p:spTgt spid="47107">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47107">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47106">
                                            <p:txEl>
                                              <p:pRg st="0" end="0"/>
                                            </p:txEl>
                                          </p:spTgt>
                                        </p:tgtEl>
                                        <p:attrNameLst>
                                          <p:attrName>style.visibility</p:attrName>
                                        </p:attrNameLst>
                                      </p:cBhvr>
                                      <p:to>
                                        <p:strVal val="visible"/>
                                      </p:to>
                                    </p:set>
                                    <p:anim calcmode="lin" valueType="num">
                                      <p:cBhvr additive="base">
                                        <p:cTn id="13" dur="500" fill="hold"/>
                                        <p:tgtEl>
                                          <p:spTgt spid="4710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7106">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autoUpdateAnimBg="0"/>
      <p:bldP spid="4710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06" name="Rectangle 134"/>
          <p:cNvSpPr>
            <a:spLocks noChangeArrowheads="1"/>
          </p:cNvSpPr>
          <p:nvPr/>
        </p:nvSpPr>
        <p:spPr bwMode="auto">
          <a:xfrm>
            <a:off x="152400" y="1752600"/>
            <a:ext cx="8991600" cy="4648200"/>
          </a:xfrm>
          <a:prstGeom prst="rect">
            <a:avLst/>
          </a:prstGeom>
          <a:solidFill>
            <a:schemeClr val="bg2"/>
          </a:solidFill>
          <a:ln w="9525">
            <a:noFill/>
            <a:miter lim="800000"/>
            <a:headEnd/>
            <a:tailEnd/>
          </a:ln>
          <a:effectLst/>
        </p:spPr>
        <p:txBody>
          <a:bodyPr wrap="none" anchor="ctr"/>
          <a:lstStyle/>
          <a:p>
            <a:endParaRPr lang="en-US"/>
          </a:p>
        </p:txBody>
      </p:sp>
      <p:sp>
        <p:nvSpPr>
          <p:cNvPr id="3075" name="AutoShape 3">
            <a:hlinkClick r:id="rId2" action="ppaction://hlinksldjump" highlightClick="1"/>
          </p:cNvPr>
          <p:cNvSpPr>
            <a:spLocks noChangeArrowheads="1"/>
          </p:cNvSpPr>
          <p:nvPr/>
        </p:nvSpPr>
        <p:spPr bwMode="auto">
          <a:xfrm>
            <a:off x="2209800" y="1905000"/>
            <a:ext cx="1066800" cy="679450"/>
          </a:xfrm>
          <a:prstGeom prst="actionButtonBlank">
            <a:avLst/>
          </a:prstGeom>
          <a:solidFill>
            <a:schemeClr val="tx2">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2" action="ppaction://hlinksldjump"/>
              </a:rPr>
              <a:t>100</a:t>
            </a:r>
            <a:endParaRPr lang="en-US" b="1">
              <a:solidFill>
                <a:schemeClr val="bg2"/>
              </a:solidFill>
              <a:latin typeface="Tahoma" pitchFamily="34" charset="0"/>
            </a:endParaRPr>
          </a:p>
        </p:txBody>
      </p:sp>
      <p:sp>
        <p:nvSpPr>
          <p:cNvPr id="3121" name="AutoShape 49">
            <a:hlinkClick r:id="rId3" action="ppaction://hlinksldjump" highlightClick="1"/>
          </p:cNvPr>
          <p:cNvSpPr>
            <a:spLocks noChangeArrowheads="1"/>
          </p:cNvSpPr>
          <p:nvPr/>
        </p:nvSpPr>
        <p:spPr bwMode="auto">
          <a:xfrm>
            <a:off x="2209800" y="2819400"/>
            <a:ext cx="1066800" cy="679450"/>
          </a:xfrm>
          <a:prstGeom prst="actionButtonBlank">
            <a:avLst/>
          </a:prstGeom>
          <a:solidFill>
            <a:schemeClr val="accent1">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4" action="ppaction://hlinksldjump"/>
              </a:rPr>
              <a:t>100</a:t>
            </a:r>
            <a:endParaRPr lang="en-US" b="1">
              <a:solidFill>
                <a:schemeClr val="bg2"/>
              </a:solidFill>
              <a:latin typeface="Tahoma" pitchFamily="34" charset="0"/>
            </a:endParaRPr>
          </a:p>
        </p:txBody>
      </p:sp>
      <p:sp>
        <p:nvSpPr>
          <p:cNvPr id="3122" name="AutoShape 50">
            <a:hlinkClick r:id="rId5" action="ppaction://hlinksldjump" highlightClick="1"/>
          </p:cNvPr>
          <p:cNvSpPr>
            <a:spLocks noChangeArrowheads="1"/>
          </p:cNvSpPr>
          <p:nvPr/>
        </p:nvSpPr>
        <p:spPr bwMode="auto">
          <a:xfrm>
            <a:off x="2209800" y="3733800"/>
            <a:ext cx="1066800" cy="679450"/>
          </a:xfrm>
          <a:prstGeom prst="actionButtonBlank">
            <a:avLst/>
          </a:prstGeom>
          <a:solidFill>
            <a:schemeClr val="tx2">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6" action="ppaction://hlinksldjump"/>
              </a:rPr>
              <a:t>100</a:t>
            </a:r>
            <a:endParaRPr lang="en-US" b="1">
              <a:solidFill>
                <a:schemeClr val="bg2"/>
              </a:solidFill>
              <a:latin typeface="Tahoma" pitchFamily="34" charset="0"/>
            </a:endParaRPr>
          </a:p>
        </p:txBody>
      </p:sp>
      <p:sp>
        <p:nvSpPr>
          <p:cNvPr id="3123" name="AutoShape 51">
            <a:hlinkClick r:id="rId2" action="ppaction://hlinksldjump" highlightClick="1"/>
          </p:cNvPr>
          <p:cNvSpPr>
            <a:spLocks noChangeArrowheads="1"/>
          </p:cNvSpPr>
          <p:nvPr/>
        </p:nvSpPr>
        <p:spPr bwMode="auto">
          <a:xfrm>
            <a:off x="2209800" y="4648200"/>
            <a:ext cx="1066800" cy="679450"/>
          </a:xfrm>
          <a:prstGeom prst="actionButtonBlank">
            <a:avLst/>
          </a:prstGeom>
          <a:solidFill>
            <a:schemeClr val="accent1">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7" action="ppaction://hlinksldjump"/>
              </a:rPr>
              <a:t>100</a:t>
            </a:r>
            <a:endParaRPr lang="en-US" b="1">
              <a:solidFill>
                <a:schemeClr val="bg2"/>
              </a:solidFill>
              <a:latin typeface="Tahoma" pitchFamily="34" charset="0"/>
            </a:endParaRPr>
          </a:p>
        </p:txBody>
      </p:sp>
      <p:sp>
        <p:nvSpPr>
          <p:cNvPr id="3124" name="AutoShape 52">
            <a:hlinkClick r:id="rId2" action="ppaction://hlinksldjump" highlightClick="1"/>
          </p:cNvPr>
          <p:cNvSpPr>
            <a:spLocks noChangeArrowheads="1"/>
          </p:cNvSpPr>
          <p:nvPr/>
        </p:nvSpPr>
        <p:spPr bwMode="auto">
          <a:xfrm>
            <a:off x="2209800" y="5562600"/>
            <a:ext cx="1066800" cy="679450"/>
          </a:xfrm>
          <a:prstGeom prst="actionButtonBlank">
            <a:avLst/>
          </a:prstGeom>
          <a:solidFill>
            <a:schemeClr val="tx2">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8" action="ppaction://hlinksldjump"/>
              </a:rPr>
              <a:t>100</a:t>
            </a:r>
            <a:endParaRPr lang="en-US" b="1">
              <a:solidFill>
                <a:schemeClr val="bg2"/>
              </a:solidFill>
              <a:latin typeface="Tahoma" pitchFamily="34" charset="0"/>
            </a:endParaRPr>
          </a:p>
        </p:txBody>
      </p:sp>
      <p:sp>
        <p:nvSpPr>
          <p:cNvPr id="3126" name="AutoShape 54">
            <a:hlinkClick r:id="rId2" action="ppaction://hlinksldjump" highlightClick="1"/>
          </p:cNvPr>
          <p:cNvSpPr>
            <a:spLocks noChangeArrowheads="1"/>
          </p:cNvSpPr>
          <p:nvPr/>
        </p:nvSpPr>
        <p:spPr bwMode="auto">
          <a:xfrm>
            <a:off x="3581400" y="1905000"/>
            <a:ext cx="1066800" cy="679450"/>
          </a:xfrm>
          <a:prstGeom prst="actionButtonBlank">
            <a:avLst/>
          </a:prstGeom>
          <a:solidFill>
            <a:schemeClr val="tx2">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3" action="ppaction://hlinksldjump"/>
              </a:rPr>
              <a:t>200</a:t>
            </a:r>
            <a:endParaRPr lang="en-US" b="1">
              <a:solidFill>
                <a:schemeClr val="bg2"/>
              </a:solidFill>
              <a:latin typeface="Tahoma" pitchFamily="34" charset="0"/>
            </a:endParaRPr>
          </a:p>
        </p:txBody>
      </p:sp>
      <p:sp>
        <p:nvSpPr>
          <p:cNvPr id="3127" name="AutoShape 55">
            <a:hlinkClick r:id="rId2" action="ppaction://hlinksldjump" highlightClick="1"/>
          </p:cNvPr>
          <p:cNvSpPr>
            <a:spLocks noChangeArrowheads="1"/>
          </p:cNvSpPr>
          <p:nvPr/>
        </p:nvSpPr>
        <p:spPr bwMode="auto">
          <a:xfrm>
            <a:off x="3581400" y="2819400"/>
            <a:ext cx="1066800" cy="679450"/>
          </a:xfrm>
          <a:prstGeom prst="actionButtonBlank">
            <a:avLst/>
          </a:prstGeom>
          <a:solidFill>
            <a:schemeClr val="accent1">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9" action="ppaction://hlinksldjump"/>
              </a:rPr>
              <a:t>200</a:t>
            </a:r>
            <a:endParaRPr lang="en-US" b="1">
              <a:solidFill>
                <a:schemeClr val="bg2"/>
              </a:solidFill>
              <a:latin typeface="Tahoma" pitchFamily="34" charset="0"/>
            </a:endParaRPr>
          </a:p>
        </p:txBody>
      </p:sp>
      <p:sp>
        <p:nvSpPr>
          <p:cNvPr id="3128" name="AutoShape 56">
            <a:hlinkClick r:id="rId2" action="ppaction://hlinksldjump" highlightClick="1"/>
          </p:cNvPr>
          <p:cNvSpPr>
            <a:spLocks noChangeArrowheads="1"/>
          </p:cNvSpPr>
          <p:nvPr/>
        </p:nvSpPr>
        <p:spPr bwMode="auto">
          <a:xfrm>
            <a:off x="3581400" y="3733800"/>
            <a:ext cx="1066800" cy="679450"/>
          </a:xfrm>
          <a:prstGeom prst="actionButtonBlank">
            <a:avLst/>
          </a:prstGeom>
          <a:solidFill>
            <a:schemeClr val="tx2">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10" action="ppaction://hlinksldjump"/>
              </a:rPr>
              <a:t>200</a:t>
            </a:r>
            <a:endParaRPr lang="en-US" b="1">
              <a:solidFill>
                <a:schemeClr val="bg2"/>
              </a:solidFill>
              <a:latin typeface="Tahoma" pitchFamily="34" charset="0"/>
            </a:endParaRPr>
          </a:p>
        </p:txBody>
      </p:sp>
      <p:sp>
        <p:nvSpPr>
          <p:cNvPr id="3129" name="AutoShape 57">
            <a:hlinkClick r:id="rId2" action="ppaction://hlinksldjump" highlightClick="1"/>
          </p:cNvPr>
          <p:cNvSpPr>
            <a:spLocks noChangeArrowheads="1"/>
          </p:cNvSpPr>
          <p:nvPr/>
        </p:nvSpPr>
        <p:spPr bwMode="auto">
          <a:xfrm>
            <a:off x="3581400" y="4648200"/>
            <a:ext cx="1066800" cy="679450"/>
          </a:xfrm>
          <a:prstGeom prst="actionButtonBlank">
            <a:avLst/>
          </a:prstGeom>
          <a:solidFill>
            <a:schemeClr val="accent1">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11" action="ppaction://hlinksldjump"/>
              </a:rPr>
              <a:t>200</a:t>
            </a:r>
            <a:endParaRPr lang="en-US" b="1">
              <a:solidFill>
                <a:schemeClr val="bg2"/>
              </a:solidFill>
              <a:latin typeface="Tahoma" pitchFamily="34" charset="0"/>
            </a:endParaRPr>
          </a:p>
        </p:txBody>
      </p:sp>
      <p:sp>
        <p:nvSpPr>
          <p:cNvPr id="3130" name="AutoShape 58">
            <a:hlinkClick r:id="rId2" action="ppaction://hlinksldjump" highlightClick="1"/>
          </p:cNvPr>
          <p:cNvSpPr>
            <a:spLocks noChangeArrowheads="1"/>
          </p:cNvSpPr>
          <p:nvPr/>
        </p:nvSpPr>
        <p:spPr bwMode="auto">
          <a:xfrm>
            <a:off x="3581400" y="5562600"/>
            <a:ext cx="1066800" cy="679450"/>
          </a:xfrm>
          <a:prstGeom prst="actionButtonBlank">
            <a:avLst/>
          </a:prstGeom>
          <a:solidFill>
            <a:schemeClr val="tx2">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12" action="ppaction://hlinksldjump"/>
              </a:rPr>
              <a:t>200</a:t>
            </a:r>
            <a:endParaRPr lang="en-US" b="1">
              <a:solidFill>
                <a:schemeClr val="bg2"/>
              </a:solidFill>
              <a:latin typeface="Tahoma" pitchFamily="34" charset="0"/>
            </a:endParaRPr>
          </a:p>
        </p:txBody>
      </p:sp>
      <p:sp>
        <p:nvSpPr>
          <p:cNvPr id="3148" name="AutoShape 76">
            <a:hlinkClick r:id="rId2" action="ppaction://hlinksldjump" highlightClick="1"/>
          </p:cNvPr>
          <p:cNvSpPr>
            <a:spLocks noChangeArrowheads="1"/>
          </p:cNvSpPr>
          <p:nvPr/>
        </p:nvSpPr>
        <p:spPr bwMode="auto">
          <a:xfrm>
            <a:off x="4953000" y="1905000"/>
            <a:ext cx="1066800" cy="679450"/>
          </a:xfrm>
          <a:prstGeom prst="actionButtonBlank">
            <a:avLst/>
          </a:prstGeom>
          <a:solidFill>
            <a:schemeClr val="tx2">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5" action="ppaction://hlinksldjump"/>
              </a:rPr>
              <a:t>300</a:t>
            </a:r>
            <a:endParaRPr lang="en-US" b="1">
              <a:solidFill>
                <a:schemeClr val="bg2"/>
              </a:solidFill>
              <a:latin typeface="Tahoma" pitchFamily="34" charset="0"/>
            </a:endParaRPr>
          </a:p>
        </p:txBody>
      </p:sp>
      <p:sp>
        <p:nvSpPr>
          <p:cNvPr id="3149" name="AutoShape 77">
            <a:hlinkClick r:id="rId2" action="ppaction://hlinksldjump" highlightClick="1"/>
          </p:cNvPr>
          <p:cNvSpPr>
            <a:spLocks noChangeArrowheads="1"/>
          </p:cNvSpPr>
          <p:nvPr/>
        </p:nvSpPr>
        <p:spPr bwMode="auto">
          <a:xfrm>
            <a:off x="4953000" y="2819400"/>
            <a:ext cx="1066800" cy="679450"/>
          </a:xfrm>
          <a:prstGeom prst="actionButtonBlank">
            <a:avLst/>
          </a:prstGeom>
          <a:solidFill>
            <a:schemeClr val="accent1">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13" action="ppaction://hlinksldjump"/>
              </a:rPr>
              <a:t>300</a:t>
            </a:r>
            <a:endParaRPr lang="en-US" b="1">
              <a:solidFill>
                <a:schemeClr val="bg2"/>
              </a:solidFill>
              <a:latin typeface="Tahoma" pitchFamily="34" charset="0"/>
            </a:endParaRPr>
          </a:p>
        </p:txBody>
      </p:sp>
      <p:sp>
        <p:nvSpPr>
          <p:cNvPr id="3150" name="AutoShape 78">
            <a:hlinkClick r:id="rId2" action="ppaction://hlinksldjump" highlightClick="1"/>
          </p:cNvPr>
          <p:cNvSpPr>
            <a:spLocks noChangeArrowheads="1"/>
          </p:cNvSpPr>
          <p:nvPr/>
        </p:nvSpPr>
        <p:spPr bwMode="auto">
          <a:xfrm>
            <a:off x="4953000" y="3733800"/>
            <a:ext cx="1066800" cy="679450"/>
          </a:xfrm>
          <a:prstGeom prst="actionButtonBlank">
            <a:avLst/>
          </a:prstGeom>
          <a:solidFill>
            <a:schemeClr val="tx2">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14" action="ppaction://hlinksldjump"/>
              </a:rPr>
              <a:t>300</a:t>
            </a:r>
            <a:endParaRPr lang="en-US" b="1">
              <a:solidFill>
                <a:schemeClr val="bg2"/>
              </a:solidFill>
              <a:latin typeface="Tahoma" pitchFamily="34" charset="0"/>
            </a:endParaRPr>
          </a:p>
        </p:txBody>
      </p:sp>
      <p:sp>
        <p:nvSpPr>
          <p:cNvPr id="3151" name="AutoShape 79">
            <a:hlinkClick r:id="rId2" action="ppaction://hlinksldjump" highlightClick="1"/>
          </p:cNvPr>
          <p:cNvSpPr>
            <a:spLocks noChangeArrowheads="1"/>
          </p:cNvSpPr>
          <p:nvPr/>
        </p:nvSpPr>
        <p:spPr bwMode="auto">
          <a:xfrm>
            <a:off x="4953000" y="4648200"/>
            <a:ext cx="1066800" cy="679450"/>
          </a:xfrm>
          <a:prstGeom prst="actionButtonBlank">
            <a:avLst/>
          </a:prstGeom>
          <a:solidFill>
            <a:schemeClr val="accent1">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15" action="ppaction://hlinksldjump"/>
              </a:rPr>
              <a:t>300</a:t>
            </a:r>
            <a:endParaRPr lang="en-US" b="1">
              <a:solidFill>
                <a:schemeClr val="bg2"/>
              </a:solidFill>
              <a:latin typeface="Tahoma" pitchFamily="34" charset="0"/>
            </a:endParaRPr>
          </a:p>
        </p:txBody>
      </p:sp>
      <p:sp>
        <p:nvSpPr>
          <p:cNvPr id="3152" name="AutoShape 80">
            <a:hlinkClick r:id="rId2" action="ppaction://hlinksldjump" highlightClick="1"/>
          </p:cNvPr>
          <p:cNvSpPr>
            <a:spLocks noChangeArrowheads="1"/>
          </p:cNvSpPr>
          <p:nvPr/>
        </p:nvSpPr>
        <p:spPr bwMode="auto">
          <a:xfrm>
            <a:off x="4953000" y="5562600"/>
            <a:ext cx="1066800" cy="679450"/>
          </a:xfrm>
          <a:prstGeom prst="actionButtonBlank">
            <a:avLst/>
          </a:prstGeom>
          <a:solidFill>
            <a:schemeClr val="tx2">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16" action="ppaction://hlinksldjump"/>
              </a:rPr>
              <a:t>300</a:t>
            </a:r>
            <a:endParaRPr lang="en-US" b="1">
              <a:solidFill>
                <a:schemeClr val="bg2"/>
              </a:solidFill>
              <a:latin typeface="Tahoma" pitchFamily="34" charset="0"/>
            </a:endParaRPr>
          </a:p>
        </p:txBody>
      </p:sp>
      <p:sp>
        <p:nvSpPr>
          <p:cNvPr id="3153" name="AutoShape 81">
            <a:hlinkClick r:id="rId2" action="ppaction://hlinksldjump" highlightClick="1"/>
          </p:cNvPr>
          <p:cNvSpPr>
            <a:spLocks noChangeArrowheads="1"/>
          </p:cNvSpPr>
          <p:nvPr/>
        </p:nvSpPr>
        <p:spPr bwMode="auto">
          <a:xfrm>
            <a:off x="6324600" y="1905000"/>
            <a:ext cx="1066800" cy="679450"/>
          </a:xfrm>
          <a:prstGeom prst="actionButtonBlank">
            <a:avLst/>
          </a:prstGeom>
          <a:solidFill>
            <a:schemeClr val="tx2">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17" action="ppaction://hlinksldjump"/>
              </a:rPr>
              <a:t>400</a:t>
            </a:r>
            <a:endParaRPr lang="en-US" b="1">
              <a:solidFill>
                <a:schemeClr val="bg2"/>
              </a:solidFill>
              <a:latin typeface="Tahoma" pitchFamily="34" charset="0"/>
            </a:endParaRPr>
          </a:p>
        </p:txBody>
      </p:sp>
      <p:sp>
        <p:nvSpPr>
          <p:cNvPr id="3154" name="AutoShape 82">
            <a:hlinkClick r:id="rId2" action="ppaction://hlinksldjump" highlightClick="1"/>
          </p:cNvPr>
          <p:cNvSpPr>
            <a:spLocks noChangeArrowheads="1"/>
          </p:cNvSpPr>
          <p:nvPr/>
        </p:nvSpPr>
        <p:spPr bwMode="auto">
          <a:xfrm>
            <a:off x="6324600" y="2819400"/>
            <a:ext cx="1066800" cy="679450"/>
          </a:xfrm>
          <a:prstGeom prst="actionButtonBlank">
            <a:avLst/>
          </a:prstGeom>
          <a:solidFill>
            <a:schemeClr val="accent1">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18" action="ppaction://hlinksldjump"/>
              </a:rPr>
              <a:t>400</a:t>
            </a:r>
            <a:endParaRPr lang="en-US" b="1">
              <a:solidFill>
                <a:schemeClr val="bg2"/>
              </a:solidFill>
              <a:latin typeface="Tahoma" pitchFamily="34" charset="0"/>
            </a:endParaRPr>
          </a:p>
        </p:txBody>
      </p:sp>
      <p:sp>
        <p:nvSpPr>
          <p:cNvPr id="3155" name="AutoShape 83">
            <a:hlinkClick r:id="rId2" action="ppaction://hlinksldjump" highlightClick="1"/>
          </p:cNvPr>
          <p:cNvSpPr>
            <a:spLocks noChangeArrowheads="1"/>
          </p:cNvSpPr>
          <p:nvPr/>
        </p:nvSpPr>
        <p:spPr bwMode="auto">
          <a:xfrm>
            <a:off x="6324600" y="3733800"/>
            <a:ext cx="1066800" cy="679450"/>
          </a:xfrm>
          <a:prstGeom prst="actionButtonBlank">
            <a:avLst/>
          </a:prstGeom>
          <a:solidFill>
            <a:schemeClr val="tx2">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19" action="ppaction://hlinksldjump"/>
              </a:rPr>
              <a:t>400</a:t>
            </a:r>
            <a:endParaRPr lang="en-US" b="1">
              <a:solidFill>
                <a:schemeClr val="bg2"/>
              </a:solidFill>
              <a:latin typeface="Tahoma" pitchFamily="34" charset="0"/>
            </a:endParaRPr>
          </a:p>
        </p:txBody>
      </p:sp>
      <p:sp>
        <p:nvSpPr>
          <p:cNvPr id="3156" name="AutoShape 84">
            <a:hlinkClick r:id="rId2" action="ppaction://hlinksldjump" highlightClick="1"/>
          </p:cNvPr>
          <p:cNvSpPr>
            <a:spLocks noChangeArrowheads="1"/>
          </p:cNvSpPr>
          <p:nvPr/>
        </p:nvSpPr>
        <p:spPr bwMode="auto">
          <a:xfrm>
            <a:off x="6324600" y="4648200"/>
            <a:ext cx="1066800" cy="679450"/>
          </a:xfrm>
          <a:prstGeom prst="actionButtonBlank">
            <a:avLst/>
          </a:prstGeom>
          <a:solidFill>
            <a:schemeClr val="accent1">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20" action="ppaction://hlinksldjump"/>
              </a:rPr>
              <a:t>400</a:t>
            </a:r>
            <a:endParaRPr lang="en-US" b="1">
              <a:solidFill>
                <a:schemeClr val="bg2"/>
              </a:solidFill>
              <a:latin typeface="Tahoma" pitchFamily="34" charset="0"/>
            </a:endParaRPr>
          </a:p>
        </p:txBody>
      </p:sp>
      <p:sp>
        <p:nvSpPr>
          <p:cNvPr id="3157" name="AutoShape 85">
            <a:hlinkClick r:id="rId2" action="ppaction://hlinksldjump" highlightClick="1"/>
          </p:cNvPr>
          <p:cNvSpPr>
            <a:spLocks noChangeArrowheads="1"/>
          </p:cNvSpPr>
          <p:nvPr/>
        </p:nvSpPr>
        <p:spPr bwMode="auto">
          <a:xfrm>
            <a:off x="6324600" y="5562600"/>
            <a:ext cx="1066800" cy="679450"/>
          </a:xfrm>
          <a:prstGeom prst="actionButtonBlank">
            <a:avLst/>
          </a:prstGeom>
          <a:solidFill>
            <a:schemeClr val="tx2">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21" action="ppaction://hlinksldjump"/>
              </a:rPr>
              <a:t>400</a:t>
            </a:r>
            <a:endParaRPr lang="en-US" b="1">
              <a:solidFill>
                <a:schemeClr val="bg2"/>
              </a:solidFill>
              <a:latin typeface="Tahoma" pitchFamily="34" charset="0"/>
            </a:endParaRPr>
          </a:p>
        </p:txBody>
      </p:sp>
      <p:sp>
        <p:nvSpPr>
          <p:cNvPr id="3158" name="AutoShape 86">
            <a:hlinkClick r:id="rId2" action="ppaction://hlinksldjump" highlightClick="1"/>
          </p:cNvPr>
          <p:cNvSpPr>
            <a:spLocks noChangeArrowheads="1"/>
          </p:cNvSpPr>
          <p:nvPr/>
        </p:nvSpPr>
        <p:spPr bwMode="auto">
          <a:xfrm>
            <a:off x="7696200" y="1905000"/>
            <a:ext cx="1066800" cy="679450"/>
          </a:xfrm>
          <a:prstGeom prst="actionButtonBlank">
            <a:avLst/>
          </a:prstGeom>
          <a:solidFill>
            <a:schemeClr val="tx2">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22" action="ppaction://hlinksldjump"/>
              </a:rPr>
              <a:t>500</a:t>
            </a:r>
            <a:endParaRPr lang="en-US" b="1">
              <a:solidFill>
                <a:schemeClr val="bg2"/>
              </a:solidFill>
              <a:latin typeface="Tahoma" pitchFamily="34" charset="0"/>
            </a:endParaRPr>
          </a:p>
        </p:txBody>
      </p:sp>
      <p:sp>
        <p:nvSpPr>
          <p:cNvPr id="3159" name="AutoShape 87">
            <a:hlinkClick r:id="rId2" action="ppaction://hlinksldjump" highlightClick="1"/>
          </p:cNvPr>
          <p:cNvSpPr>
            <a:spLocks noChangeArrowheads="1"/>
          </p:cNvSpPr>
          <p:nvPr/>
        </p:nvSpPr>
        <p:spPr bwMode="auto">
          <a:xfrm>
            <a:off x="7696200" y="2819400"/>
            <a:ext cx="1066800" cy="679450"/>
          </a:xfrm>
          <a:prstGeom prst="actionButtonBlank">
            <a:avLst/>
          </a:prstGeom>
          <a:solidFill>
            <a:schemeClr val="accent1">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23" action="ppaction://hlinksldjump"/>
              </a:rPr>
              <a:t>500</a:t>
            </a:r>
            <a:endParaRPr lang="en-US" b="1">
              <a:solidFill>
                <a:schemeClr val="bg2"/>
              </a:solidFill>
              <a:latin typeface="Tahoma" pitchFamily="34" charset="0"/>
            </a:endParaRPr>
          </a:p>
        </p:txBody>
      </p:sp>
      <p:sp>
        <p:nvSpPr>
          <p:cNvPr id="3160" name="AutoShape 88">
            <a:hlinkClick r:id="rId2" action="ppaction://hlinksldjump" highlightClick="1"/>
          </p:cNvPr>
          <p:cNvSpPr>
            <a:spLocks noChangeArrowheads="1"/>
          </p:cNvSpPr>
          <p:nvPr/>
        </p:nvSpPr>
        <p:spPr bwMode="auto">
          <a:xfrm>
            <a:off x="7696200" y="3733800"/>
            <a:ext cx="1066800" cy="679450"/>
          </a:xfrm>
          <a:prstGeom prst="actionButtonBlank">
            <a:avLst/>
          </a:prstGeom>
          <a:solidFill>
            <a:schemeClr val="tx2">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24" action="ppaction://hlinksldjump"/>
              </a:rPr>
              <a:t>500</a:t>
            </a:r>
            <a:endParaRPr lang="en-US" b="1">
              <a:solidFill>
                <a:schemeClr val="bg2"/>
              </a:solidFill>
              <a:latin typeface="Tahoma" pitchFamily="34" charset="0"/>
            </a:endParaRPr>
          </a:p>
        </p:txBody>
      </p:sp>
      <p:sp>
        <p:nvSpPr>
          <p:cNvPr id="3161" name="AutoShape 89">
            <a:hlinkClick r:id="rId2" action="ppaction://hlinksldjump" highlightClick="1"/>
          </p:cNvPr>
          <p:cNvSpPr>
            <a:spLocks noChangeArrowheads="1"/>
          </p:cNvSpPr>
          <p:nvPr/>
        </p:nvSpPr>
        <p:spPr bwMode="auto">
          <a:xfrm>
            <a:off x="7696200" y="4648200"/>
            <a:ext cx="1066800" cy="679450"/>
          </a:xfrm>
          <a:prstGeom prst="actionButtonBlank">
            <a:avLst/>
          </a:prstGeom>
          <a:solidFill>
            <a:schemeClr val="accent1">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25" action="ppaction://hlinksldjump"/>
              </a:rPr>
              <a:t>500</a:t>
            </a:r>
            <a:endParaRPr lang="en-US" b="1">
              <a:solidFill>
                <a:schemeClr val="bg2"/>
              </a:solidFill>
              <a:latin typeface="Tahoma" pitchFamily="34" charset="0"/>
            </a:endParaRPr>
          </a:p>
        </p:txBody>
      </p:sp>
      <p:sp>
        <p:nvSpPr>
          <p:cNvPr id="3162" name="AutoShape 90">
            <a:hlinkClick r:id="rId2" action="ppaction://hlinksldjump" highlightClick="1"/>
          </p:cNvPr>
          <p:cNvSpPr>
            <a:spLocks noChangeArrowheads="1"/>
          </p:cNvSpPr>
          <p:nvPr/>
        </p:nvSpPr>
        <p:spPr bwMode="auto">
          <a:xfrm>
            <a:off x="7696200" y="5562600"/>
            <a:ext cx="1066800" cy="679450"/>
          </a:xfrm>
          <a:prstGeom prst="actionButtonBlank">
            <a:avLst/>
          </a:prstGeom>
          <a:solidFill>
            <a:schemeClr val="tx2">
              <a:alpha val="50000"/>
            </a:schemeClr>
          </a:solidFill>
          <a:ln w="9525">
            <a:solidFill>
              <a:schemeClr val="bg2"/>
            </a:solidFill>
            <a:miter lim="800000"/>
            <a:headEnd/>
            <a:tailEnd/>
          </a:ln>
          <a:effectLst/>
        </p:spPr>
        <p:txBody>
          <a:bodyPr wrap="none" anchor="ctr"/>
          <a:lstStyle/>
          <a:p>
            <a:r>
              <a:rPr lang="en-US" b="1">
                <a:solidFill>
                  <a:schemeClr val="bg2"/>
                </a:solidFill>
                <a:latin typeface="Tahoma" pitchFamily="34" charset="0"/>
                <a:hlinkClick r:id="rId26" action="ppaction://hlinksldjump"/>
              </a:rPr>
              <a:t>500</a:t>
            </a:r>
            <a:endParaRPr lang="en-US" b="1">
              <a:solidFill>
                <a:schemeClr val="bg2"/>
              </a:solidFill>
              <a:latin typeface="Tahoma" pitchFamily="34" charset="0"/>
            </a:endParaRPr>
          </a:p>
        </p:txBody>
      </p:sp>
      <p:sp>
        <p:nvSpPr>
          <p:cNvPr id="3186" name="Rectangle 114"/>
          <p:cNvSpPr>
            <a:spLocks noChangeArrowheads="1"/>
          </p:cNvSpPr>
          <p:nvPr/>
        </p:nvSpPr>
        <p:spPr bwMode="auto">
          <a:xfrm>
            <a:off x="228600" y="2743200"/>
            <a:ext cx="8610600" cy="838200"/>
          </a:xfrm>
          <a:prstGeom prst="rect">
            <a:avLst/>
          </a:prstGeom>
          <a:noFill/>
          <a:ln w="9525">
            <a:solidFill>
              <a:schemeClr val="tx1"/>
            </a:solidFill>
            <a:miter lim="800000"/>
            <a:headEnd/>
            <a:tailEnd/>
          </a:ln>
          <a:effectLst/>
        </p:spPr>
        <p:txBody>
          <a:bodyPr wrap="none" anchor="ctr"/>
          <a:lstStyle/>
          <a:p>
            <a:pPr algn="l"/>
            <a:r>
              <a:rPr lang="en-US">
                <a:latin typeface="Tahoma" pitchFamily="34" charset="0"/>
              </a:rPr>
              <a:t>Urbanization</a:t>
            </a:r>
          </a:p>
          <a:p>
            <a:pPr algn="l"/>
            <a:endParaRPr lang="en-US">
              <a:latin typeface="Tahoma" pitchFamily="34" charset="0"/>
            </a:endParaRPr>
          </a:p>
        </p:txBody>
      </p:sp>
      <p:sp>
        <p:nvSpPr>
          <p:cNvPr id="3188" name="Rectangle 116"/>
          <p:cNvSpPr>
            <a:spLocks noChangeArrowheads="1"/>
          </p:cNvSpPr>
          <p:nvPr/>
        </p:nvSpPr>
        <p:spPr bwMode="auto">
          <a:xfrm>
            <a:off x="228600" y="1828800"/>
            <a:ext cx="8610600" cy="838200"/>
          </a:xfrm>
          <a:prstGeom prst="rect">
            <a:avLst/>
          </a:prstGeom>
          <a:noFill/>
          <a:ln w="9525">
            <a:solidFill>
              <a:schemeClr val="tx1"/>
            </a:solidFill>
            <a:miter lim="800000"/>
            <a:headEnd/>
            <a:tailEnd/>
          </a:ln>
          <a:effectLst/>
        </p:spPr>
        <p:txBody>
          <a:bodyPr wrap="none" anchor="ctr"/>
          <a:lstStyle/>
          <a:p>
            <a:pPr algn="l"/>
            <a:r>
              <a:rPr lang="en-US">
                <a:latin typeface="Tahoma" pitchFamily="34" charset="0"/>
              </a:rPr>
              <a:t>New Industrial </a:t>
            </a:r>
          </a:p>
          <a:p>
            <a:pPr algn="l"/>
            <a:r>
              <a:rPr lang="en-US">
                <a:latin typeface="Tahoma" pitchFamily="34" charset="0"/>
              </a:rPr>
              <a:t>Revolution</a:t>
            </a:r>
          </a:p>
        </p:txBody>
      </p:sp>
      <p:sp>
        <p:nvSpPr>
          <p:cNvPr id="3197" name="Rectangle 125"/>
          <p:cNvSpPr>
            <a:spLocks noChangeArrowheads="1"/>
          </p:cNvSpPr>
          <p:nvPr/>
        </p:nvSpPr>
        <p:spPr bwMode="auto">
          <a:xfrm>
            <a:off x="152400" y="3657600"/>
            <a:ext cx="8686800" cy="838200"/>
          </a:xfrm>
          <a:prstGeom prst="rect">
            <a:avLst/>
          </a:prstGeom>
          <a:noFill/>
          <a:ln w="9525">
            <a:solidFill>
              <a:schemeClr val="tx1"/>
            </a:solidFill>
            <a:miter lim="800000"/>
            <a:headEnd/>
            <a:tailEnd/>
          </a:ln>
          <a:effectLst/>
        </p:spPr>
        <p:txBody>
          <a:bodyPr wrap="none" anchor="ctr"/>
          <a:lstStyle/>
          <a:p>
            <a:pPr algn="l"/>
            <a:r>
              <a:rPr lang="en-US">
                <a:latin typeface="Tahoma" pitchFamily="34" charset="0"/>
              </a:rPr>
              <a:t>Women in the </a:t>
            </a:r>
          </a:p>
          <a:p>
            <a:pPr algn="l"/>
            <a:r>
              <a:rPr lang="en-US">
                <a:latin typeface="Tahoma" pitchFamily="34" charset="0"/>
              </a:rPr>
              <a:t>  Modern Era</a:t>
            </a:r>
          </a:p>
        </p:txBody>
      </p:sp>
      <p:sp>
        <p:nvSpPr>
          <p:cNvPr id="3198" name="Rectangle 126"/>
          <p:cNvSpPr>
            <a:spLocks noChangeArrowheads="1"/>
          </p:cNvSpPr>
          <p:nvPr/>
        </p:nvSpPr>
        <p:spPr bwMode="auto">
          <a:xfrm>
            <a:off x="228600" y="4572000"/>
            <a:ext cx="8610600" cy="838200"/>
          </a:xfrm>
          <a:prstGeom prst="rect">
            <a:avLst/>
          </a:prstGeom>
          <a:noFill/>
          <a:ln w="9525">
            <a:solidFill>
              <a:schemeClr val="tx1"/>
            </a:solidFill>
            <a:miter lim="800000"/>
            <a:headEnd/>
            <a:tailEnd/>
          </a:ln>
          <a:effectLst/>
        </p:spPr>
        <p:txBody>
          <a:bodyPr wrap="none" anchor="ctr"/>
          <a:lstStyle/>
          <a:p>
            <a:pPr algn="l"/>
            <a:r>
              <a:rPr lang="en-US">
                <a:latin typeface="Tahoma" pitchFamily="34" charset="0"/>
              </a:rPr>
              <a:t>The Labor</a:t>
            </a:r>
          </a:p>
          <a:p>
            <a:pPr algn="l"/>
            <a:r>
              <a:rPr lang="en-US">
                <a:latin typeface="Tahoma" pitchFamily="34" charset="0"/>
              </a:rPr>
              <a:t>Movement </a:t>
            </a:r>
          </a:p>
        </p:txBody>
      </p:sp>
      <p:sp>
        <p:nvSpPr>
          <p:cNvPr id="3199" name="Rectangle 127"/>
          <p:cNvSpPr>
            <a:spLocks noChangeArrowheads="1"/>
          </p:cNvSpPr>
          <p:nvPr/>
        </p:nvSpPr>
        <p:spPr bwMode="auto">
          <a:xfrm>
            <a:off x="228600" y="5486400"/>
            <a:ext cx="8610600" cy="838200"/>
          </a:xfrm>
          <a:prstGeom prst="rect">
            <a:avLst/>
          </a:prstGeom>
          <a:noFill/>
          <a:ln w="9525">
            <a:solidFill>
              <a:schemeClr val="tx1"/>
            </a:solidFill>
            <a:miter lim="800000"/>
            <a:headEnd/>
            <a:tailEnd/>
          </a:ln>
          <a:effectLst/>
        </p:spPr>
        <p:txBody>
          <a:bodyPr wrap="none" anchor="ctr"/>
          <a:lstStyle/>
          <a:p>
            <a:pPr algn="l"/>
            <a:r>
              <a:rPr lang="en-US">
                <a:latin typeface="Tahoma" pitchFamily="34" charset="0"/>
              </a:rPr>
              <a:t>Russia</a:t>
            </a:r>
          </a:p>
        </p:txBody>
      </p:sp>
      <p:sp>
        <p:nvSpPr>
          <p:cNvPr id="3200" name="Rectangle 128"/>
          <p:cNvSpPr>
            <a:spLocks noGrp="1" noChangeArrowheads="1"/>
          </p:cNvSpPr>
          <p:nvPr>
            <p:ph type="title"/>
          </p:nvPr>
        </p:nvSpPr>
        <p:spPr>
          <a:xfrm>
            <a:off x="0" y="304800"/>
            <a:ext cx="9144000" cy="1143000"/>
          </a:xfrm>
        </p:spPr>
        <p:txBody>
          <a:bodyPr/>
          <a:lstStyle/>
          <a:p>
            <a:r>
              <a:rPr lang="en-US" b="1" u="sng"/>
              <a:t>The Building of European Supremacy</a:t>
            </a:r>
            <a:endParaRPr lang="en-US" sz="3600" b="1" u="sng"/>
          </a:p>
        </p:txBody>
      </p:sp>
      <p:sp>
        <p:nvSpPr>
          <p:cNvPr id="3202" name="Line 130"/>
          <p:cNvSpPr>
            <a:spLocks noChangeShapeType="1"/>
          </p:cNvSpPr>
          <p:nvPr/>
        </p:nvSpPr>
        <p:spPr bwMode="auto">
          <a:xfrm>
            <a:off x="1447800" y="0"/>
            <a:ext cx="0" cy="1371600"/>
          </a:xfrm>
          <a:prstGeom prst="line">
            <a:avLst/>
          </a:prstGeom>
          <a:noFill/>
          <a:ln w="9525">
            <a:solidFill>
              <a:schemeClr val="tx1"/>
            </a:solidFill>
            <a:round/>
            <a:headEnd/>
            <a:tailEnd/>
          </a:ln>
          <a:effectLst/>
        </p:spPr>
        <p:txBody>
          <a:bodyPr/>
          <a:lstStyle/>
          <a:p>
            <a:endParaRPr lang="en-US"/>
          </a:p>
        </p:txBody>
      </p:sp>
      <p:sp>
        <p:nvSpPr>
          <p:cNvPr id="3209" name="Rectangle 137"/>
          <p:cNvSpPr>
            <a:spLocks noChangeArrowheads="1"/>
          </p:cNvSpPr>
          <p:nvPr/>
        </p:nvSpPr>
        <p:spPr bwMode="auto">
          <a:xfrm>
            <a:off x="0" y="6477000"/>
            <a:ext cx="1371600" cy="381000"/>
          </a:xfrm>
          <a:prstGeom prst="rect">
            <a:avLst/>
          </a:prstGeom>
          <a:solidFill>
            <a:schemeClr val="bg1"/>
          </a:solidFill>
          <a:ln w="9525">
            <a:solidFill>
              <a:schemeClr val="bg1"/>
            </a:solidFill>
            <a:miter lim="800000"/>
            <a:headEnd/>
            <a:tailEnd/>
          </a:ln>
          <a:effectLst/>
        </p:spPr>
        <p:txBody>
          <a:bodyPr wrap="none" anchor="ctr"/>
          <a:lstStyle/>
          <a:p>
            <a:endParaRPr lang="en-US"/>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143000" y="457200"/>
            <a:ext cx="7772400" cy="1143000"/>
          </a:xfrm>
        </p:spPr>
        <p:txBody>
          <a:bodyPr/>
          <a:lstStyle/>
          <a:p>
            <a:r>
              <a:rPr lang="en-US"/>
              <a:t>Who were the Fabians, who help form the nucleus of the new Labour Party?</a:t>
            </a:r>
          </a:p>
        </p:txBody>
      </p:sp>
      <p:sp>
        <p:nvSpPr>
          <p:cNvPr id="57347" name="Rectangle 3"/>
          <p:cNvSpPr>
            <a:spLocks noGrp="1" noChangeArrowheads="1"/>
          </p:cNvSpPr>
          <p:nvPr>
            <p:ph type="body" idx="1"/>
          </p:nvPr>
        </p:nvSpPr>
        <p:spPr>
          <a:xfrm>
            <a:off x="685800" y="2438400"/>
            <a:ext cx="8077200" cy="3429000"/>
          </a:xfrm>
        </p:spPr>
        <p:txBody>
          <a:bodyPr/>
          <a:lstStyle/>
          <a:p>
            <a:pPr>
              <a:buFontTx/>
              <a:buNone/>
            </a:pPr>
            <a:r>
              <a:rPr lang="en-US" sz="4400"/>
              <a:t>This was Great Britain’s most powerful socialist group.</a:t>
            </a:r>
            <a:r>
              <a:rPr lang="en-US"/>
              <a:t> </a:t>
            </a:r>
          </a:p>
        </p:txBody>
      </p:sp>
      <p:sp>
        <p:nvSpPr>
          <p:cNvPr id="57348" name="Rectangle 4"/>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57349" name="Rectangle 5"/>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57350" name="Rectangle 6"/>
          <p:cNvSpPr>
            <a:spLocks noChangeArrowheads="1"/>
          </p:cNvSpPr>
          <p:nvPr/>
        </p:nvSpPr>
        <p:spPr bwMode="auto">
          <a:xfrm>
            <a:off x="2895600" y="6477000"/>
            <a:ext cx="762000" cy="3810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57351" name="Rectangle 7"/>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57352" name="Rectangle 8"/>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57355" name="AutoShape 11">
            <a:hlinkClick r:id="rId3" action="ppaction://hlinksldjump" highlightClick="1"/>
          </p:cNvPr>
          <p:cNvSpPr>
            <a:spLocks noChangeArrowheads="1"/>
          </p:cNvSpPr>
          <p:nvPr/>
        </p:nvSpPr>
        <p:spPr bwMode="auto">
          <a:xfrm>
            <a:off x="152400" y="11430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57359" name="Text Box 15"/>
          <p:cNvSpPr txBox="1">
            <a:spLocks noChangeArrowheads="1"/>
          </p:cNvSpPr>
          <p:nvPr/>
        </p:nvSpPr>
        <p:spPr bwMode="auto">
          <a:xfrm>
            <a:off x="5257800" y="6491288"/>
            <a:ext cx="3886200" cy="366712"/>
          </a:xfrm>
          <a:prstGeom prst="rect">
            <a:avLst/>
          </a:prstGeom>
          <a:noFill/>
          <a:ln w="9525">
            <a:noFill/>
            <a:miter lim="800000"/>
            <a:headEnd/>
            <a:tailEnd/>
          </a:ln>
          <a:effectLst/>
        </p:spPr>
        <p:txBody>
          <a:bodyPr>
            <a:spAutoFit/>
          </a:bodyPr>
          <a:lstStyle/>
          <a:p>
            <a:pPr algn="l"/>
            <a:r>
              <a:rPr lang="en-US" sz="1800" b="1">
                <a:latin typeface="Tahoma" pitchFamily="34" charset="0"/>
              </a:rPr>
              <a:t>SUBJECT: The Labor Movement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p:cTn id="7" dur="500" fill="hold"/>
                                        <p:tgtEl>
                                          <p:spTgt spid="57347">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57347">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7346">
                                            <p:txEl>
                                              <p:pRg st="0" end="0"/>
                                            </p:txEl>
                                          </p:spTgt>
                                        </p:tgtEl>
                                        <p:attrNameLst>
                                          <p:attrName>style.visibility</p:attrName>
                                        </p:attrNameLst>
                                      </p:cBhvr>
                                      <p:to>
                                        <p:strVal val="visible"/>
                                      </p:to>
                                    </p:set>
                                    <p:anim calcmode="lin" valueType="num">
                                      <p:cBhvr additive="base">
                                        <p:cTn id="13" dur="500" fill="hold"/>
                                        <p:tgtEl>
                                          <p:spTgt spid="5734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7346">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build="p" autoUpdateAnimBg="0"/>
      <p:bldP spid="5734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838200"/>
            <a:ext cx="8458200" cy="1143000"/>
          </a:xfrm>
        </p:spPr>
        <p:txBody>
          <a:bodyPr/>
          <a:lstStyle/>
          <a:p>
            <a:r>
              <a:rPr lang="en-US"/>
              <a:t>What was the general strike, where all businesses shut down in support of a common cause?</a:t>
            </a:r>
          </a:p>
        </p:txBody>
      </p:sp>
      <p:sp>
        <p:nvSpPr>
          <p:cNvPr id="58371" name="Rectangle 3"/>
          <p:cNvSpPr>
            <a:spLocks noGrp="1" noChangeArrowheads="1"/>
          </p:cNvSpPr>
          <p:nvPr>
            <p:ph type="body" idx="1"/>
          </p:nvPr>
        </p:nvSpPr>
        <p:spPr>
          <a:xfrm>
            <a:off x="0" y="2590800"/>
            <a:ext cx="9144000" cy="3429000"/>
          </a:xfrm>
        </p:spPr>
        <p:txBody>
          <a:bodyPr/>
          <a:lstStyle/>
          <a:p>
            <a:pPr>
              <a:buFontTx/>
              <a:buNone/>
            </a:pPr>
            <a:r>
              <a:rPr lang="en-US" sz="4400"/>
              <a:t>This was the action described by Georges Sorel in his Reflections on Violence that was often used by the French labor movement.</a:t>
            </a:r>
            <a:endParaRPr lang="en-US"/>
          </a:p>
        </p:txBody>
      </p:sp>
      <p:sp>
        <p:nvSpPr>
          <p:cNvPr id="58372" name="Rectangle 4"/>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58373" name="Rectangle 5"/>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58374" name="Rectangle 6"/>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58375" name="Rectangle 7"/>
          <p:cNvSpPr>
            <a:spLocks noChangeArrowheads="1"/>
          </p:cNvSpPr>
          <p:nvPr/>
        </p:nvSpPr>
        <p:spPr bwMode="auto">
          <a:xfrm>
            <a:off x="3657600" y="6400800"/>
            <a:ext cx="762000" cy="4572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58376" name="Rectangle 8"/>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58379" name="AutoShape 11">
            <a:hlinkClick r:id="rId3" action="ppaction://hlinksldjump" highlightClick="1"/>
          </p:cNvPr>
          <p:cNvSpPr>
            <a:spLocks noChangeArrowheads="1"/>
          </p:cNvSpPr>
          <p:nvPr/>
        </p:nvSpPr>
        <p:spPr bwMode="auto">
          <a:xfrm>
            <a:off x="228600" y="7620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58384" name="Text Box 16"/>
          <p:cNvSpPr txBox="1">
            <a:spLocks noChangeArrowheads="1"/>
          </p:cNvSpPr>
          <p:nvPr/>
        </p:nvSpPr>
        <p:spPr bwMode="auto">
          <a:xfrm>
            <a:off x="5257800" y="6491288"/>
            <a:ext cx="3886200" cy="366712"/>
          </a:xfrm>
          <a:prstGeom prst="rect">
            <a:avLst/>
          </a:prstGeom>
          <a:noFill/>
          <a:ln w="9525">
            <a:noFill/>
            <a:miter lim="800000"/>
            <a:headEnd/>
            <a:tailEnd/>
          </a:ln>
          <a:effectLst/>
        </p:spPr>
        <p:txBody>
          <a:bodyPr>
            <a:spAutoFit/>
          </a:bodyPr>
          <a:lstStyle/>
          <a:p>
            <a:pPr algn="l"/>
            <a:r>
              <a:rPr lang="en-US" sz="1800" b="1">
                <a:latin typeface="Tahoma" pitchFamily="34" charset="0"/>
              </a:rPr>
              <a:t>SUBJECT: The Labor Movement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p:cTn id="7" dur="500" fill="hold"/>
                                        <p:tgtEl>
                                          <p:spTgt spid="58371">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58371">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8370">
                                            <p:txEl>
                                              <p:pRg st="0" end="0"/>
                                            </p:txEl>
                                          </p:spTgt>
                                        </p:tgtEl>
                                        <p:attrNameLst>
                                          <p:attrName>style.visibility</p:attrName>
                                        </p:attrNameLst>
                                      </p:cBhvr>
                                      <p:to>
                                        <p:strVal val="visible"/>
                                      </p:to>
                                    </p:set>
                                    <p:anim calcmode="lin" valueType="num">
                                      <p:cBhvr additive="base">
                                        <p:cTn id="13" dur="500" fill="hold"/>
                                        <p:tgtEl>
                                          <p:spTgt spid="58370">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8370">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build="p" autoUpdateAnimBg="0"/>
      <p:bldP spid="5837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533400"/>
            <a:ext cx="9144000" cy="1143000"/>
          </a:xfrm>
        </p:spPr>
        <p:txBody>
          <a:bodyPr/>
          <a:lstStyle/>
          <a:p>
            <a:r>
              <a:rPr lang="en-US"/>
              <a:t>What was Revisionism ? ( He ended up being correct) </a:t>
            </a:r>
          </a:p>
        </p:txBody>
      </p:sp>
      <p:sp>
        <p:nvSpPr>
          <p:cNvPr id="59395" name="Rectangle 3"/>
          <p:cNvSpPr>
            <a:spLocks noGrp="1" noChangeArrowheads="1"/>
          </p:cNvSpPr>
          <p:nvPr>
            <p:ph type="body" idx="1"/>
          </p:nvPr>
        </p:nvSpPr>
        <p:spPr>
          <a:xfrm>
            <a:off x="152400" y="2514600"/>
            <a:ext cx="8763000" cy="2971800"/>
          </a:xfrm>
        </p:spPr>
        <p:txBody>
          <a:bodyPr/>
          <a:lstStyle/>
          <a:p>
            <a:pPr>
              <a:buFontTx/>
              <a:buNone/>
            </a:pPr>
            <a:r>
              <a:rPr lang="en-US" sz="4400"/>
              <a:t>This was the response of Eduard Bernstein to Marx’s prediction for an inevitable social clash between workers and owners. </a:t>
            </a:r>
            <a:r>
              <a:rPr lang="en-US"/>
              <a:t> </a:t>
            </a:r>
          </a:p>
        </p:txBody>
      </p:sp>
      <p:sp>
        <p:nvSpPr>
          <p:cNvPr id="59396" name="Rectangle 4"/>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59397" name="Rectangle 5"/>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59398" name="Rectangle 6"/>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59399" name="Rectangle 7"/>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59400" name="Rectangle 8"/>
          <p:cNvSpPr>
            <a:spLocks noChangeArrowheads="1"/>
          </p:cNvSpPr>
          <p:nvPr/>
        </p:nvSpPr>
        <p:spPr bwMode="auto">
          <a:xfrm>
            <a:off x="4419600" y="6324600"/>
            <a:ext cx="762000" cy="5334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59403" name="AutoShape 11">
            <a:hlinkClick r:id="rId3" action="ppaction://hlinksldjump" highlightClick="1"/>
          </p:cNvPr>
          <p:cNvSpPr>
            <a:spLocks noChangeArrowheads="1"/>
          </p:cNvSpPr>
          <p:nvPr/>
        </p:nvSpPr>
        <p:spPr bwMode="auto">
          <a:xfrm>
            <a:off x="228600" y="20574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59407" name="Text Box 15"/>
          <p:cNvSpPr txBox="1">
            <a:spLocks noChangeArrowheads="1"/>
          </p:cNvSpPr>
          <p:nvPr/>
        </p:nvSpPr>
        <p:spPr bwMode="auto">
          <a:xfrm>
            <a:off x="5257800" y="6491288"/>
            <a:ext cx="3886200" cy="366712"/>
          </a:xfrm>
          <a:prstGeom prst="rect">
            <a:avLst/>
          </a:prstGeom>
          <a:noFill/>
          <a:ln w="9525">
            <a:noFill/>
            <a:miter lim="800000"/>
            <a:headEnd/>
            <a:tailEnd/>
          </a:ln>
          <a:effectLst/>
        </p:spPr>
        <p:txBody>
          <a:bodyPr>
            <a:spAutoFit/>
          </a:bodyPr>
          <a:lstStyle/>
          <a:p>
            <a:pPr algn="l"/>
            <a:r>
              <a:rPr lang="en-US" sz="1800" b="1">
                <a:latin typeface="Tahoma" pitchFamily="34" charset="0"/>
              </a:rPr>
              <a:t>SUBJECT: The Labor Movement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p:cTn id="7" dur="500" fill="hold"/>
                                        <p:tgtEl>
                                          <p:spTgt spid="59395">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59395">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9394">
                                            <p:txEl>
                                              <p:pRg st="0" end="0"/>
                                            </p:txEl>
                                          </p:spTgt>
                                        </p:tgtEl>
                                        <p:attrNameLst>
                                          <p:attrName>style.visibility</p:attrName>
                                        </p:attrNameLst>
                                      </p:cBhvr>
                                      <p:to>
                                        <p:strVal val="visible"/>
                                      </p:to>
                                    </p:set>
                                    <p:anim calcmode="lin" valueType="num">
                                      <p:cBhvr additive="base">
                                        <p:cTn id="13" dur="500" fill="hold"/>
                                        <p:tgtEl>
                                          <p:spTgt spid="59394">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9394">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build="p" autoUpdateAnimBg="0"/>
      <p:bldP spid="5939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990600" y="228600"/>
            <a:ext cx="8153400" cy="1143000"/>
          </a:xfrm>
        </p:spPr>
        <p:txBody>
          <a:bodyPr/>
          <a:lstStyle/>
          <a:p>
            <a:r>
              <a:rPr lang="en-US"/>
              <a:t>Who was P.A. Stolypin ?</a:t>
            </a:r>
          </a:p>
        </p:txBody>
      </p:sp>
      <p:sp>
        <p:nvSpPr>
          <p:cNvPr id="60419" name="Rectangle 3"/>
          <p:cNvSpPr>
            <a:spLocks noGrp="1" noChangeArrowheads="1"/>
          </p:cNvSpPr>
          <p:nvPr>
            <p:ph type="body" idx="1"/>
          </p:nvPr>
        </p:nvSpPr>
        <p:spPr>
          <a:xfrm>
            <a:off x="304800" y="1981200"/>
            <a:ext cx="8382000" cy="4114800"/>
          </a:xfrm>
        </p:spPr>
        <p:txBody>
          <a:bodyPr/>
          <a:lstStyle/>
          <a:p>
            <a:pPr>
              <a:lnSpc>
                <a:spcPct val="90000"/>
              </a:lnSpc>
              <a:buFontTx/>
              <a:buNone/>
            </a:pPr>
            <a:r>
              <a:rPr lang="en-US" sz="4000"/>
              <a:t>He was the Prime Minister appointed by Nicholas II who suspended the Duma and hung numerous suspected enemies of the state, but also implemented agricultural reforms and educated farmers on better practices.</a:t>
            </a:r>
            <a:r>
              <a:rPr lang="en-US" sz="2800"/>
              <a:t> </a:t>
            </a:r>
          </a:p>
        </p:txBody>
      </p:sp>
      <p:sp>
        <p:nvSpPr>
          <p:cNvPr id="60420" name="Rectangle 4"/>
          <p:cNvSpPr>
            <a:spLocks noChangeArrowheads="1"/>
          </p:cNvSpPr>
          <p:nvPr/>
        </p:nvSpPr>
        <p:spPr bwMode="auto">
          <a:xfrm>
            <a:off x="1371600" y="6629400"/>
            <a:ext cx="762000" cy="2286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60421" name="Rectangle 5"/>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60422" name="Rectangle 6"/>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60423" name="Rectangle 7"/>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60424" name="Rectangle 8"/>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60426" name="AutoShape 10">
            <a:hlinkClick r:id="rId3" action="ppaction://hlinksldjump" highlightClick="1"/>
          </p:cNvPr>
          <p:cNvSpPr>
            <a:spLocks noChangeArrowheads="1"/>
          </p:cNvSpPr>
          <p:nvPr/>
        </p:nvSpPr>
        <p:spPr bwMode="auto">
          <a:xfrm>
            <a:off x="152400" y="11430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60428" name="Rectangle 12"/>
          <p:cNvSpPr>
            <a:spLocks noChangeArrowheads="1"/>
          </p:cNvSpPr>
          <p:nvPr/>
        </p:nvSpPr>
        <p:spPr bwMode="auto">
          <a:xfrm>
            <a:off x="5257800" y="6521450"/>
            <a:ext cx="3886200" cy="457200"/>
          </a:xfrm>
          <a:prstGeom prst="rect">
            <a:avLst/>
          </a:prstGeom>
          <a:noFill/>
          <a:ln w="9525">
            <a:noFill/>
            <a:miter lim="800000"/>
            <a:headEnd/>
            <a:tailEnd/>
          </a:ln>
          <a:effectLst/>
        </p:spPr>
        <p:txBody>
          <a:bodyPr>
            <a:spAutoFit/>
          </a:bodyPr>
          <a:lstStyle/>
          <a:p>
            <a:pPr algn="l"/>
            <a:r>
              <a:rPr lang="en-US" sz="1600" b="1">
                <a:latin typeface="Tahoma" pitchFamily="34" charset="0"/>
              </a:rPr>
              <a:t>SUBJECT:   </a:t>
            </a:r>
            <a:r>
              <a:rPr lang="en-US">
                <a:latin typeface="Tahoma" pitchFamily="34" charset="0"/>
              </a:rPr>
              <a:t>Russia</a:t>
            </a:r>
            <a:r>
              <a:rPr lang="en-US" sz="1600" b="1">
                <a:latin typeface="Tahoma" pitchFamily="34" charset="0"/>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p:cTn id="7" dur="500" fill="hold"/>
                                        <p:tgtEl>
                                          <p:spTgt spid="60419">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60419">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60418">
                                            <p:txEl>
                                              <p:pRg st="0" end="0"/>
                                            </p:txEl>
                                          </p:spTgt>
                                        </p:tgtEl>
                                        <p:attrNameLst>
                                          <p:attrName>style.visibility</p:attrName>
                                        </p:attrNameLst>
                                      </p:cBhvr>
                                      <p:to>
                                        <p:strVal val="visible"/>
                                      </p:to>
                                    </p:set>
                                    <p:anim calcmode="lin" valueType="num">
                                      <p:cBhvr additive="base">
                                        <p:cTn id="13" dur="500" fill="hold"/>
                                        <p:tgtEl>
                                          <p:spTgt spid="6041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0418">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build="p" autoUpdateAnimBg="0"/>
      <p:bldP spid="6041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1371600"/>
            <a:ext cx="9144000" cy="1143000"/>
          </a:xfrm>
        </p:spPr>
        <p:txBody>
          <a:bodyPr/>
          <a:lstStyle/>
          <a:p>
            <a:r>
              <a:rPr lang="en-US"/>
              <a:t>Who were the radical Bolsheviks led by Lenin and the moderate Mensheviks led by Kerensky?</a:t>
            </a:r>
          </a:p>
        </p:txBody>
      </p:sp>
      <p:sp>
        <p:nvSpPr>
          <p:cNvPr id="61443" name="Rectangle 3"/>
          <p:cNvSpPr>
            <a:spLocks noGrp="1" noChangeArrowheads="1"/>
          </p:cNvSpPr>
          <p:nvPr>
            <p:ph type="body" idx="1"/>
          </p:nvPr>
        </p:nvSpPr>
        <p:spPr>
          <a:xfrm>
            <a:off x="0" y="3276600"/>
            <a:ext cx="9144000" cy="2819400"/>
          </a:xfrm>
        </p:spPr>
        <p:txBody>
          <a:bodyPr/>
          <a:lstStyle/>
          <a:p>
            <a:pPr>
              <a:buFontTx/>
              <a:buNone/>
            </a:pPr>
            <a:r>
              <a:rPr lang="en-US" sz="4400"/>
              <a:t>These were the two Socialist parties who fought for control of Russia after 1905 and especially after 1917.</a:t>
            </a:r>
            <a:r>
              <a:rPr lang="en-US"/>
              <a:t> </a:t>
            </a:r>
          </a:p>
        </p:txBody>
      </p:sp>
      <p:sp>
        <p:nvSpPr>
          <p:cNvPr id="61444" name="Rectangle 4"/>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61445" name="Rectangle 5"/>
          <p:cNvSpPr>
            <a:spLocks noChangeArrowheads="1"/>
          </p:cNvSpPr>
          <p:nvPr/>
        </p:nvSpPr>
        <p:spPr bwMode="auto">
          <a:xfrm>
            <a:off x="2133600" y="6553200"/>
            <a:ext cx="762000" cy="3048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61446" name="Rectangle 6"/>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61447" name="Rectangle 7"/>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61448" name="Rectangle 8"/>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61450" name="AutoShape 10">
            <a:hlinkClick r:id="rId3" action="ppaction://hlinksldjump" highlightClick="1"/>
          </p:cNvPr>
          <p:cNvSpPr>
            <a:spLocks noChangeArrowheads="1"/>
          </p:cNvSpPr>
          <p:nvPr/>
        </p:nvSpPr>
        <p:spPr bwMode="auto">
          <a:xfrm>
            <a:off x="228600" y="5334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61455" name="Rectangle 15"/>
          <p:cNvSpPr>
            <a:spLocks noChangeArrowheads="1"/>
          </p:cNvSpPr>
          <p:nvPr/>
        </p:nvSpPr>
        <p:spPr bwMode="auto">
          <a:xfrm>
            <a:off x="5257800" y="6400800"/>
            <a:ext cx="3886200" cy="457200"/>
          </a:xfrm>
          <a:prstGeom prst="rect">
            <a:avLst/>
          </a:prstGeom>
          <a:noFill/>
          <a:ln w="9525">
            <a:noFill/>
            <a:miter lim="800000"/>
            <a:headEnd/>
            <a:tailEnd/>
          </a:ln>
          <a:effectLst/>
        </p:spPr>
        <p:txBody>
          <a:bodyPr>
            <a:spAutoFit/>
          </a:bodyPr>
          <a:lstStyle/>
          <a:p>
            <a:pPr algn="l"/>
            <a:r>
              <a:rPr lang="en-US" sz="1600" b="1">
                <a:latin typeface="Tahoma" pitchFamily="34" charset="0"/>
              </a:rPr>
              <a:t>SUBJECT:   </a:t>
            </a:r>
            <a:r>
              <a:rPr lang="en-US">
                <a:latin typeface="Tahoma" pitchFamily="34" charset="0"/>
              </a:rPr>
              <a:t>Russia</a:t>
            </a:r>
            <a:r>
              <a:rPr lang="en-US" sz="1600" b="1">
                <a:latin typeface="Tahoma" pitchFamily="34" charset="0"/>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p:cTn id="7" dur="500" fill="hold"/>
                                        <p:tgtEl>
                                          <p:spTgt spid="61443">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61443">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61442">
                                            <p:txEl>
                                              <p:pRg st="0" end="0"/>
                                            </p:txEl>
                                          </p:spTgt>
                                        </p:tgtEl>
                                        <p:attrNameLst>
                                          <p:attrName>style.visibility</p:attrName>
                                        </p:attrNameLst>
                                      </p:cBhvr>
                                      <p:to>
                                        <p:strVal val="visible"/>
                                      </p:to>
                                    </p:set>
                                    <p:anim calcmode="lin" valueType="num">
                                      <p:cBhvr additive="base">
                                        <p:cTn id="13" dur="500" fill="hold"/>
                                        <p:tgtEl>
                                          <p:spTgt spid="61442">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1442">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build="p" autoUpdateAnimBg="0"/>
      <p:bldP spid="6144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381000"/>
            <a:ext cx="9144000" cy="1143000"/>
          </a:xfrm>
        </p:spPr>
        <p:txBody>
          <a:bodyPr/>
          <a:lstStyle/>
          <a:p>
            <a:r>
              <a:rPr lang="en-US"/>
              <a:t>What was the October Manifesto?</a:t>
            </a:r>
          </a:p>
        </p:txBody>
      </p:sp>
      <p:sp>
        <p:nvSpPr>
          <p:cNvPr id="62467" name="Rectangle 3"/>
          <p:cNvSpPr>
            <a:spLocks noGrp="1" noChangeArrowheads="1"/>
          </p:cNvSpPr>
          <p:nvPr>
            <p:ph type="body" idx="1"/>
          </p:nvPr>
        </p:nvSpPr>
        <p:spPr>
          <a:xfrm>
            <a:off x="685800" y="2743200"/>
            <a:ext cx="8001000" cy="3276600"/>
          </a:xfrm>
        </p:spPr>
        <p:txBody>
          <a:bodyPr/>
          <a:lstStyle/>
          <a:p>
            <a:pPr>
              <a:buFontTx/>
              <a:buNone/>
            </a:pPr>
            <a:r>
              <a:rPr lang="en-US" sz="4400"/>
              <a:t>This was the document that Nicholas II was forced to sign to stop the Revolution of 1905. </a:t>
            </a:r>
            <a:endParaRPr lang="en-US"/>
          </a:p>
        </p:txBody>
      </p:sp>
      <p:sp>
        <p:nvSpPr>
          <p:cNvPr id="62468" name="Rectangle 4"/>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62469" name="Rectangle 5"/>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62470" name="Rectangle 6"/>
          <p:cNvSpPr>
            <a:spLocks noChangeArrowheads="1"/>
          </p:cNvSpPr>
          <p:nvPr/>
        </p:nvSpPr>
        <p:spPr bwMode="auto">
          <a:xfrm>
            <a:off x="2895600" y="6477000"/>
            <a:ext cx="762000" cy="3810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62471" name="Rectangle 7"/>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62472" name="Rectangle 8"/>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62474" name="AutoShape 10">
            <a:hlinkClick r:id="rId3" action="ppaction://hlinksldjump" highlightClick="1"/>
          </p:cNvPr>
          <p:cNvSpPr>
            <a:spLocks noChangeArrowheads="1"/>
          </p:cNvSpPr>
          <p:nvPr/>
        </p:nvSpPr>
        <p:spPr bwMode="auto">
          <a:xfrm>
            <a:off x="457200" y="18288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62479" name="Rectangle 15"/>
          <p:cNvSpPr>
            <a:spLocks noChangeArrowheads="1"/>
          </p:cNvSpPr>
          <p:nvPr/>
        </p:nvSpPr>
        <p:spPr bwMode="auto">
          <a:xfrm>
            <a:off x="5257800" y="6400800"/>
            <a:ext cx="3886200" cy="457200"/>
          </a:xfrm>
          <a:prstGeom prst="rect">
            <a:avLst/>
          </a:prstGeom>
          <a:noFill/>
          <a:ln w="9525">
            <a:noFill/>
            <a:miter lim="800000"/>
            <a:headEnd/>
            <a:tailEnd/>
          </a:ln>
          <a:effectLst/>
        </p:spPr>
        <p:txBody>
          <a:bodyPr>
            <a:spAutoFit/>
          </a:bodyPr>
          <a:lstStyle/>
          <a:p>
            <a:pPr algn="l"/>
            <a:r>
              <a:rPr lang="en-US" sz="1600" b="1">
                <a:latin typeface="Tahoma" pitchFamily="34" charset="0"/>
              </a:rPr>
              <a:t>SUBJECT:   </a:t>
            </a:r>
            <a:r>
              <a:rPr lang="en-US">
                <a:latin typeface="Tahoma" pitchFamily="34" charset="0"/>
              </a:rPr>
              <a:t>Russia</a:t>
            </a:r>
            <a:r>
              <a:rPr lang="en-US" sz="1600" b="1">
                <a:latin typeface="Tahoma" pitchFamily="34" charset="0"/>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p:cTn id="7" dur="500" fill="hold"/>
                                        <p:tgtEl>
                                          <p:spTgt spid="62467">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62467">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62466">
                                            <p:txEl>
                                              <p:pRg st="0" end="0"/>
                                            </p:txEl>
                                          </p:spTgt>
                                        </p:tgtEl>
                                        <p:attrNameLst>
                                          <p:attrName>style.visibility</p:attrName>
                                        </p:attrNameLst>
                                      </p:cBhvr>
                                      <p:to>
                                        <p:strVal val="visible"/>
                                      </p:to>
                                    </p:set>
                                    <p:anim calcmode="lin" valueType="num">
                                      <p:cBhvr additive="base">
                                        <p:cTn id="13" dur="500" fill="hold"/>
                                        <p:tgtEl>
                                          <p:spTgt spid="6246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2466">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build="p" autoUpdateAnimBg="0"/>
      <p:bldP spid="6246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304800"/>
            <a:ext cx="9144000" cy="1600200"/>
          </a:xfrm>
        </p:spPr>
        <p:txBody>
          <a:bodyPr/>
          <a:lstStyle/>
          <a:p>
            <a:r>
              <a:rPr lang="en-US"/>
              <a:t>What was the Treaty of Portsmouth and Theodore Roosevelt?</a:t>
            </a:r>
          </a:p>
        </p:txBody>
      </p:sp>
      <p:sp>
        <p:nvSpPr>
          <p:cNvPr id="63491" name="Rectangle 3"/>
          <p:cNvSpPr>
            <a:spLocks noGrp="1" noChangeArrowheads="1"/>
          </p:cNvSpPr>
          <p:nvPr>
            <p:ph type="body" idx="1"/>
          </p:nvPr>
        </p:nvSpPr>
        <p:spPr>
          <a:xfrm>
            <a:off x="0" y="3657600"/>
            <a:ext cx="9144000" cy="2514600"/>
          </a:xfrm>
        </p:spPr>
        <p:txBody>
          <a:bodyPr/>
          <a:lstStyle/>
          <a:p>
            <a:pPr>
              <a:lnSpc>
                <a:spcPct val="90000"/>
              </a:lnSpc>
              <a:buFontTx/>
              <a:buNone/>
            </a:pPr>
            <a:r>
              <a:rPr lang="en-US" sz="4000"/>
              <a:t>This was the Treaty that settled the Russo-Japanese War and the person that won a Nobel Peace Prize negotiating it.</a:t>
            </a:r>
            <a:r>
              <a:rPr lang="en-US" sz="2800"/>
              <a:t> </a:t>
            </a:r>
          </a:p>
        </p:txBody>
      </p:sp>
      <p:sp>
        <p:nvSpPr>
          <p:cNvPr id="63492" name="Rectangle 4"/>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63493" name="Rectangle 5"/>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63494" name="Rectangle 6"/>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63495" name="Rectangle 7"/>
          <p:cNvSpPr>
            <a:spLocks noChangeArrowheads="1"/>
          </p:cNvSpPr>
          <p:nvPr/>
        </p:nvSpPr>
        <p:spPr bwMode="auto">
          <a:xfrm>
            <a:off x="3657600" y="6400800"/>
            <a:ext cx="762000" cy="4572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63496" name="Rectangle 8"/>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63498" name="AutoShape 10">
            <a:hlinkClick r:id="rId3" action="ppaction://hlinksldjump" highlightClick="1"/>
          </p:cNvPr>
          <p:cNvSpPr>
            <a:spLocks noChangeArrowheads="1"/>
          </p:cNvSpPr>
          <p:nvPr/>
        </p:nvSpPr>
        <p:spPr bwMode="auto">
          <a:xfrm>
            <a:off x="304800" y="20574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63504" name="Rectangle 16"/>
          <p:cNvSpPr>
            <a:spLocks noChangeArrowheads="1"/>
          </p:cNvSpPr>
          <p:nvPr/>
        </p:nvSpPr>
        <p:spPr bwMode="auto">
          <a:xfrm>
            <a:off x="5257800" y="6400800"/>
            <a:ext cx="3886200" cy="457200"/>
          </a:xfrm>
          <a:prstGeom prst="rect">
            <a:avLst/>
          </a:prstGeom>
          <a:noFill/>
          <a:ln w="9525">
            <a:noFill/>
            <a:miter lim="800000"/>
            <a:headEnd/>
            <a:tailEnd/>
          </a:ln>
          <a:effectLst/>
        </p:spPr>
        <p:txBody>
          <a:bodyPr>
            <a:spAutoFit/>
          </a:bodyPr>
          <a:lstStyle/>
          <a:p>
            <a:pPr algn="l"/>
            <a:r>
              <a:rPr lang="en-US" sz="1600" b="1">
                <a:latin typeface="Tahoma" pitchFamily="34" charset="0"/>
              </a:rPr>
              <a:t>SUBJECT:   </a:t>
            </a:r>
            <a:r>
              <a:rPr lang="en-US">
                <a:latin typeface="Tahoma" pitchFamily="34" charset="0"/>
              </a:rPr>
              <a:t>Russia</a:t>
            </a:r>
            <a:r>
              <a:rPr lang="en-US" sz="1600" b="1">
                <a:latin typeface="Tahoma" pitchFamily="34" charset="0"/>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p:cTn id="7" dur="500" fill="hold"/>
                                        <p:tgtEl>
                                          <p:spTgt spid="63491">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63491">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63490">
                                            <p:txEl>
                                              <p:pRg st="0" end="0"/>
                                            </p:txEl>
                                          </p:spTgt>
                                        </p:tgtEl>
                                        <p:attrNameLst>
                                          <p:attrName>style.visibility</p:attrName>
                                        </p:attrNameLst>
                                      </p:cBhvr>
                                      <p:to>
                                        <p:strVal val="visible"/>
                                      </p:to>
                                    </p:set>
                                    <p:anim calcmode="lin" valueType="num">
                                      <p:cBhvr additive="base">
                                        <p:cTn id="13" dur="500" fill="hold"/>
                                        <p:tgtEl>
                                          <p:spTgt spid="63490">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3490">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3492"/>
                                        </p:tgtEl>
                                        <p:attrNameLst>
                                          <p:attrName>style.visibility</p:attrName>
                                        </p:attrNameLst>
                                      </p:cBhvr>
                                      <p:to>
                                        <p:strVal val="visible"/>
                                      </p:to>
                                    </p:set>
                                    <p:anim calcmode="lin" valueType="num">
                                      <p:cBhvr additive="base">
                                        <p:cTn id="19" dur="500" fill="hold"/>
                                        <p:tgtEl>
                                          <p:spTgt spid="63492"/>
                                        </p:tgtEl>
                                        <p:attrNameLst>
                                          <p:attrName>ppt_x</p:attrName>
                                        </p:attrNameLst>
                                      </p:cBhvr>
                                      <p:tavLst>
                                        <p:tav tm="0">
                                          <p:val>
                                            <p:strVal val="1+#ppt_w/2"/>
                                          </p:val>
                                        </p:tav>
                                        <p:tav tm="100000">
                                          <p:val>
                                            <p:strVal val="#ppt_x"/>
                                          </p:val>
                                        </p:tav>
                                      </p:tavLst>
                                    </p:anim>
                                    <p:anim calcmode="lin" valueType="num">
                                      <p:cBhvr additive="base">
                                        <p:cTn id="20" dur="500" fill="hold"/>
                                        <p:tgtEl>
                                          <p:spTgt spid="634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uild="p" autoUpdateAnimBg="0"/>
      <p:bldP spid="63491" grpId="0" build="p" autoUpdateAnimBg="0"/>
      <p:bldP spid="63492"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990600" y="381000"/>
            <a:ext cx="7772400" cy="1143000"/>
          </a:xfrm>
        </p:spPr>
        <p:txBody>
          <a:bodyPr/>
          <a:lstStyle/>
          <a:p>
            <a:r>
              <a:rPr lang="en-US"/>
              <a:t>What were Soviets?</a:t>
            </a:r>
          </a:p>
        </p:txBody>
      </p:sp>
      <p:sp>
        <p:nvSpPr>
          <p:cNvPr id="64515" name="Rectangle 3"/>
          <p:cNvSpPr>
            <a:spLocks noGrp="1" noChangeArrowheads="1"/>
          </p:cNvSpPr>
          <p:nvPr>
            <p:ph type="body" idx="1"/>
          </p:nvPr>
        </p:nvSpPr>
        <p:spPr/>
        <p:txBody>
          <a:bodyPr/>
          <a:lstStyle/>
          <a:p>
            <a:pPr>
              <a:buFontTx/>
              <a:buNone/>
            </a:pPr>
            <a:r>
              <a:rPr lang="en-US" sz="4400"/>
              <a:t>These were the groups of workers and soldiers who were the nucleus of the Bolshevik party and helped Lenin take control of Russia in 1917.</a:t>
            </a:r>
            <a:r>
              <a:rPr lang="en-US"/>
              <a:t> </a:t>
            </a:r>
          </a:p>
        </p:txBody>
      </p:sp>
      <p:sp>
        <p:nvSpPr>
          <p:cNvPr id="64516" name="Rectangle 4"/>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64517" name="Rectangle 5"/>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64518" name="Rectangle 6"/>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64519" name="Rectangle 7"/>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64520" name="Rectangle 8"/>
          <p:cNvSpPr>
            <a:spLocks noChangeArrowheads="1"/>
          </p:cNvSpPr>
          <p:nvPr/>
        </p:nvSpPr>
        <p:spPr bwMode="auto">
          <a:xfrm>
            <a:off x="4419600" y="6324600"/>
            <a:ext cx="762000" cy="5334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64522" name="AutoShape 10">
            <a:hlinkClick r:id="rId3" action="ppaction://hlinksldjump" highlightClick="1"/>
          </p:cNvPr>
          <p:cNvSpPr>
            <a:spLocks noChangeArrowheads="1"/>
          </p:cNvSpPr>
          <p:nvPr/>
        </p:nvSpPr>
        <p:spPr bwMode="auto">
          <a:xfrm>
            <a:off x="152400" y="11430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64525" name="Rectangle 13"/>
          <p:cNvSpPr>
            <a:spLocks noChangeArrowheads="1"/>
          </p:cNvSpPr>
          <p:nvPr/>
        </p:nvSpPr>
        <p:spPr bwMode="auto">
          <a:xfrm>
            <a:off x="5257800" y="6400800"/>
            <a:ext cx="3886200" cy="457200"/>
          </a:xfrm>
          <a:prstGeom prst="rect">
            <a:avLst/>
          </a:prstGeom>
          <a:noFill/>
          <a:ln w="9525">
            <a:noFill/>
            <a:miter lim="800000"/>
            <a:headEnd/>
            <a:tailEnd/>
          </a:ln>
          <a:effectLst/>
        </p:spPr>
        <p:txBody>
          <a:bodyPr>
            <a:spAutoFit/>
          </a:bodyPr>
          <a:lstStyle/>
          <a:p>
            <a:pPr algn="l"/>
            <a:r>
              <a:rPr lang="en-US" sz="1600" b="1">
                <a:latin typeface="Tahoma" pitchFamily="34" charset="0"/>
              </a:rPr>
              <a:t>SUBJECT:   </a:t>
            </a:r>
            <a:r>
              <a:rPr lang="en-US">
                <a:latin typeface="Tahoma" pitchFamily="34" charset="0"/>
              </a:rPr>
              <a:t>Russia</a:t>
            </a:r>
            <a:r>
              <a:rPr lang="en-US" sz="1600" b="1">
                <a:latin typeface="Tahoma" pitchFamily="34" charset="0"/>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p:cTn id="7" dur="500" fill="hold"/>
                                        <p:tgtEl>
                                          <p:spTgt spid="64515">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64515">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64514">
                                            <p:txEl>
                                              <p:pRg st="0" end="0"/>
                                            </p:txEl>
                                          </p:spTgt>
                                        </p:tgtEl>
                                        <p:attrNameLst>
                                          <p:attrName>style.visibility</p:attrName>
                                        </p:attrNameLst>
                                      </p:cBhvr>
                                      <p:to>
                                        <p:strVal val="visible"/>
                                      </p:to>
                                    </p:set>
                                    <p:anim calcmode="lin" valueType="num">
                                      <p:cBhvr additive="base">
                                        <p:cTn id="13" dur="500" fill="hold"/>
                                        <p:tgtEl>
                                          <p:spTgt spid="64514">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4514">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autoUpdateAnimBg="0"/>
      <p:bldP spid="6451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381000"/>
            <a:ext cx="9144000" cy="1143000"/>
          </a:xfrm>
        </p:spPr>
        <p:txBody>
          <a:bodyPr/>
          <a:lstStyle/>
          <a:p>
            <a:r>
              <a:rPr lang="en-US"/>
              <a:t>What was the Solway Process? </a:t>
            </a:r>
          </a:p>
        </p:txBody>
      </p:sp>
      <p:sp>
        <p:nvSpPr>
          <p:cNvPr id="6150" name="Rectangle 6"/>
          <p:cNvSpPr>
            <a:spLocks noChangeArrowheads="1"/>
          </p:cNvSpPr>
          <p:nvPr/>
        </p:nvSpPr>
        <p:spPr bwMode="auto">
          <a:xfrm>
            <a:off x="1371600" y="6629400"/>
            <a:ext cx="762000" cy="2286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6151" name="Rectangle 7"/>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6152" name="Rectangle 8"/>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6153" name="Rectangle 9"/>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6154" name="Rectangle 10"/>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6157" name="Text Box 13"/>
          <p:cNvSpPr txBox="1">
            <a:spLocks noChangeArrowheads="1"/>
          </p:cNvSpPr>
          <p:nvPr/>
        </p:nvSpPr>
        <p:spPr bwMode="auto">
          <a:xfrm>
            <a:off x="5257800" y="6324600"/>
            <a:ext cx="3886200" cy="336550"/>
          </a:xfrm>
          <a:prstGeom prst="rect">
            <a:avLst/>
          </a:prstGeom>
          <a:noFill/>
          <a:ln w="9525">
            <a:noFill/>
            <a:miter lim="800000"/>
            <a:headEnd/>
            <a:tailEnd/>
          </a:ln>
          <a:effectLst/>
        </p:spPr>
        <p:txBody>
          <a:bodyPr>
            <a:spAutoFit/>
          </a:bodyPr>
          <a:lstStyle/>
          <a:p>
            <a:pPr algn="l"/>
            <a:r>
              <a:rPr lang="en-US" sz="1400" b="1">
                <a:latin typeface="Tahoma" pitchFamily="34" charset="0"/>
              </a:rPr>
              <a:t>SUBJECT</a:t>
            </a:r>
            <a:r>
              <a:rPr lang="en-US" sz="1600" b="1">
                <a:latin typeface="Tahoma" pitchFamily="34" charset="0"/>
              </a:rPr>
              <a:t>:</a:t>
            </a:r>
            <a:r>
              <a:rPr lang="en-US" sz="1400" b="1">
                <a:latin typeface="Tahoma" pitchFamily="34" charset="0"/>
              </a:rPr>
              <a:t>The New Industrial Revolution</a:t>
            </a:r>
            <a:endParaRPr lang="en-US" sz="1400" b="1" u="sng">
              <a:latin typeface="Tahoma" pitchFamily="34" charset="0"/>
            </a:endParaRPr>
          </a:p>
        </p:txBody>
      </p:sp>
      <p:sp>
        <p:nvSpPr>
          <p:cNvPr id="6163" name="AutoShape 19">
            <a:hlinkClick r:id="rId3" action="ppaction://hlinksldjump" highlightClick="1"/>
          </p:cNvPr>
          <p:cNvSpPr>
            <a:spLocks noChangeArrowheads="1"/>
          </p:cNvSpPr>
          <p:nvPr/>
        </p:nvSpPr>
        <p:spPr bwMode="auto">
          <a:xfrm>
            <a:off x="0" y="16764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6164" name="Rectangle 20"/>
          <p:cNvSpPr>
            <a:spLocks noChangeArrowheads="1"/>
          </p:cNvSpPr>
          <p:nvPr/>
        </p:nvSpPr>
        <p:spPr bwMode="auto">
          <a:xfrm>
            <a:off x="457200" y="2514600"/>
            <a:ext cx="8382000" cy="2667000"/>
          </a:xfrm>
          <a:prstGeom prst="rect">
            <a:avLst/>
          </a:prstGeom>
          <a:solidFill>
            <a:schemeClr val="bg1"/>
          </a:solidFill>
          <a:ln w="9525">
            <a:noFill/>
            <a:miter lim="800000"/>
            <a:headEnd/>
            <a:tailEnd/>
          </a:ln>
          <a:effectLst/>
        </p:spPr>
        <p:txBody>
          <a:bodyPr/>
          <a:lstStyle/>
          <a:p>
            <a:pPr marL="342900" indent="-342900" algn="l">
              <a:lnSpc>
                <a:spcPct val="90000"/>
              </a:lnSpc>
              <a:spcBef>
                <a:spcPct val="20000"/>
              </a:spcBef>
            </a:pPr>
            <a:r>
              <a:rPr lang="en-US" sz="4000">
                <a:solidFill>
                  <a:srgbClr val="B48F4C"/>
                </a:solidFill>
                <a:latin typeface="Tahoma" pitchFamily="34" charset="0"/>
              </a:rPr>
              <a:t>This was the process that refined the production of alkali and the recovery of chemical by-products. </a:t>
            </a:r>
            <a:r>
              <a:rPr lang="en-US" sz="2800">
                <a:solidFill>
                  <a:srgbClr val="B48F4C"/>
                </a:solidFill>
                <a:latin typeface="Tahoma" pitchFamily="34" charset="0"/>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6164">
                                            <p:txEl>
                                              <p:pRg st="0" end="0"/>
                                            </p:txEl>
                                          </p:spTgt>
                                        </p:tgtEl>
                                        <p:attrNameLst>
                                          <p:attrName>style.visibility</p:attrName>
                                        </p:attrNameLst>
                                      </p:cBhvr>
                                      <p:to>
                                        <p:strVal val="visible"/>
                                      </p:to>
                                    </p:set>
                                    <p:anim calcmode="lin" valueType="num">
                                      <p:cBhvr>
                                        <p:cTn id="7" dur="500" fill="hold"/>
                                        <p:tgtEl>
                                          <p:spTgt spid="6164">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6164">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146"/>
                                        </p:tgtEl>
                                        <p:attrNameLst>
                                          <p:attrName>style.visibility</p:attrName>
                                        </p:attrNameLst>
                                      </p:cBhvr>
                                      <p:to>
                                        <p:strVal val="visible"/>
                                      </p:to>
                                    </p:set>
                                    <p:animEffect transition="in" filter="dissolve">
                                      <p:cBhvr>
                                        <p:cTn id="13" dur="500"/>
                                        <p:tgtEl>
                                          <p:spTgt spid="6146"/>
                                        </p:tgtEl>
                                      </p:cBhvr>
                                    </p:animEffect>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64"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1219200"/>
            <a:ext cx="9144000" cy="1066800"/>
          </a:xfrm>
        </p:spPr>
        <p:txBody>
          <a:bodyPr/>
          <a:lstStyle/>
          <a:p>
            <a:r>
              <a:rPr lang="en-US"/>
              <a:t>What were Standard Oil in the U.S., British Shell Oil, and Royal Dutch Petroleum?</a:t>
            </a:r>
          </a:p>
        </p:txBody>
      </p:sp>
      <p:sp>
        <p:nvSpPr>
          <p:cNvPr id="31747" name="Rectangle 3"/>
          <p:cNvSpPr>
            <a:spLocks noGrp="1" noChangeArrowheads="1"/>
          </p:cNvSpPr>
          <p:nvPr>
            <p:ph type="body" idx="1"/>
          </p:nvPr>
        </p:nvSpPr>
        <p:spPr>
          <a:xfrm>
            <a:off x="0" y="3352800"/>
            <a:ext cx="9144000" cy="2971800"/>
          </a:xfrm>
        </p:spPr>
        <p:txBody>
          <a:bodyPr/>
          <a:lstStyle/>
          <a:p>
            <a:pPr>
              <a:buFontTx/>
              <a:buNone/>
            </a:pPr>
            <a:r>
              <a:rPr lang="en-US" sz="4400"/>
              <a:t>These were the three major Petroleum Companies that monopolized oil production and supplies throughout the world.</a:t>
            </a:r>
          </a:p>
        </p:txBody>
      </p:sp>
      <p:sp>
        <p:nvSpPr>
          <p:cNvPr id="31750" name="Rectangle 6"/>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31751" name="Rectangle 7"/>
          <p:cNvSpPr>
            <a:spLocks noChangeArrowheads="1"/>
          </p:cNvSpPr>
          <p:nvPr/>
        </p:nvSpPr>
        <p:spPr bwMode="auto">
          <a:xfrm>
            <a:off x="2133600" y="6553200"/>
            <a:ext cx="762000" cy="3048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31752" name="Rectangle 8"/>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31753" name="Rectangle 9"/>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31754" name="Rectangle 10"/>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31766" name="AutoShape 22">
            <a:hlinkClick r:id="rId3" action="ppaction://hlinksldjump" highlightClick="1"/>
          </p:cNvPr>
          <p:cNvSpPr>
            <a:spLocks noChangeArrowheads="1"/>
          </p:cNvSpPr>
          <p:nvPr/>
        </p:nvSpPr>
        <p:spPr bwMode="auto">
          <a:xfrm>
            <a:off x="228600" y="28956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31769" name="Text Box 25"/>
          <p:cNvSpPr txBox="1">
            <a:spLocks noChangeArrowheads="1"/>
          </p:cNvSpPr>
          <p:nvPr/>
        </p:nvSpPr>
        <p:spPr bwMode="auto">
          <a:xfrm>
            <a:off x="5257800" y="6324600"/>
            <a:ext cx="3886200" cy="336550"/>
          </a:xfrm>
          <a:prstGeom prst="rect">
            <a:avLst/>
          </a:prstGeom>
          <a:noFill/>
          <a:ln w="9525">
            <a:noFill/>
            <a:miter lim="800000"/>
            <a:headEnd/>
            <a:tailEnd/>
          </a:ln>
          <a:effectLst/>
        </p:spPr>
        <p:txBody>
          <a:bodyPr>
            <a:spAutoFit/>
          </a:bodyPr>
          <a:lstStyle/>
          <a:p>
            <a:pPr algn="l"/>
            <a:r>
              <a:rPr lang="en-US" sz="1400" b="1">
                <a:latin typeface="Tahoma" pitchFamily="34" charset="0"/>
              </a:rPr>
              <a:t>SUBJECT</a:t>
            </a:r>
            <a:r>
              <a:rPr lang="en-US" sz="1600" b="1">
                <a:latin typeface="Tahoma" pitchFamily="34" charset="0"/>
              </a:rPr>
              <a:t>:</a:t>
            </a:r>
            <a:r>
              <a:rPr lang="en-US" sz="1400" b="1">
                <a:latin typeface="Tahoma" pitchFamily="34" charset="0"/>
              </a:rPr>
              <a:t>The New Industrial Revolution</a:t>
            </a:r>
            <a:endParaRPr lang="en-US" sz="1400" b="1" u="sng">
              <a:latin typeface="Tahoma"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p:cTn id="7" dur="500" fill="hold"/>
                                        <p:tgtEl>
                                          <p:spTgt spid="31747">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31747">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1746">
                                            <p:txEl>
                                              <p:pRg st="0" end="0"/>
                                            </p:txEl>
                                          </p:spTgt>
                                        </p:tgtEl>
                                        <p:attrNameLst>
                                          <p:attrName>style.visibility</p:attrName>
                                        </p:attrNameLst>
                                      </p:cBhvr>
                                      <p:to>
                                        <p:strVal val="visible"/>
                                      </p:to>
                                    </p:set>
                                    <p:anim calcmode="lin" valueType="num">
                                      <p:cBhvr additive="base">
                                        <p:cTn id="13" dur="500" fill="hold"/>
                                        <p:tgtEl>
                                          <p:spTgt spid="3174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1746">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P spid="317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533400"/>
            <a:ext cx="9144000" cy="1600200"/>
          </a:xfrm>
        </p:spPr>
        <p:txBody>
          <a:bodyPr/>
          <a:lstStyle/>
          <a:p>
            <a:r>
              <a:rPr lang="en-US"/>
              <a:t>Who was Gottlieb Daimler?</a:t>
            </a:r>
          </a:p>
        </p:txBody>
      </p:sp>
      <p:sp>
        <p:nvSpPr>
          <p:cNvPr id="32771" name="Rectangle 3"/>
          <p:cNvSpPr>
            <a:spLocks noGrp="1" noChangeArrowheads="1"/>
          </p:cNvSpPr>
          <p:nvPr>
            <p:ph type="body" idx="1"/>
          </p:nvPr>
        </p:nvSpPr>
        <p:spPr>
          <a:xfrm>
            <a:off x="0" y="3429000"/>
            <a:ext cx="9144000" cy="2743200"/>
          </a:xfrm>
        </p:spPr>
        <p:txBody>
          <a:bodyPr/>
          <a:lstStyle/>
          <a:p>
            <a:pPr>
              <a:lnSpc>
                <a:spcPct val="90000"/>
              </a:lnSpc>
              <a:buFontTx/>
              <a:buNone/>
            </a:pPr>
            <a:r>
              <a:rPr lang="en-US" sz="4400"/>
              <a:t>He was the German engineer who put a an internal combustion engine on four wheels and developed the first automobile.</a:t>
            </a:r>
            <a:r>
              <a:rPr lang="en-US"/>
              <a:t> </a:t>
            </a:r>
          </a:p>
        </p:txBody>
      </p:sp>
      <p:sp>
        <p:nvSpPr>
          <p:cNvPr id="32773" name="Rectangle 5"/>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32774" name="Rectangle 6"/>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32775" name="Rectangle 7"/>
          <p:cNvSpPr>
            <a:spLocks noChangeArrowheads="1"/>
          </p:cNvSpPr>
          <p:nvPr/>
        </p:nvSpPr>
        <p:spPr bwMode="auto">
          <a:xfrm>
            <a:off x="2895600" y="6477000"/>
            <a:ext cx="762000" cy="3810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32776" name="Rectangle 8"/>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32777" name="Rectangle 9"/>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32781" name="AutoShape 13">
            <a:hlinkClick r:id="rId3" action="ppaction://hlinksldjump" highlightClick="1"/>
          </p:cNvPr>
          <p:cNvSpPr>
            <a:spLocks noChangeArrowheads="1"/>
          </p:cNvSpPr>
          <p:nvPr/>
        </p:nvSpPr>
        <p:spPr bwMode="auto">
          <a:xfrm>
            <a:off x="0" y="25908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32784" name="Text Box 16"/>
          <p:cNvSpPr txBox="1">
            <a:spLocks noChangeArrowheads="1"/>
          </p:cNvSpPr>
          <p:nvPr/>
        </p:nvSpPr>
        <p:spPr bwMode="auto">
          <a:xfrm>
            <a:off x="5257800" y="6324600"/>
            <a:ext cx="3886200" cy="336550"/>
          </a:xfrm>
          <a:prstGeom prst="rect">
            <a:avLst/>
          </a:prstGeom>
          <a:noFill/>
          <a:ln w="9525">
            <a:noFill/>
            <a:miter lim="800000"/>
            <a:headEnd/>
            <a:tailEnd/>
          </a:ln>
          <a:effectLst/>
        </p:spPr>
        <p:txBody>
          <a:bodyPr>
            <a:spAutoFit/>
          </a:bodyPr>
          <a:lstStyle/>
          <a:p>
            <a:pPr algn="l"/>
            <a:r>
              <a:rPr lang="en-US" sz="1400" b="1">
                <a:latin typeface="Tahoma" pitchFamily="34" charset="0"/>
              </a:rPr>
              <a:t>SUBJECT</a:t>
            </a:r>
            <a:r>
              <a:rPr lang="en-US" sz="1600" b="1">
                <a:latin typeface="Tahoma" pitchFamily="34" charset="0"/>
              </a:rPr>
              <a:t>:</a:t>
            </a:r>
            <a:r>
              <a:rPr lang="en-US" sz="1400" b="1">
                <a:latin typeface="Tahoma" pitchFamily="34" charset="0"/>
              </a:rPr>
              <a:t>The New Industrial Revolution</a:t>
            </a:r>
            <a:endParaRPr lang="en-US" sz="1400" b="1" u="sng">
              <a:latin typeface="Tahoma"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p:cTn id="7" dur="500" fill="hold"/>
                                        <p:tgtEl>
                                          <p:spTgt spid="32771">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32771">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2770">
                                            <p:txEl>
                                              <p:pRg st="0" end="0"/>
                                            </p:txEl>
                                          </p:spTgt>
                                        </p:tgtEl>
                                        <p:attrNameLst>
                                          <p:attrName>style.visibility</p:attrName>
                                        </p:attrNameLst>
                                      </p:cBhvr>
                                      <p:to>
                                        <p:strVal val="visible"/>
                                      </p:to>
                                    </p:set>
                                    <p:anim calcmode="lin" valueType="num">
                                      <p:cBhvr additive="base">
                                        <p:cTn id="13" dur="500" fill="hold"/>
                                        <p:tgtEl>
                                          <p:spTgt spid="32770">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2770">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P spid="3277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04800"/>
            <a:ext cx="8458200" cy="1143000"/>
          </a:xfrm>
        </p:spPr>
        <p:txBody>
          <a:bodyPr/>
          <a:lstStyle/>
          <a:p>
            <a:r>
              <a:rPr lang="en-US"/>
              <a:t>What were Joint Stock Companies?</a:t>
            </a:r>
          </a:p>
        </p:txBody>
      </p:sp>
      <p:sp>
        <p:nvSpPr>
          <p:cNvPr id="33795" name="Rectangle 3"/>
          <p:cNvSpPr>
            <a:spLocks noGrp="1" noChangeArrowheads="1"/>
          </p:cNvSpPr>
          <p:nvPr>
            <p:ph type="body" idx="1"/>
          </p:nvPr>
        </p:nvSpPr>
        <p:spPr>
          <a:xfrm>
            <a:off x="609600" y="2362200"/>
            <a:ext cx="8001000" cy="3200400"/>
          </a:xfrm>
        </p:spPr>
        <p:txBody>
          <a:bodyPr/>
          <a:lstStyle/>
          <a:p>
            <a:pPr>
              <a:buFontTx/>
              <a:buNone/>
            </a:pPr>
            <a:r>
              <a:rPr lang="en-US"/>
              <a:t> </a:t>
            </a:r>
            <a:r>
              <a:rPr lang="en-US" sz="4000" b="1"/>
              <a:t>These were types of companies that were allowed to prosper in Britain in 1856, France in 1863 and Prussia in 1870. </a:t>
            </a:r>
          </a:p>
        </p:txBody>
      </p:sp>
      <p:sp>
        <p:nvSpPr>
          <p:cNvPr id="33797" name="Rectangle 5"/>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33798" name="Rectangle 6"/>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33799" name="Rectangle 7"/>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33800" name="Rectangle 8"/>
          <p:cNvSpPr>
            <a:spLocks noChangeArrowheads="1"/>
          </p:cNvSpPr>
          <p:nvPr/>
        </p:nvSpPr>
        <p:spPr bwMode="auto">
          <a:xfrm>
            <a:off x="3657600" y="6400800"/>
            <a:ext cx="762000" cy="4572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33801" name="Rectangle 9"/>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33805" name="AutoShape 13">
            <a:hlinkClick r:id="rId3" action="ppaction://hlinksldjump" highlightClick="1"/>
          </p:cNvPr>
          <p:cNvSpPr>
            <a:spLocks noChangeArrowheads="1"/>
          </p:cNvSpPr>
          <p:nvPr/>
        </p:nvSpPr>
        <p:spPr bwMode="auto">
          <a:xfrm>
            <a:off x="152400" y="11430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33808" name="Text Box 16"/>
          <p:cNvSpPr txBox="1">
            <a:spLocks noChangeArrowheads="1"/>
          </p:cNvSpPr>
          <p:nvPr/>
        </p:nvSpPr>
        <p:spPr bwMode="auto">
          <a:xfrm>
            <a:off x="5257800" y="6324600"/>
            <a:ext cx="3886200" cy="336550"/>
          </a:xfrm>
          <a:prstGeom prst="rect">
            <a:avLst/>
          </a:prstGeom>
          <a:noFill/>
          <a:ln w="9525">
            <a:noFill/>
            <a:miter lim="800000"/>
            <a:headEnd/>
            <a:tailEnd/>
          </a:ln>
          <a:effectLst/>
        </p:spPr>
        <p:txBody>
          <a:bodyPr>
            <a:spAutoFit/>
          </a:bodyPr>
          <a:lstStyle/>
          <a:p>
            <a:pPr algn="l"/>
            <a:r>
              <a:rPr lang="en-US" sz="1400" b="1">
                <a:latin typeface="Tahoma" pitchFamily="34" charset="0"/>
              </a:rPr>
              <a:t>SUBJECT</a:t>
            </a:r>
            <a:r>
              <a:rPr lang="en-US" sz="1600" b="1">
                <a:latin typeface="Tahoma" pitchFamily="34" charset="0"/>
              </a:rPr>
              <a:t>:</a:t>
            </a:r>
            <a:r>
              <a:rPr lang="en-US" sz="1400" b="1">
                <a:latin typeface="Tahoma" pitchFamily="34" charset="0"/>
              </a:rPr>
              <a:t>The New Industrial Revolution</a:t>
            </a:r>
            <a:endParaRPr lang="en-US" sz="1400" b="1" u="sng">
              <a:latin typeface="Tahoma"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p:cTn id="7" dur="500" fill="hold"/>
                                        <p:tgtEl>
                                          <p:spTgt spid="33795">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33795">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3794">
                                            <p:txEl>
                                              <p:pRg st="0" end="0"/>
                                            </p:txEl>
                                          </p:spTgt>
                                        </p:tgtEl>
                                        <p:attrNameLst>
                                          <p:attrName>style.visibility</p:attrName>
                                        </p:attrNameLst>
                                      </p:cBhvr>
                                      <p:to>
                                        <p:strVal val="visible"/>
                                      </p:to>
                                    </p:set>
                                    <p:anim calcmode="lin" valueType="num">
                                      <p:cBhvr additive="base">
                                        <p:cTn id="13" dur="500" fill="hold"/>
                                        <p:tgtEl>
                                          <p:spTgt spid="33794">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3794">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P spid="337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304800"/>
            <a:ext cx="8915400" cy="1752600"/>
          </a:xfrm>
        </p:spPr>
        <p:txBody>
          <a:bodyPr/>
          <a:lstStyle/>
          <a:p>
            <a:r>
              <a:rPr lang="en-US"/>
              <a:t>Who was Henry Ford?</a:t>
            </a:r>
          </a:p>
        </p:txBody>
      </p:sp>
      <p:sp>
        <p:nvSpPr>
          <p:cNvPr id="34819" name="Rectangle 3"/>
          <p:cNvSpPr>
            <a:spLocks noGrp="1" noChangeArrowheads="1"/>
          </p:cNvSpPr>
          <p:nvPr>
            <p:ph type="body" idx="1"/>
          </p:nvPr>
        </p:nvSpPr>
        <p:spPr>
          <a:xfrm>
            <a:off x="685800" y="2133600"/>
            <a:ext cx="8001000" cy="3810000"/>
          </a:xfrm>
        </p:spPr>
        <p:txBody>
          <a:bodyPr/>
          <a:lstStyle/>
          <a:p>
            <a:pPr>
              <a:lnSpc>
                <a:spcPct val="90000"/>
              </a:lnSpc>
              <a:buFontTx/>
              <a:buNone/>
            </a:pPr>
            <a:r>
              <a:rPr lang="en-US" sz="4400"/>
              <a:t>He was the inventor and businessman who developed the assembly line and made affordable, reliable automobiles possible for American families. </a:t>
            </a:r>
            <a:r>
              <a:rPr lang="en-US"/>
              <a:t> </a:t>
            </a:r>
          </a:p>
        </p:txBody>
      </p:sp>
      <p:sp>
        <p:nvSpPr>
          <p:cNvPr id="34821" name="Rectangle 5"/>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34822" name="Rectangle 6"/>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34823" name="Rectangle 7"/>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34824" name="Rectangle 8"/>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34825" name="Rectangle 9"/>
          <p:cNvSpPr>
            <a:spLocks noChangeArrowheads="1"/>
          </p:cNvSpPr>
          <p:nvPr/>
        </p:nvSpPr>
        <p:spPr bwMode="auto">
          <a:xfrm>
            <a:off x="4419600" y="6324600"/>
            <a:ext cx="762000" cy="5334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34836" name="AutoShape 20">
            <a:hlinkClick r:id="rId3" action="ppaction://hlinksldjump" highlightClick="1"/>
          </p:cNvPr>
          <p:cNvSpPr>
            <a:spLocks noChangeArrowheads="1"/>
          </p:cNvSpPr>
          <p:nvPr/>
        </p:nvSpPr>
        <p:spPr bwMode="auto">
          <a:xfrm>
            <a:off x="152400" y="11430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34839" name="Text Box 23"/>
          <p:cNvSpPr txBox="1">
            <a:spLocks noChangeArrowheads="1"/>
          </p:cNvSpPr>
          <p:nvPr/>
        </p:nvSpPr>
        <p:spPr bwMode="auto">
          <a:xfrm>
            <a:off x="5257800" y="6324600"/>
            <a:ext cx="3886200" cy="336550"/>
          </a:xfrm>
          <a:prstGeom prst="rect">
            <a:avLst/>
          </a:prstGeom>
          <a:noFill/>
          <a:ln w="9525">
            <a:noFill/>
            <a:miter lim="800000"/>
            <a:headEnd/>
            <a:tailEnd/>
          </a:ln>
          <a:effectLst/>
        </p:spPr>
        <p:txBody>
          <a:bodyPr>
            <a:spAutoFit/>
          </a:bodyPr>
          <a:lstStyle/>
          <a:p>
            <a:pPr algn="l"/>
            <a:r>
              <a:rPr lang="en-US" sz="1400" b="1">
                <a:latin typeface="Tahoma" pitchFamily="34" charset="0"/>
              </a:rPr>
              <a:t>SUBJECT</a:t>
            </a:r>
            <a:r>
              <a:rPr lang="en-US" sz="1600" b="1">
                <a:latin typeface="Tahoma" pitchFamily="34" charset="0"/>
              </a:rPr>
              <a:t>:</a:t>
            </a:r>
            <a:r>
              <a:rPr lang="en-US" sz="1400" b="1">
                <a:latin typeface="Tahoma" pitchFamily="34" charset="0"/>
              </a:rPr>
              <a:t>The New Industrial Revolution</a:t>
            </a:r>
            <a:endParaRPr lang="en-US" sz="1400" b="1" u="sng">
              <a:latin typeface="Tahoma"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p:cTn id="7" dur="500" fill="hold"/>
                                        <p:tgtEl>
                                          <p:spTgt spid="34819">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34819">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4818">
                                            <p:txEl>
                                              <p:pRg st="0" end="0"/>
                                            </p:txEl>
                                          </p:spTgt>
                                        </p:tgtEl>
                                        <p:attrNameLst>
                                          <p:attrName>style.visibility</p:attrName>
                                        </p:attrNameLst>
                                      </p:cBhvr>
                                      <p:to>
                                        <p:strVal val="visible"/>
                                      </p:to>
                                    </p:set>
                                    <p:anim calcmode="lin" valueType="num">
                                      <p:cBhvr additive="base">
                                        <p:cTn id="13" dur="500" fill="hold"/>
                                        <p:tgtEl>
                                          <p:spTgt spid="3481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4818">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autoUpdateAnimBg="0"/>
      <p:bldP spid="3481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228600"/>
            <a:ext cx="9144000" cy="1143000"/>
          </a:xfrm>
        </p:spPr>
        <p:txBody>
          <a:bodyPr/>
          <a:lstStyle/>
          <a:p>
            <a:r>
              <a:rPr lang="en-US"/>
              <a:t>Who was Napoleon III?</a:t>
            </a:r>
          </a:p>
        </p:txBody>
      </p:sp>
      <p:sp>
        <p:nvSpPr>
          <p:cNvPr id="35843" name="Rectangle 3"/>
          <p:cNvSpPr>
            <a:spLocks noGrp="1" noChangeArrowheads="1"/>
          </p:cNvSpPr>
          <p:nvPr>
            <p:ph type="body" idx="1"/>
          </p:nvPr>
        </p:nvSpPr>
        <p:spPr/>
        <p:txBody>
          <a:bodyPr/>
          <a:lstStyle/>
          <a:p>
            <a:pPr>
              <a:buFontTx/>
              <a:buNone/>
            </a:pPr>
            <a:r>
              <a:rPr lang="en-US" sz="4400"/>
              <a:t>He was the monarch that instigated the redesign of Paris and the widening of the streets to prevent barricading and riots, such as the Paris Commune. </a:t>
            </a:r>
            <a:endParaRPr lang="en-US"/>
          </a:p>
        </p:txBody>
      </p:sp>
      <p:sp>
        <p:nvSpPr>
          <p:cNvPr id="35847" name="Rectangle 7"/>
          <p:cNvSpPr>
            <a:spLocks noChangeArrowheads="1"/>
          </p:cNvSpPr>
          <p:nvPr/>
        </p:nvSpPr>
        <p:spPr bwMode="auto">
          <a:xfrm>
            <a:off x="1371600" y="6629400"/>
            <a:ext cx="762000" cy="2286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35848" name="Rectangle 8"/>
          <p:cNvSpPr>
            <a:spLocks noChangeArrowheads="1"/>
          </p:cNvSpPr>
          <p:nvPr/>
        </p:nvSpPr>
        <p:spPr bwMode="auto">
          <a:xfrm>
            <a:off x="2133600" y="6553200"/>
            <a:ext cx="762000" cy="3048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35849" name="Rectangle 9"/>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35850" name="Rectangle 10"/>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35851" name="Rectangle 11"/>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35852" name="Text Box 12"/>
          <p:cNvSpPr txBox="1">
            <a:spLocks noChangeArrowheads="1"/>
          </p:cNvSpPr>
          <p:nvPr/>
        </p:nvSpPr>
        <p:spPr bwMode="auto">
          <a:xfrm>
            <a:off x="5178425" y="6416675"/>
            <a:ext cx="3382963" cy="457200"/>
          </a:xfrm>
          <a:prstGeom prst="rect">
            <a:avLst/>
          </a:prstGeom>
          <a:noFill/>
          <a:ln w="9525">
            <a:noFill/>
            <a:miter lim="800000"/>
            <a:headEnd/>
            <a:tailEnd/>
          </a:ln>
          <a:effectLst/>
        </p:spPr>
        <p:txBody>
          <a:bodyPr wrap="none">
            <a:spAutoFit/>
          </a:bodyPr>
          <a:lstStyle/>
          <a:p>
            <a:pPr algn="l"/>
            <a:r>
              <a:rPr lang="en-US" sz="1800" b="1">
                <a:latin typeface="Tahoma" pitchFamily="34" charset="0"/>
              </a:rPr>
              <a:t>SUBJECT: </a:t>
            </a:r>
            <a:r>
              <a:rPr lang="en-US" b="1">
                <a:latin typeface="Tahoma" pitchFamily="34" charset="0"/>
              </a:rPr>
              <a:t>Urbanization</a:t>
            </a:r>
            <a:r>
              <a:rPr lang="en-US" sz="1800" b="1">
                <a:latin typeface="Tahoma" pitchFamily="34" charset="0"/>
              </a:rPr>
              <a:t> </a:t>
            </a:r>
          </a:p>
        </p:txBody>
      </p:sp>
      <p:sp>
        <p:nvSpPr>
          <p:cNvPr id="35856" name="AutoShape 16">
            <a:hlinkClick r:id="rId3" action="ppaction://hlinksldjump" highlightClick="1"/>
          </p:cNvPr>
          <p:cNvSpPr>
            <a:spLocks noChangeArrowheads="1"/>
          </p:cNvSpPr>
          <p:nvPr/>
        </p:nvSpPr>
        <p:spPr bwMode="auto">
          <a:xfrm>
            <a:off x="152400" y="11430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p:cTn id="7" dur="500" fill="hold"/>
                                        <p:tgtEl>
                                          <p:spTgt spid="35843">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35843">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5842">
                                            <p:txEl>
                                              <p:pRg st="0" end="0"/>
                                            </p:txEl>
                                          </p:spTgt>
                                        </p:tgtEl>
                                        <p:attrNameLst>
                                          <p:attrName>style.visibility</p:attrName>
                                        </p:attrNameLst>
                                      </p:cBhvr>
                                      <p:to>
                                        <p:strVal val="visible"/>
                                      </p:to>
                                    </p:set>
                                    <p:anim calcmode="lin" valueType="num">
                                      <p:cBhvr additive="base">
                                        <p:cTn id="13" dur="500" fill="hold"/>
                                        <p:tgtEl>
                                          <p:spTgt spid="35842">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5842">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P spid="358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152400"/>
            <a:ext cx="8458200" cy="1295400"/>
          </a:xfrm>
        </p:spPr>
        <p:txBody>
          <a:bodyPr/>
          <a:lstStyle/>
          <a:p>
            <a:r>
              <a:rPr lang="en-US" sz="3600" b="1"/>
              <a:t>What were the Eiffel Tower and the Basilica of the Sacred Heart?</a:t>
            </a:r>
          </a:p>
        </p:txBody>
      </p:sp>
      <p:sp>
        <p:nvSpPr>
          <p:cNvPr id="36867" name="Rectangle 3"/>
          <p:cNvSpPr>
            <a:spLocks noGrp="1" noChangeArrowheads="1"/>
          </p:cNvSpPr>
          <p:nvPr>
            <p:ph type="body" idx="1"/>
          </p:nvPr>
        </p:nvSpPr>
        <p:spPr>
          <a:xfrm>
            <a:off x="228600" y="2895600"/>
            <a:ext cx="8686800" cy="2590800"/>
          </a:xfrm>
        </p:spPr>
        <p:txBody>
          <a:bodyPr/>
          <a:lstStyle/>
          <a:p>
            <a:pPr>
              <a:lnSpc>
                <a:spcPct val="90000"/>
              </a:lnSpc>
              <a:buFontTx/>
              <a:buNone/>
            </a:pPr>
            <a:r>
              <a:rPr lang="en-US" sz="4400"/>
              <a:t>These were the two French landmarks that symbolized the social and political divisions in the Third French Republic.</a:t>
            </a:r>
            <a:r>
              <a:rPr lang="en-US"/>
              <a:t> </a:t>
            </a:r>
          </a:p>
        </p:txBody>
      </p:sp>
      <p:sp>
        <p:nvSpPr>
          <p:cNvPr id="36869" name="Rectangle 5"/>
          <p:cNvSpPr>
            <a:spLocks noChangeArrowheads="1"/>
          </p:cNvSpPr>
          <p:nvPr/>
        </p:nvSpPr>
        <p:spPr bwMode="auto">
          <a:xfrm>
            <a:off x="1371600" y="6629400"/>
            <a:ext cx="762000" cy="2286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100</a:t>
            </a:r>
          </a:p>
        </p:txBody>
      </p:sp>
      <p:sp>
        <p:nvSpPr>
          <p:cNvPr id="36870" name="Rectangle 6"/>
          <p:cNvSpPr>
            <a:spLocks noChangeArrowheads="1"/>
          </p:cNvSpPr>
          <p:nvPr/>
        </p:nvSpPr>
        <p:spPr bwMode="auto">
          <a:xfrm>
            <a:off x="2133600" y="6553200"/>
            <a:ext cx="762000" cy="304800"/>
          </a:xfrm>
          <a:prstGeom prst="rect">
            <a:avLst/>
          </a:prstGeom>
          <a:gradFill rotWithShape="0">
            <a:gsLst>
              <a:gs pos="0">
                <a:schemeClr val="bg2"/>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200</a:t>
            </a:r>
          </a:p>
        </p:txBody>
      </p:sp>
      <p:sp>
        <p:nvSpPr>
          <p:cNvPr id="36871" name="Rectangle 7"/>
          <p:cNvSpPr>
            <a:spLocks noChangeArrowheads="1"/>
          </p:cNvSpPr>
          <p:nvPr/>
        </p:nvSpPr>
        <p:spPr bwMode="auto">
          <a:xfrm>
            <a:off x="2895600" y="6477000"/>
            <a:ext cx="762000" cy="3810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300</a:t>
            </a:r>
          </a:p>
        </p:txBody>
      </p:sp>
      <p:sp>
        <p:nvSpPr>
          <p:cNvPr id="36872" name="Rectangle 8"/>
          <p:cNvSpPr>
            <a:spLocks noChangeArrowheads="1"/>
          </p:cNvSpPr>
          <p:nvPr/>
        </p:nvSpPr>
        <p:spPr bwMode="auto">
          <a:xfrm>
            <a:off x="3657600" y="6400800"/>
            <a:ext cx="762000" cy="4572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400</a:t>
            </a:r>
          </a:p>
        </p:txBody>
      </p:sp>
      <p:sp>
        <p:nvSpPr>
          <p:cNvPr id="36873" name="Rectangle 9"/>
          <p:cNvSpPr>
            <a:spLocks noChangeArrowheads="1"/>
          </p:cNvSpPr>
          <p:nvPr/>
        </p:nvSpPr>
        <p:spPr bwMode="auto">
          <a:xfrm>
            <a:off x="4419600" y="6324600"/>
            <a:ext cx="762000" cy="533400"/>
          </a:xfrm>
          <a:prstGeom prst="rect">
            <a:avLst/>
          </a:prstGeom>
          <a:gradFill rotWithShape="0">
            <a:gsLst>
              <a:gs pos="0">
                <a:schemeClr val="hlink"/>
              </a:gs>
              <a:gs pos="100000">
                <a:schemeClr val="tx2"/>
              </a:gs>
            </a:gsLst>
            <a:lin ang="5400000" scaled="1"/>
          </a:gradFill>
          <a:ln w="9525">
            <a:solidFill>
              <a:schemeClr val="tx1"/>
            </a:solidFill>
            <a:miter lim="800000"/>
            <a:headEnd/>
            <a:tailEnd/>
          </a:ln>
          <a:effectLst/>
        </p:spPr>
        <p:txBody>
          <a:bodyPr wrap="none" anchor="ctr"/>
          <a:lstStyle/>
          <a:p>
            <a:r>
              <a:rPr lang="en-US">
                <a:latin typeface="Tahoma" pitchFamily="34" charset="0"/>
              </a:rPr>
              <a:t>500</a:t>
            </a:r>
          </a:p>
        </p:txBody>
      </p:sp>
      <p:sp>
        <p:nvSpPr>
          <p:cNvPr id="36878" name="AutoShape 14">
            <a:hlinkClick r:id="rId3" action="ppaction://hlinksldjump" highlightClick="1"/>
          </p:cNvPr>
          <p:cNvSpPr>
            <a:spLocks noChangeArrowheads="1"/>
          </p:cNvSpPr>
          <p:nvPr/>
        </p:nvSpPr>
        <p:spPr bwMode="auto">
          <a:xfrm>
            <a:off x="152400" y="1371600"/>
            <a:ext cx="914400" cy="304800"/>
          </a:xfrm>
          <a:prstGeom prst="actionButtonBlank">
            <a:avLst/>
          </a:prstGeom>
          <a:solidFill>
            <a:schemeClr val="accent1"/>
          </a:solidFill>
          <a:ln w="9525">
            <a:noFill/>
            <a:miter lim="800000"/>
            <a:headEnd/>
            <a:tailEnd/>
          </a:ln>
          <a:effectLst/>
        </p:spPr>
        <p:txBody>
          <a:bodyPr wrap="none" anchor="ctr"/>
          <a:lstStyle/>
          <a:p>
            <a:r>
              <a:rPr lang="en-US" sz="2000">
                <a:latin typeface="Tahoma" pitchFamily="34" charset="0"/>
              </a:rPr>
              <a:t>MAIN</a:t>
            </a:r>
          </a:p>
        </p:txBody>
      </p:sp>
      <p:sp>
        <p:nvSpPr>
          <p:cNvPr id="36882" name="Text Box 18"/>
          <p:cNvSpPr txBox="1">
            <a:spLocks noChangeArrowheads="1"/>
          </p:cNvSpPr>
          <p:nvPr/>
        </p:nvSpPr>
        <p:spPr bwMode="auto">
          <a:xfrm>
            <a:off x="5178425" y="6400800"/>
            <a:ext cx="3382963" cy="457200"/>
          </a:xfrm>
          <a:prstGeom prst="rect">
            <a:avLst/>
          </a:prstGeom>
          <a:noFill/>
          <a:ln w="9525">
            <a:noFill/>
            <a:miter lim="800000"/>
            <a:headEnd/>
            <a:tailEnd/>
          </a:ln>
          <a:effectLst/>
        </p:spPr>
        <p:txBody>
          <a:bodyPr wrap="none">
            <a:spAutoFit/>
          </a:bodyPr>
          <a:lstStyle/>
          <a:p>
            <a:pPr algn="l"/>
            <a:r>
              <a:rPr lang="en-US" sz="1800" b="1">
                <a:latin typeface="Tahoma" pitchFamily="34" charset="0"/>
              </a:rPr>
              <a:t>SUBJECT: </a:t>
            </a:r>
            <a:r>
              <a:rPr lang="en-US" b="1">
                <a:latin typeface="Tahoma" pitchFamily="34" charset="0"/>
              </a:rPr>
              <a:t>Urbanization</a:t>
            </a:r>
            <a:r>
              <a:rPr lang="en-US" sz="1800" b="1">
                <a:latin typeface="Tahoma" pitchFamily="34" charset="0"/>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500" fill="hold"/>
                                        <p:tgtEl>
                                          <p:spTgt spid="36867">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36867">
                                            <p:txEl>
                                              <p:pRg st="0" end="0"/>
                                            </p:txEl>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6866">
                                            <p:txEl>
                                              <p:pRg st="0" end="0"/>
                                            </p:txEl>
                                          </p:spTgt>
                                        </p:tgtEl>
                                        <p:attrNameLst>
                                          <p:attrName>style.visibility</p:attrName>
                                        </p:attrNameLst>
                                      </p:cBhvr>
                                      <p:to>
                                        <p:strVal val="visible"/>
                                      </p:to>
                                    </p:set>
                                    <p:anim calcmode="lin" valueType="num">
                                      <p:cBhvr additive="base">
                                        <p:cTn id="13" dur="500" fill="hold"/>
                                        <p:tgtEl>
                                          <p:spTgt spid="3686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6866">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autoUpdateAnimBg="0"/>
      <p:bldP spid="36867" grpId="0" build="p" autoUpdateAnimBg="0"/>
    </p:bldLst>
  </p:timing>
</p:sld>
</file>

<file path=ppt/theme/theme1.xml><?xml version="1.0" encoding="utf-8"?>
<a:theme xmlns:a="http://schemas.openxmlformats.org/drawingml/2006/main" name="Default Design">
  <a:themeElements>
    <a:clrScheme name="">
      <a:dk1>
        <a:srgbClr val="0B073F"/>
      </a:dk1>
      <a:lt1>
        <a:srgbClr val="252571"/>
      </a:lt1>
      <a:dk2>
        <a:srgbClr val="E97575"/>
      </a:dk2>
      <a:lt2>
        <a:srgbClr val="C0EFF4"/>
      </a:lt2>
      <a:accent1>
        <a:srgbClr val="A0D8A4"/>
      </a:accent1>
      <a:accent2>
        <a:srgbClr val="D0B542"/>
      </a:accent2>
      <a:accent3>
        <a:srgbClr val="ACACBB"/>
      </a:accent3>
      <a:accent4>
        <a:srgbClr val="080534"/>
      </a:accent4>
      <a:accent5>
        <a:srgbClr val="CDE9CF"/>
      </a:accent5>
      <a:accent6>
        <a:srgbClr val="BCA43B"/>
      </a:accent6>
      <a:hlink>
        <a:srgbClr val="A473DF"/>
      </a:hlink>
      <a:folHlink>
        <a:srgbClr val="25E4E9"/>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3A1D00"/>
        </a:dk1>
        <a:lt1>
          <a:srgbClr val="FFFFFF"/>
        </a:lt1>
        <a:dk2>
          <a:srgbClr val="1640B6"/>
        </a:dk2>
        <a:lt2>
          <a:srgbClr val="EFE7D9"/>
        </a:lt2>
        <a:accent1>
          <a:srgbClr val="5CD9DC"/>
        </a:accent1>
        <a:accent2>
          <a:srgbClr val="1CF6F1"/>
        </a:accent2>
        <a:accent3>
          <a:srgbClr val="FFFFFF"/>
        </a:accent3>
        <a:accent4>
          <a:srgbClr val="301700"/>
        </a:accent4>
        <a:accent5>
          <a:srgbClr val="B5E9EB"/>
        </a:accent5>
        <a:accent6>
          <a:srgbClr val="18DFDA"/>
        </a:accent6>
        <a:hlink>
          <a:srgbClr val="5F568A"/>
        </a:hlink>
        <a:folHlink>
          <a:srgbClr val="AD7B7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3973</TotalTime>
  <Words>1109</Words>
  <Application>Microsoft Office PowerPoint</Application>
  <PresentationFormat>On-screen Show (4:3)</PresentationFormat>
  <Paragraphs>261</Paragraphs>
  <Slides>27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Times New Roman</vt:lpstr>
      <vt:lpstr>Tahoma</vt:lpstr>
      <vt:lpstr>Default Design</vt:lpstr>
      <vt:lpstr>Slide 1</vt:lpstr>
      <vt:lpstr>The Building of European Supremacy</vt:lpstr>
      <vt:lpstr>What was the Solway Process? </vt:lpstr>
      <vt:lpstr>What were Standard Oil in the U.S., British Shell Oil, and Royal Dutch Petroleum?</vt:lpstr>
      <vt:lpstr>Who was Gottlieb Daimler?</vt:lpstr>
      <vt:lpstr>What were Joint Stock Companies?</vt:lpstr>
      <vt:lpstr>Who was Henry Ford?</vt:lpstr>
      <vt:lpstr>Who was Napoleon III?</vt:lpstr>
      <vt:lpstr>What were the Eiffel Tower and the Basilica of the Sacred Heart?</vt:lpstr>
      <vt:lpstr>What was cholera?</vt:lpstr>
      <vt:lpstr>What was the Bois de Boulogne?</vt:lpstr>
      <vt:lpstr>What was the Albert Embankment started in 1866?</vt:lpstr>
      <vt:lpstr>What was the University of Zurich in Switzerland ( founded by Zwingli in 1525)?</vt:lpstr>
      <vt:lpstr>Who were Emmeline Pankhurst and her daughters Sylvia and Christabel?</vt:lpstr>
      <vt:lpstr>What was Prostitution?  </vt:lpstr>
      <vt:lpstr>What was the Weimar Constitution and Republic?</vt:lpstr>
      <vt:lpstr>Who was Marie Mauguet ?</vt:lpstr>
      <vt:lpstr>What was the International Working Men’s Association or the First International?</vt:lpstr>
      <vt:lpstr>What was the Paris Commune?</vt:lpstr>
      <vt:lpstr>Who were the Fabians, who help form the nucleus of the new Labour Party?</vt:lpstr>
      <vt:lpstr>What was the general strike, where all businesses shut down in support of a common cause?</vt:lpstr>
      <vt:lpstr>What was Revisionism ? ( He ended up being correct) </vt:lpstr>
      <vt:lpstr>Who was P.A. Stolypin ?</vt:lpstr>
      <vt:lpstr>Who were the radical Bolsheviks led by Lenin and the moderate Mensheviks led by Kerensky?</vt:lpstr>
      <vt:lpstr>What was the October Manifesto?</vt:lpstr>
      <vt:lpstr>What was the Treaty of Portsmouth and Theodore Roosevelt?</vt:lpstr>
      <vt:lpstr>What were Soviets?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Mr Mac</dc:creator>
  <cp:lastModifiedBy>keith.mainland</cp:lastModifiedBy>
  <cp:revision>65</cp:revision>
  <dcterms:created xsi:type="dcterms:W3CDTF">2002-09-25T21:27:52Z</dcterms:created>
  <dcterms:modified xsi:type="dcterms:W3CDTF">2010-02-22T14:13:46Z</dcterms:modified>
</cp:coreProperties>
</file>