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309" r:id="rId2"/>
    <p:sldId id="261" r:id="rId3"/>
    <p:sldId id="308" r:id="rId4"/>
    <p:sldId id="290" r:id="rId5"/>
    <p:sldId id="297" r:id="rId6"/>
    <p:sldId id="298" r:id="rId7"/>
    <p:sldId id="312" r:id="rId8"/>
    <p:sldId id="265" r:id="rId9"/>
    <p:sldId id="286" r:id="rId10"/>
    <p:sldId id="283" r:id="rId11"/>
    <p:sldId id="284" r:id="rId12"/>
    <p:sldId id="317" r:id="rId13"/>
    <p:sldId id="318" r:id="rId14"/>
    <p:sldId id="295" r:id="rId15"/>
    <p:sldId id="273" r:id="rId16"/>
    <p:sldId id="268" r:id="rId17"/>
    <p:sldId id="269" r:id="rId18"/>
    <p:sldId id="270" r:id="rId19"/>
    <p:sldId id="307" r:id="rId20"/>
    <p:sldId id="272" r:id="rId21"/>
    <p:sldId id="291" r:id="rId22"/>
    <p:sldId id="319" r:id="rId23"/>
    <p:sldId id="281" r:id="rId24"/>
    <p:sldId id="260" r:id="rId25"/>
    <p:sldId id="323" r:id="rId26"/>
    <p:sldId id="293" r:id="rId27"/>
    <p:sldId id="301" r:id="rId28"/>
    <p:sldId id="310" r:id="rId29"/>
    <p:sldId id="311" r:id="rId30"/>
    <p:sldId id="322" r:id="rId31"/>
    <p:sldId id="313" r:id="rId32"/>
    <p:sldId id="314" r:id="rId33"/>
    <p:sldId id="315" r:id="rId34"/>
    <p:sldId id="316" r:id="rId35"/>
    <p:sldId id="320" r:id="rId36"/>
    <p:sldId id="321" r:id="rId37"/>
    <p:sldId id="324" r:id="rId38"/>
  </p:sldIdLst>
  <p:sldSz cx="9144000" cy="6858000" type="screen4x3"/>
  <p:notesSz cx="6858000" cy="9144000"/>
  <p:embeddedFontLst>
    <p:embeddedFont>
      <p:font typeface="Arcanum" panose="020B0604020202020204"/>
      <p:regular r:id="rId40"/>
      <p:bold r:id="rId41"/>
      <p:italic r:id="rId42"/>
    </p:embeddedFont>
    <p:embeddedFont>
      <p:font typeface="Calibri" panose="020F0502020204030204" pitchFamily="34" charset="0"/>
      <p:regular r:id="rId43"/>
      <p:bold r:id="rId44"/>
      <p:italic r:id="rId45"/>
      <p:boldItalic r:id="rId46"/>
    </p:embeddedFont>
    <p:embeddedFont>
      <p:font typeface="Arial Rounded MT Bold" panose="020F0704030504030204" pitchFamily="34" charset="0"/>
      <p:regular r:id="rId47"/>
    </p:embeddedFont>
    <p:embeddedFont>
      <p:font typeface="ModernBlck" panose="020B0604020202020204"/>
      <p:bold r:id="rId48"/>
    </p:embeddedFont>
    <p:embeddedFont>
      <p:font typeface="Comic Sans MS" panose="030F0702030302020204" pitchFamily="66" charset="0"/>
      <p:regular r:id="rId49"/>
      <p:bold r:id="rId50"/>
      <p:italic r:id="rId51"/>
      <p:boldItalic r:id="rId52"/>
    </p:embeddedFont>
  </p:embeddedFont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33"/>
    <a:srgbClr val="CC9900"/>
    <a:srgbClr val="FFD5AB"/>
    <a:srgbClr val="FF6600"/>
    <a:srgbClr val="FFBF7F"/>
    <a:srgbClr val="FFFFBD"/>
    <a:srgbClr val="FF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9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1A17D61-D4C7-44F3-93F9-78AE6AA96975}" type="datetimeFigureOut">
              <a:rPr lang="en-US"/>
              <a:pPr>
                <a:defRPr/>
              </a:pPr>
              <a:t>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99DFF90-01AE-4CA7-ADB4-D61955D4D69D}" type="slidenum">
              <a:rPr lang="en-US"/>
              <a:pPr>
                <a:defRPr/>
              </a:pPr>
              <a:t>‹#›</a:t>
            </a:fld>
            <a:endParaRPr lang="en-US"/>
          </a:p>
        </p:txBody>
      </p:sp>
    </p:spTree>
    <p:extLst>
      <p:ext uri="{BB962C8B-B14F-4D97-AF65-F5344CB8AC3E}">
        <p14:creationId xmlns:p14="http://schemas.microsoft.com/office/powerpoint/2010/main" val="20697145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2F2801-D5FB-4E79-8344-AA054455E4E0}" type="slidenum">
              <a:rPr lang="en-US"/>
              <a:pPr/>
              <a:t>2</a:t>
            </a:fld>
            <a:endParaRPr lang="en-US"/>
          </a:p>
        </p:txBody>
      </p:sp>
    </p:spTree>
    <p:extLst>
      <p:ext uri="{BB962C8B-B14F-4D97-AF65-F5344CB8AC3E}">
        <p14:creationId xmlns:p14="http://schemas.microsoft.com/office/powerpoint/2010/main" val="410071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B7918-DE8B-4DC3-A855-5CB6966D8CF7}" type="slidenum">
              <a:rPr lang="en-US"/>
              <a:pPr/>
              <a:t>15</a:t>
            </a:fld>
            <a:endParaRPr lang="en-US"/>
          </a:p>
        </p:txBody>
      </p:sp>
    </p:spTree>
    <p:extLst>
      <p:ext uri="{BB962C8B-B14F-4D97-AF65-F5344CB8AC3E}">
        <p14:creationId xmlns:p14="http://schemas.microsoft.com/office/powerpoint/2010/main" val="186534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A24CE4-1B5B-4600-925B-27639D01E4DF}" type="slidenum">
              <a:rPr lang="en-US"/>
              <a:pPr/>
              <a:t>16</a:t>
            </a:fld>
            <a:endParaRPr lang="en-US"/>
          </a:p>
        </p:txBody>
      </p:sp>
    </p:spTree>
    <p:extLst>
      <p:ext uri="{BB962C8B-B14F-4D97-AF65-F5344CB8AC3E}">
        <p14:creationId xmlns:p14="http://schemas.microsoft.com/office/powerpoint/2010/main" val="87303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3C432F-CE35-48A0-9B0B-94D125469E69}" type="slidenum">
              <a:rPr lang="en-US"/>
              <a:pPr/>
              <a:t>17</a:t>
            </a:fld>
            <a:endParaRPr lang="en-US"/>
          </a:p>
        </p:txBody>
      </p:sp>
    </p:spTree>
    <p:extLst>
      <p:ext uri="{BB962C8B-B14F-4D97-AF65-F5344CB8AC3E}">
        <p14:creationId xmlns:p14="http://schemas.microsoft.com/office/powerpoint/2010/main" val="23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9C9A93-6868-4E66-874A-E2DBFD7756FB}" type="slidenum">
              <a:rPr lang="en-US"/>
              <a:pPr/>
              <a:t>18</a:t>
            </a:fld>
            <a:endParaRPr lang="en-US"/>
          </a:p>
        </p:txBody>
      </p:sp>
    </p:spTree>
    <p:extLst>
      <p:ext uri="{BB962C8B-B14F-4D97-AF65-F5344CB8AC3E}">
        <p14:creationId xmlns:p14="http://schemas.microsoft.com/office/powerpoint/2010/main" val="3868809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F742EE-125C-4C66-A617-E4BE2852068A}" type="slidenum">
              <a:rPr lang="en-US"/>
              <a:pPr/>
              <a:t>19</a:t>
            </a:fld>
            <a:endParaRPr lang="en-US"/>
          </a:p>
        </p:txBody>
      </p:sp>
    </p:spTree>
    <p:extLst>
      <p:ext uri="{BB962C8B-B14F-4D97-AF65-F5344CB8AC3E}">
        <p14:creationId xmlns:p14="http://schemas.microsoft.com/office/powerpoint/2010/main" val="392009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CC7FA5-E8CD-4E6B-BF0E-52B5DAE402A1}" type="slidenum">
              <a:rPr lang="en-US"/>
              <a:pPr/>
              <a:t>20</a:t>
            </a:fld>
            <a:endParaRPr lang="en-US"/>
          </a:p>
        </p:txBody>
      </p:sp>
    </p:spTree>
    <p:extLst>
      <p:ext uri="{BB962C8B-B14F-4D97-AF65-F5344CB8AC3E}">
        <p14:creationId xmlns:p14="http://schemas.microsoft.com/office/powerpoint/2010/main" val="400504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766E58-5CAB-4EBE-94E6-428F080DC4C8}" type="slidenum">
              <a:rPr lang="en-US"/>
              <a:pPr/>
              <a:t>21</a:t>
            </a:fld>
            <a:endParaRPr lang="en-US"/>
          </a:p>
        </p:txBody>
      </p:sp>
    </p:spTree>
    <p:extLst>
      <p:ext uri="{BB962C8B-B14F-4D97-AF65-F5344CB8AC3E}">
        <p14:creationId xmlns:p14="http://schemas.microsoft.com/office/powerpoint/2010/main" val="160612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A73CB6-DC85-44F0-8492-162254A74999}" type="slidenum">
              <a:rPr lang="en-US"/>
              <a:pPr/>
              <a:t>23</a:t>
            </a:fld>
            <a:endParaRPr lang="en-US"/>
          </a:p>
        </p:txBody>
      </p:sp>
    </p:spTree>
    <p:extLst>
      <p:ext uri="{BB962C8B-B14F-4D97-AF65-F5344CB8AC3E}">
        <p14:creationId xmlns:p14="http://schemas.microsoft.com/office/powerpoint/2010/main" val="135361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8F4492-E7B7-43B7-B602-E6BAC4EEC483}" type="slidenum">
              <a:rPr lang="en-US"/>
              <a:pPr/>
              <a:t>24</a:t>
            </a:fld>
            <a:endParaRPr lang="en-US"/>
          </a:p>
        </p:txBody>
      </p:sp>
    </p:spTree>
    <p:extLst>
      <p:ext uri="{BB962C8B-B14F-4D97-AF65-F5344CB8AC3E}">
        <p14:creationId xmlns:p14="http://schemas.microsoft.com/office/powerpoint/2010/main" val="4157380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F9CD69-115A-4352-87C8-94F0DF412887}" type="slidenum">
              <a:rPr lang="en-US"/>
              <a:pPr/>
              <a:t>26</a:t>
            </a:fld>
            <a:endParaRPr lang="en-US"/>
          </a:p>
        </p:txBody>
      </p:sp>
    </p:spTree>
    <p:extLst>
      <p:ext uri="{BB962C8B-B14F-4D97-AF65-F5344CB8AC3E}">
        <p14:creationId xmlns:p14="http://schemas.microsoft.com/office/powerpoint/2010/main" val="94593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BAE311-8244-4D98-92F3-BA0BD9D6F276}" type="slidenum">
              <a:rPr lang="en-US"/>
              <a:pPr/>
              <a:t>4</a:t>
            </a:fld>
            <a:endParaRPr lang="en-US"/>
          </a:p>
        </p:txBody>
      </p:sp>
    </p:spTree>
    <p:extLst>
      <p:ext uri="{BB962C8B-B14F-4D97-AF65-F5344CB8AC3E}">
        <p14:creationId xmlns:p14="http://schemas.microsoft.com/office/powerpoint/2010/main" val="1504219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D5FDED-E718-40E4-BA61-8BC3F2A7C1DB}" type="slidenum">
              <a:rPr lang="en-US"/>
              <a:pPr/>
              <a:t>27</a:t>
            </a:fld>
            <a:endParaRPr lang="en-US"/>
          </a:p>
        </p:txBody>
      </p:sp>
    </p:spTree>
    <p:extLst>
      <p:ext uri="{BB962C8B-B14F-4D97-AF65-F5344CB8AC3E}">
        <p14:creationId xmlns:p14="http://schemas.microsoft.com/office/powerpoint/2010/main" val="425774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B000C8-7BD8-48A6-93A4-3CB8591D81DE}" type="slidenum">
              <a:rPr lang="en-US"/>
              <a:pPr/>
              <a:t>5</a:t>
            </a:fld>
            <a:endParaRPr lang="en-US"/>
          </a:p>
        </p:txBody>
      </p:sp>
    </p:spTree>
    <p:extLst>
      <p:ext uri="{BB962C8B-B14F-4D97-AF65-F5344CB8AC3E}">
        <p14:creationId xmlns:p14="http://schemas.microsoft.com/office/powerpoint/2010/main" val="330283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AFD755-F647-4DAD-B06B-0BF865430273}" type="slidenum">
              <a:rPr lang="en-US"/>
              <a:pPr/>
              <a:t>6</a:t>
            </a:fld>
            <a:endParaRPr lang="en-US"/>
          </a:p>
        </p:txBody>
      </p:sp>
    </p:spTree>
    <p:extLst>
      <p:ext uri="{BB962C8B-B14F-4D97-AF65-F5344CB8AC3E}">
        <p14:creationId xmlns:p14="http://schemas.microsoft.com/office/powerpoint/2010/main" val="273339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BEA992-7C26-4D2B-BE9D-587D4AF47CD5}" type="slidenum">
              <a:rPr lang="en-US"/>
              <a:pPr/>
              <a:t>8</a:t>
            </a:fld>
            <a:endParaRPr lang="en-US"/>
          </a:p>
        </p:txBody>
      </p:sp>
    </p:spTree>
    <p:extLst>
      <p:ext uri="{BB962C8B-B14F-4D97-AF65-F5344CB8AC3E}">
        <p14:creationId xmlns:p14="http://schemas.microsoft.com/office/powerpoint/2010/main" val="1926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062272-EC8D-407E-9566-54DA60470792}" type="slidenum">
              <a:rPr lang="en-US"/>
              <a:pPr/>
              <a:t>9</a:t>
            </a:fld>
            <a:endParaRPr lang="en-US"/>
          </a:p>
        </p:txBody>
      </p:sp>
    </p:spTree>
    <p:extLst>
      <p:ext uri="{BB962C8B-B14F-4D97-AF65-F5344CB8AC3E}">
        <p14:creationId xmlns:p14="http://schemas.microsoft.com/office/powerpoint/2010/main" val="21974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4BB512-D9E1-4CC4-A214-A9129F519F3E}" type="slidenum">
              <a:rPr lang="en-US"/>
              <a:pPr/>
              <a:t>10</a:t>
            </a:fld>
            <a:endParaRPr lang="en-US"/>
          </a:p>
        </p:txBody>
      </p:sp>
    </p:spTree>
    <p:extLst>
      <p:ext uri="{BB962C8B-B14F-4D97-AF65-F5344CB8AC3E}">
        <p14:creationId xmlns:p14="http://schemas.microsoft.com/office/powerpoint/2010/main" val="337064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05607-8247-446C-A8B6-6A619470390E}" type="slidenum">
              <a:rPr lang="en-US"/>
              <a:pPr/>
              <a:t>11</a:t>
            </a:fld>
            <a:endParaRPr lang="en-US"/>
          </a:p>
        </p:txBody>
      </p:sp>
    </p:spTree>
    <p:extLst>
      <p:ext uri="{BB962C8B-B14F-4D97-AF65-F5344CB8AC3E}">
        <p14:creationId xmlns:p14="http://schemas.microsoft.com/office/powerpoint/2010/main" val="960136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F2A11A-0CE4-403B-B5F5-5AC11BC4E052}" type="slidenum">
              <a:rPr lang="en-US"/>
              <a:pPr/>
              <a:t>14</a:t>
            </a:fld>
            <a:endParaRPr lang="en-US"/>
          </a:p>
        </p:txBody>
      </p:sp>
    </p:spTree>
    <p:extLst>
      <p:ext uri="{BB962C8B-B14F-4D97-AF65-F5344CB8AC3E}">
        <p14:creationId xmlns:p14="http://schemas.microsoft.com/office/powerpoint/2010/main" val="259071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644CB-C9CE-4519-ADDA-3DD3A2EDF1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E9B99D-B252-42E8-9A95-32C57445B5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C49BAF-A856-4506-8156-AA7210D8FA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EC573D-4CA9-4AB1-B9F5-2B4B8D3DB8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3508C-A83A-4860-A010-A5B0333531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8FDE3C-3346-4C44-83BF-9EA53EA675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EED1F-19E0-42FC-8A23-94A224B0FB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9239F3-DE85-4C9C-8B04-9703A1584A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081EF7-7F8E-4486-A03F-6E3171C083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F763B0-D475-4BBA-BAC1-28EAF58231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BEB19B-57B1-4ACB-94BA-1287BE5AA9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E5C586-D1D0-4754-8BA9-45AA158282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77CF677-BCB8-4DC7-BE0A-60BC43A04B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amazon.com/Last-Samurai-Tom-Cruise/dp/B0091XHZR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p:nvPr>
        </p:nvPicPr>
        <p:blipFill>
          <a:blip r:embed="rId2" cstate="print"/>
          <a:srcRect/>
          <a:stretch>
            <a:fillRect/>
          </a:stretch>
        </p:blipFill>
        <p:spPr bwMode="auto">
          <a:xfrm>
            <a:off x="1447800" y="62315"/>
            <a:ext cx="6400800" cy="6429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62000" y="0"/>
            <a:ext cx="7696200" cy="769441"/>
          </a:xfrm>
          <a:prstGeom prst="rect">
            <a:avLst/>
          </a:prstGeom>
          <a:noFill/>
          <a:ln w="9525">
            <a:noFill/>
            <a:miter lim="800000"/>
            <a:headEnd/>
            <a:tailEnd/>
          </a:ln>
        </p:spPr>
        <p:txBody>
          <a:bodyPr wrap="square">
            <a:spAutoFit/>
          </a:bodyPr>
          <a:lstStyle/>
          <a:p>
            <a:pPr>
              <a:spcBef>
                <a:spcPct val="50000"/>
              </a:spcBef>
            </a:pPr>
            <a:r>
              <a:rPr lang="en-US" sz="4400" b="1" dirty="0">
                <a:solidFill>
                  <a:srgbClr val="FF9933"/>
                </a:solidFill>
                <a:effectLst>
                  <a:outerShdw blurRad="38100" dist="38100" dir="2700000" algn="tl">
                    <a:srgbClr val="000000">
                      <a:alpha val="43137"/>
                    </a:srgbClr>
                  </a:outerShdw>
                </a:effectLst>
                <a:latin typeface="Comic Sans MS" pitchFamily="66" charset="0"/>
              </a:rPr>
              <a:t>Dutch Landing in 1652</a:t>
            </a:r>
          </a:p>
        </p:txBody>
      </p:sp>
      <p:pic>
        <p:nvPicPr>
          <p:cNvPr id="21507" name="Picture 3" descr="Dutch Landing"/>
          <p:cNvPicPr>
            <a:picLocks noChangeAspect="1" noChangeArrowheads="1"/>
          </p:cNvPicPr>
          <p:nvPr/>
        </p:nvPicPr>
        <p:blipFill>
          <a:blip r:embed="rId3" cstate="print">
            <a:lum bright="-6000" contrast="18000"/>
          </a:blip>
          <a:srcRect r="3160" b="4913"/>
          <a:stretch>
            <a:fillRect/>
          </a:stretch>
        </p:blipFill>
        <p:spPr bwMode="auto">
          <a:xfrm>
            <a:off x="1" y="1319511"/>
            <a:ext cx="4667680" cy="2947689"/>
          </a:xfrm>
          <a:prstGeom prst="rect">
            <a:avLst/>
          </a:prstGeom>
          <a:noFill/>
          <a:ln w="9525">
            <a:solidFill>
              <a:srgbClr val="FF9933"/>
            </a:solidFill>
            <a:miter lim="800000"/>
            <a:headEnd/>
            <a:tailEnd/>
          </a:ln>
        </p:spPr>
      </p:pic>
      <p:pic>
        <p:nvPicPr>
          <p:cNvPr id="21508" name="Picture 4" descr="Dutch Landing-1"/>
          <p:cNvPicPr>
            <a:picLocks noChangeAspect="1" noChangeArrowheads="1"/>
          </p:cNvPicPr>
          <p:nvPr/>
        </p:nvPicPr>
        <p:blipFill>
          <a:blip r:embed="rId4" cstate="print">
            <a:lum contrast="6000"/>
          </a:blip>
          <a:srcRect r="4089" b="7692"/>
          <a:stretch>
            <a:fillRect/>
          </a:stretch>
        </p:blipFill>
        <p:spPr bwMode="auto">
          <a:xfrm>
            <a:off x="4302951" y="3733800"/>
            <a:ext cx="4777442" cy="26670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62000" y="228600"/>
            <a:ext cx="7696200" cy="64135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The Great Trek, 1836-38</a:t>
            </a:r>
          </a:p>
        </p:txBody>
      </p:sp>
      <p:pic>
        <p:nvPicPr>
          <p:cNvPr id="24579" name="Picture 3" descr="Cradockpass"/>
          <p:cNvPicPr>
            <a:picLocks noChangeAspect="1" noChangeArrowheads="1"/>
          </p:cNvPicPr>
          <p:nvPr/>
        </p:nvPicPr>
        <p:blipFill>
          <a:blip r:embed="rId3" cstate="print">
            <a:lum bright="-6000" contrast="6000"/>
          </a:blip>
          <a:srcRect r="4120" b="1935"/>
          <a:stretch>
            <a:fillRect/>
          </a:stretch>
        </p:blipFill>
        <p:spPr bwMode="auto">
          <a:xfrm>
            <a:off x="762000" y="1660525"/>
            <a:ext cx="3079750" cy="3657600"/>
          </a:xfrm>
          <a:prstGeom prst="rect">
            <a:avLst/>
          </a:prstGeom>
          <a:noFill/>
          <a:ln w="9525">
            <a:solidFill>
              <a:srgbClr val="FF9933"/>
            </a:solidFill>
            <a:miter lim="800000"/>
            <a:headEnd/>
            <a:tailEnd/>
          </a:ln>
        </p:spPr>
      </p:pic>
      <p:sp>
        <p:nvSpPr>
          <p:cNvPr id="24580" name="Text Box 4"/>
          <p:cNvSpPr txBox="1">
            <a:spLocks noChangeArrowheads="1"/>
          </p:cNvSpPr>
          <p:nvPr/>
        </p:nvSpPr>
        <p:spPr bwMode="auto">
          <a:xfrm>
            <a:off x="609600" y="5410200"/>
            <a:ext cx="3352800" cy="1384995"/>
          </a:xfrm>
          <a:prstGeom prst="rect">
            <a:avLst/>
          </a:prstGeom>
          <a:noFill/>
          <a:ln w="9525">
            <a:noFill/>
            <a:miter lim="800000"/>
            <a:headEnd/>
            <a:tailEnd/>
          </a:ln>
        </p:spPr>
        <p:txBody>
          <a:bodyPr>
            <a:spAutoFit/>
          </a:bodyPr>
          <a:lstStyle/>
          <a:p>
            <a:pPr>
              <a:spcBef>
                <a:spcPct val="50000"/>
              </a:spcBef>
            </a:pPr>
            <a:r>
              <a:rPr lang="en-US" sz="2400" b="1" dirty="0" smtClean="0">
                <a:solidFill>
                  <a:srgbClr val="FF9933"/>
                </a:solidFill>
                <a:latin typeface="Comic Sans MS" pitchFamily="66" charset="0"/>
              </a:rPr>
              <a:t>Afrikaners</a:t>
            </a:r>
          </a:p>
          <a:p>
            <a:pPr>
              <a:spcBef>
                <a:spcPct val="50000"/>
              </a:spcBef>
            </a:pPr>
            <a:r>
              <a:rPr lang="en-US" sz="2400" b="1" dirty="0" smtClean="0">
                <a:solidFill>
                  <a:srgbClr val="FF9933"/>
                </a:solidFill>
                <a:latin typeface="Comic Sans MS" pitchFamily="66" charset="0"/>
              </a:rPr>
              <a:t>Remember this… (more to come)</a:t>
            </a:r>
            <a:endParaRPr lang="en-US" sz="2400" b="1" dirty="0">
              <a:solidFill>
                <a:srgbClr val="FF9933"/>
              </a:solidFill>
              <a:latin typeface="Comic Sans MS" pitchFamily="66" charset="0"/>
            </a:endParaRPr>
          </a:p>
        </p:txBody>
      </p:sp>
      <p:pic>
        <p:nvPicPr>
          <p:cNvPr id="24581" name="Picture 5"/>
          <p:cNvPicPr>
            <a:picLocks noChangeAspect="1" noChangeArrowheads="1"/>
          </p:cNvPicPr>
          <p:nvPr/>
        </p:nvPicPr>
        <p:blipFill>
          <a:blip r:embed="rId4" cstate="print">
            <a:lum bright="-18000" contrast="30000"/>
          </a:blip>
          <a:srcRect/>
          <a:stretch>
            <a:fillRect/>
          </a:stretch>
        </p:blipFill>
        <p:spPr bwMode="auto">
          <a:xfrm>
            <a:off x="4687888" y="1066800"/>
            <a:ext cx="3694112" cy="55372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2400" y="2667000"/>
            <a:ext cx="1905000" cy="3139321"/>
          </a:xfrm>
          <a:prstGeom prst="rect">
            <a:avLst/>
          </a:prstGeom>
          <a:noFill/>
          <a:ln w="9525">
            <a:noFill/>
            <a:miter lim="800000"/>
            <a:headEnd/>
            <a:tailEnd/>
          </a:ln>
        </p:spPr>
        <p:txBody>
          <a:bodyPr wrap="square">
            <a:spAutoFit/>
          </a:bodyPr>
          <a:lstStyle/>
          <a:p>
            <a:pPr algn="l">
              <a:spcBef>
                <a:spcPct val="50000"/>
              </a:spcBef>
            </a:pPr>
            <a:r>
              <a:rPr lang="en-US" sz="3600" b="1" dirty="0" smtClean="0">
                <a:solidFill>
                  <a:srgbClr val="FF9933"/>
                </a:solidFill>
                <a:effectLst>
                  <a:outerShdw blurRad="38100" dist="38100" dir="2700000" algn="tl">
                    <a:srgbClr val="000000">
                      <a:alpha val="43137"/>
                    </a:srgbClr>
                  </a:outerShdw>
                </a:effectLst>
                <a:latin typeface="Comic Sans MS" pitchFamily="66" charset="0"/>
              </a:rPr>
              <a:t>Early </a:t>
            </a:r>
            <a:r>
              <a:rPr lang="en-US" sz="3600" b="1" dirty="0" err="1" smtClean="0">
                <a:solidFill>
                  <a:srgbClr val="FF9933"/>
                </a:solidFill>
                <a:effectLst>
                  <a:outerShdw blurRad="38100" dist="38100" dir="2700000" algn="tl">
                    <a:srgbClr val="000000">
                      <a:alpha val="43137"/>
                    </a:srgbClr>
                  </a:outerShdw>
                </a:effectLst>
                <a:latin typeface="Comic Sans MS" pitchFamily="66" charset="0"/>
              </a:rPr>
              <a:t>ColonialAfrica</a:t>
            </a:r>
            <a:r>
              <a:rPr lang="en-US" sz="3600" b="1" dirty="0" smtClean="0">
                <a:solidFill>
                  <a:srgbClr val="FF9933"/>
                </a:solidFill>
                <a:effectLst>
                  <a:outerShdw blurRad="38100" dist="38100" dir="2700000" algn="tl">
                    <a:srgbClr val="000000">
                      <a:alpha val="43137"/>
                    </a:srgbClr>
                  </a:outerShdw>
                </a:effectLst>
                <a:latin typeface="Comic Sans MS" pitchFamily="66" charset="0"/>
              </a:rPr>
              <a:t> 1830</a:t>
            </a:r>
          </a:p>
          <a:p>
            <a:pPr algn="l">
              <a:spcBef>
                <a:spcPct val="50000"/>
              </a:spcBef>
            </a:pPr>
            <a:endParaRPr lang="en-US" sz="3600" b="1" dirty="0">
              <a:solidFill>
                <a:srgbClr val="FF9933"/>
              </a:solidFill>
              <a:effectLst>
                <a:outerShdw blurRad="38100" dist="38100" dir="2700000" algn="tl">
                  <a:srgbClr val="000000">
                    <a:alpha val="43137"/>
                  </a:srgbClr>
                </a:outerShdw>
              </a:effectLst>
              <a:latin typeface="Comic Sans MS" pitchFamily="66" charset="0"/>
            </a:endParaRPr>
          </a:p>
        </p:txBody>
      </p:sp>
      <p:sp>
        <p:nvSpPr>
          <p:cNvPr id="6" name="TextBox 5"/>
          <p:cNvSpPr txBox="1"/>
          <p:nvPr/>
        </p:nvSpPr>
        <p:spPr>
          <a:xfrm>
            <a:off x="1371600" y="0"/>
            <a:ext cx="6934200" cy="707886"/>
          </a:xfrm>
          <a:prstGeom prst="rect">
            <a:avLst/>
          </a:prstGeom>
          <a:noFill/>
        </p:spPr>
        <p:txBody>
          <a:bodyPr wrap="square" rtlCol="0">
            <a:spAutoFit/>
          </a:bodyPr>
          <a:lstStyle/>
          <a:p>
            <a:r>
              <a:rPr lang="en-US" sz="4000" b="1" u="sng" dirty="0" smtClean="0">
                <a:solidFill>
                  <a:srgbClr val="FF9933"/>
                </a:solidFill>
                <a:effectLst>
                  <a:outerShdw blurRad="38100" dist="38100" dir="2700000" algn="tl">
                    <a:srgbClr val="000000">
                      <a:alpha val="43137"/>
                    </a:srgbClr>
                  </a:outerShdw>
                </a:effectLst>
                <a:latin typeface="Comic Sans MS" pitchFamily="66" charset="0"/>
              </a:rPr>
              <a:t>“The Scramble for Africa”</a:t>
            </a:r>
            <a:endParaRPr lang="en-US" sz="4000" b="1" u="sng" dirty="0">
              <a:solidFill>
                <a:srgbClr val="FF9933"/>
              </a:solidFill>
              <a:effectLst>
                <a:outerShdw blurRad="38100" dist="38100" dir="2700000" algn="tl">
                  <a:srgbClr val="000000">
                    <a:alpha val="43137"/>
                  </a:srgbClr>
                </a:outerShdw>
              </a:effectLst>
              <a:latin typeface="Comic Sans M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2362200" y="762000"/>
            <a:ext cx="4774692"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solidFill>
                  <a:srgbClr val="FF9933"/>
                </a:solidFill>
                <a:latin typeface="Comic Sans MS" pitchFamily="66" charset="0"/>
              </a:rPr>
              <a:t>Livingstone + Stanley</a:t>
            </a:r>
            <a:endParaRPr lang="en-US" b="1" dirty="0">
              <a:solidFill>
                <a:srgbClr val="FF9933"/>
              </a:solidFill>
              <a:latin typeface="Comic Sans MS" pitchFamily="66" charset="0"/>
            </a:endParaRPr>
          </a:p>
        </p:txBody>
      </p:sp>
      <p:sp>
        <p:nvSpPr>
          <p:cNvPr id="3" name="Content Placeholder 2"/>
          <p:cNvSpPr>
            <a:spLocks noGrp="1"/>
          </p:cNvSpPr>
          <p:nvPr>
            <p:ph idx="1"/>
          </p:nvPr>
        </p:nvSpPr>
        <p:spPr>
          <a:xfrm>
            <a:off x="457200" y="685800"/>
            <a:ext cx="8229600" cy="5638800"/>
          </a:xfrm>
        </p:spPr>
        <p:txBody>
          <a:bodyPr/>
          <a:lstStyle/>
          <a:p>
            <a:r>
              <a:rPr lang="en-US" b="1" dirty="0" smtClean="0">
                <a:latin typeface="Comic Sans MS" pitchFamily="66" charset="0"/>
              </a:rPr>
              <a:t>Countries set out to explore Africa</a:t>
            </a:r>
          </a:p>
          <a:p>
            <a:r>
              <a:rPr lang="en-US" b="1" dirty="0" smtClean="0">
                <a:latin typeface="Comic Sans MS" pitchFamily="66" charset="0"/>
              </a:rPr>
              <a:t>Dr. David Livingstone – missionary and explorer.  </a:t>
            </a:r>
          </a:p>
          <a:p>
            <a:pPr lvl="1"/>
            <a:r>
              <a:rPr lang="en-US" b="1" dirty="0" smtClean="0">
                <a:latin typeface="Comic Sans MS" pitchFamily="66" charset="0"/>
              </a:rPr>
              <a:t>Search for source of the Nile.</a:t>
            </a:r>
          </a:p>
          <a:p>
            <a:pPr lvl="1"/>
            <a:r>
              <a:rPr lang="en-US" b="1" dirty="0" smtClean="0">
                <a:latin typeface="Comic Sans MS" pitchFamily="66" charset="0"/>
              </a:rPr>
              <a:t>Sent back “reports” that were published in newspapers.  When they stop, papers sponsor search.</a:t>
            </a:r>
          </a:p>
          <a:p>
            <a:r>
              <a:rPr lang="en-US" b="1" dirty="0" smtClean="0">
                <a:latin typeface="Comic Sans MS" pitchFamily="66" charset="0"/>
              </a:rPr>
              <a:t>Henry Stanley (US Reporter) goes in search…</a:t>
            </a:r>
          </a:p>
          <a:p>
            <a:pPr lvl="1"/>
            <a:r>
              <a:rPr lang="en-US" b="1" dirty="0" smtClean="0">
                <a:latin typeface="Comic Sans MS" pitchFamily="66" charset="0"/>
              </a:rPr>
              <a:t>“Dr. Livingstone I presume.”</a:t>
            </a:r>
          </a:p>
          <a:p>
            <a:r>
              <a:rPr lang="en-US" b="1" dirty="0" smtClean="0">
                <a:latin typeface="Comic Sans MS" pitchFamily="66" charset="0"/>
              </a:rPr>
              <a:t>Stanley went to work for King of Belgium</a:t>
            </a:r>
          </a:p>
          <a:p>
            <a:pPr lvl="1">
              <a:buNone/>
            </a:pPr>
            <a:endParaRPr lang="en-US"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381000" y="1143000"/>
            <a:ext cx="8382000" cy="4724400"/>
          </a:xfrm>
          <a:prstGeom prst="rect">
            <a:avLst/>
          </a:prstGeom>
        </p:spPr>
        <p:txBody>
          <a:bodyPr wrap="none" fromWordArt="1">
            <a:prstTxWarp prst="textFadeUp">
              <a:avLst>
                <a:gd name="adj" fmla="val 9991"/>
              </a:avLst>
            </a:prstTxWarp>
          </a:bodyPr>
          <a:lstStyle/>
          <a:p>
            <a:r>
              <a:rPr lang="en-US" sz="3600" kern="10">
                <a:ln w="12700">
                  <a:solidFill>
                    <a:schemeClr val="tx1"/>
                  </a:solidFill>
                  <a:round/>
                  <a:headEnd/>
                  <a:tailEnd/>
                </a:ln>
                <a:solidFill>
                  <a:srgbClr val="FF6600"/>
                </a:solidFill>
                <a:effectLst>
                  <a:outerShdw dist="89803" dir="2700000" algn="ctr" rotWithShape="0">
                    <a:srgbClr val="FFFF00">
                      <a:alpha val="70000"/>
                    </a:srgbClr>
                  </a:outerShdw>
                </a:effectLst>
                <a:latin typeface="Arcanum"/>
              </a:rPr>
              <a:t>The Belgian Congo:</a:t>
            </a:r>
          </a:p>
          <a:p>
            <a:r>
              <a:rPr lang="en-US" sz="3600" kern="10">
                <a:ln w="12700">
                  <a:solidFill>
                    <a:schemeClr val="tx1"/>
                  </a:solidFill>
                  <a:round/>
                  <a:headEnd/>
                  <a:tailEnd/>
                </a:ln>
                <a:solidFill>
                  <a:srgbClr val="FF6600"/>
                </a:solidFill>
                <a:effectLst>
                  <a:outerShdw dist="89803" dir="2700000" algn="ctr" rotWithShape="0">
                    <a:srgbClr val="FFFF00">
                      <a:alpha val="70000"/>
                    </a:srgbClr>
                  </a:outerShdw>
                </a:effectLst>
                <a:latin typeface="Arcanum"/>
              </a:rPr>
              <a:t>"King Leopold's</a:t>
            </a:r>
          </a:p>
          <a:p>
            <a:r>
              <a:rPr lang="en-US" sz="3600" kern="10">
                <a:ln w="12700">
                  <a:solidFill>
                    <a:schemeClr val="tx1"/>
                  </a:solidFill>
                  <a:round/>
                  <a:headEnd/>
                  <a:tailEnd/>
                </a:ln>
                <a:solidFill>
                  <a:srgbClr val="FF6600"/>
                </a:solidFill>
                <a:effectLst>
                  <a:outerShdw dist="89803" dir="2700000" algn="ctr" rotWithShape="0">
                    <a:srgbClr val="FFFF00">
                      <a:alpha val="70000"/>
                    </a:srgbClr>
                  </a:outerShdw>
                </a:effectLst>
                <a:latin typeface="Arcanum"/>
              </a:rPr>
              <a:t>Ghost"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2000" y="533400"/>
            <a:ext cx="7696200" cy="173990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The Congo Free State </a:t>
            </a:r>
            <a:br>
              <a:rPr lang="en-US" sz="3600" b="1">
                <a:solidFill>
                  <a:srgbClr val="FF9933"/>
                </a:solidFill>
                <a:latin typeface="Comic Sans MS" pitchFamily="66" charset="0"/>
              </a:rPr>
            </a:br>
            <a:r>
              <a:rPr lang="en-US" sz="3600" b="1">
                <a:solidFill>
                  <a:srgbClr val="FF9933"/>
                </a:solidFill>
                <a:latin typeface="Comic Sans MS" pitchFamily="66" charset="0"/>
              </a:rPr>
              <a:t>or</a:t>
            </a:r>
            <a:br>
              <a:rPr lang="en-US" sz="3600" b="1">
                <a:solidFill>
                  <a:srgbClr val="FF9933"/>
                </a:solidFill>
                <a:latin typeface="Comic Sans MS" pitchFamily="66" charset="0"/>
              </a:rPr>
            </a:br>
            <a:r>
              <a:rPr lang="en-US" sz="3600" b="1">
                <a:solidFill>
                  <a:srgbClr val="FF9933"/>
                </a:solidFill>
                <a:latin typeface="Comic Sans MS" pitchFamily="66" charset="0"/>
              </a:rPr>
              <a:t>The Belgian Congo</a:t>
            </a:r>
          </a:p>
        </p:txBody>
      </p:sp>
      <p:pic>
        <p:nvPicPr>
          <p:cNvPr id="10243" name="Picture 5" descr="maps-Belgian Congo"/>
          <p:cNvPicPr>
            <a:picLocks noChangeAspect="1" noChangeArrowheads="1"/>
          </p:cNvPicPr>
          <p:nvPr/>
        </p:nvPicPr>
        <p:blipFill>
          <a:blip r:embed="rId3" cstate="print"/>
          <a:srcRect/>
          <a:stretch>
            <a:fillRect/>
          </a:stretch>
        </p:blipFill>
        <p:spPr bwMode="auto">
          <a:xfrm>
            <a:off x="533400" y="2870200"/>
            <a:ext cx="8205788" cy="27686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62000" y="0"/>
            <a:ext cx="7696200" cy="641350"/>
          </a:xfrm>
          <a:prstGeom prst="rect">
            <a:avLst/>
          </a:prstGeom>
          <a:noFill/>
          <a:ln w="9525">
            <a:noFill/>
            <a:miter lim="800000"/>
            <a:headEnd/>
            <a:tailEnd/>
          </a:ln>
        </p:spPr>
        <p:txBody>
          <a:bodyPr>
            <a:spAutoFit/>
          </a:bodyPr>
          <a:lstStyle/>
          <a:p>
            <a:pPr>
              <a:spcBef>
                <a:spcPct val="50000"/>
              </a:spcBef>
            </a:pPr>
            <a:r>
              <a:rPr lang="en-US" sz="3600" b="1" dirty="0">
                <a:solidFill>
                  <a:srgbClr val="FF9933"/>
                </a:solidFill>
                <a:latin typeface="Comic Sans MS" pitchFamily="66" charset="0"/>
              </a:rPr>
              <a:t>Harvesting Rubber</a:t>
            </a:r>
          </a:p>
        </p:txBody>
      </p:sp>
      <p:pic>
        <p:nvPicPr>
          <p:cNvPr id="12291" name="Picture 4" descr="Africans harvesting rubber in the Congo"/>
          <p:cNvPicPr>
            <a:picLocks noChangeAspect="1" noChangeArrowheads="1"/>
          </p:cNvPicPr>
          <p:nvPr/>
        </p:nvPicPr>
        <p:blipFill>
          <a:blip r:embed="rId3" cstate="print">
            <a:lum bright="-6000" contrast="6000"/>
          </a:blip>
          <a:srcRect/>
          <a:stretch>
            <a:fillRect/>
          </a:stretch>
        </p:blipFill>
        <p:spPr bwMode="auto">
          <a:xfrm>
            <a:off x="228600" y="761256"/>
            <a:ext cx="2819400" cy="5715744"/>
          </a:xfrm>
          <a:prstGeom prst="rect">
            <a:avLst/>
          </a:prstGeom>
          <a:noFill/>
          <a:ln w="9525">
            <a:solidFill>
              <a:srgbClr val="FF9933"/>
            </a:solid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276600" y="1676400"/>
            <a:ext cx="5665074" cy="3733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0" y="381000"/>
            <a:ext cx="7696200" cy="64135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Punishing “Lazy” Workers</a:t>
            </a:r>
          </a:p>
        </p:txBody>
      </p:sp>
      <p:pic>
        <p:nvPicPr>
          <p:cNvPr id="13315" name="Picture 4" descr="whipping"/>
          <p:cNvPicPr>
            <a:picLocks noChangeAspect="1" noChangeArrowheads="1"/>
          </p:cNvPicPr>
          <p:nvPr/>
        </p:nvPicPr>
        <p:blipFill>
          <a:blip r:embed="rId3" cstate="print">
            <a:lum bright="-6000" contrast="12000"/>
          </a:blip>
          <a:srcRect/>
          <a:stretch>
            <a:fillRect/>
          </a:stretch>
        </p:blipFill>
        <p:spPr bwMode="auto">
          <a:xfrm>
            <a:off x="1752600" y="1447800"/>
            <a:ext cx="5867400" cy="48895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304800"/>
            <a:ext cx="8839200" cy="64135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5-8 Million Victims!  </a:t>
            </a:r>
            <a:r>
              <a:rPr lang="en-US" sz="2400" b="1">
                <a:solidFill>
                  <a:srgbClr val="FF9933"/>
                </a:solidFill>
                <a:latin typeface="Comic Sans MS" pitchFamily="66" charset="0"/>
              </a:rPr>
              <a:t>(50% of Popul.)</a:t>
            </a:r>
          </a:p>
        </p:txBody>
      </p:sp>
      <p:pic>
        <p:nvPicPr>
          <p:cNvPr id="14339" name="Picture 4" descr="Congo-Kids with no arms or legs"/>
          <p:cNvPicPr>
            <a:picLocks noChangeAspect="1" noChangeArrowheads="1"/>
          </p:cNvPicPr>
          <p:nvPr/>
        </p:nvPicPr>
        <p:blipFill>
          <a:blip r:embed="rId3" cstate="print">
            <a:lum bright="-12000" contrast="6000"/>
          </a:blip>
          <a:srcRect/>
          <a:stretch>
            <a:fillRect/>
          </a:stretch>
        </p:blipFill>
        <p:spPr bwMode="auto">
          <a:xfrm>
            <a:off x="398463" y="1143000"/>
            <a:ext cx="3640137" cy="5410200"/>
          </a:xfrm>
          <a:prstGeom prst="rect">
            <a:avLst/>
          </a:prstGeom>
          <a:noFill/>
          <a:ln w="9525">
            <a:solidFill>
              <a:srgbClr val="FF9933"/>
            </a:solidFill>
            <a:miter lim="800000"/>
            <a:headEnd/>
            <a:tailEnd/>
          </a:ln>
        </p:spPr>
      </p:pic>
      <p:sp>
        <p:nvSpPr>
          <p:cNvPr id="18437" name="Rectangle 5"/>
          <p:cNvSpPr>
            <a:spLocks noChangeArrowheads="1"/>
          </p:cNvSpPr>
          <p:nvPr/>
        </p:nvSpPr>
        <p:spPr bwMode="auto">
          <a:xfrm>
            <a:off x="4191000" y="1219200"/>
            <a:ext cx="4800600" cy="5273675"/>
          </a:xfrm>
          <a:prstGeom prst="rect">
            <a:avLst/>
          </a:prstGeom>
          <a:noFill/>
          <a:ln w="9525">
            <a:noFill/>
            <a:miter lim="800000"/>
            <a:headEnd/>
            <a:tailEnd/>
          </a:ln>
        </p:spPr>
        <p:txBody>
          <a:bodyPr anchor="ctr">
            <a:spAutoFit/>
          </a:bodyPr>
          <a:lstStyle/>
          <a:p>
            <a:pPr algn="l"/>
            <a:r>
              <a:rPr lang="en-US" sz="2000" b="1" i="1" dirty="0">
                <a:solidFill>
                  <a:srgbClr val="FF9933"/>
                </a:solidFill>
              </a:rPr>
              <a:t>It is blood-curdling to see them (the soldiers) returning with the hands of the slain, and to find the hands of young children amongst the bigger ones evidencing their bravery...The rubber from this district has cost hundreds of lives, and the scenes I have witnessed, while unable to help the oppressed, have been almost enough to make me wish I were dead... This rubber traffic is steeped in blood, and if the natives were to rise and sweep every white person on the Upper Congo into eternity, there would still be left a fearful balance to their credit.</a:t>
            </a:r>
            <a:r>
              <a:rPr lang="en-US" sz="2000" b="1" dirty="0">
                <a:solidFill>
                  <a:srgbClr val="FF9933"/>
                </a:solidFill>
              </a:rPr>
              <a:t>        -- Belgian Official </a:t>
            </a:r>
          </a:p>
          <a:p>
            <a:pPr algn="l" eaLnBrk="0" hangingPunct="0"/>
            <a:endParaRPr lang="en-US" sz="2000" b="1" dirty="0">
              <a:solidFill>
                <a:srgbClr val="FF99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wd">
                                    <p:tmPct val="10000"/>
                                  </p:iterate>
                                  <p:childTnLst>
                                    <p:set>
                                      <p:cBhvr>
                                        <p:cTn id="6" dur="1" fill="hold">
                                          <p:stCondLst>
                                            <p:cond delay="0"/>
                                          </p:stCondLst>
                                        </p:cTn>
                                        <p:tgtEl>
                                          <p:spTgt spid="18437"/>
                                        </p:tgtEl>
                                        <p:attrNameLst>
                                          <p:attrName>style.visibility</p:attrName>
                                        </p:attrNameLst>
                                      </p:cBhvr>
                                      <p:to>
                                        <p:strVal val="visible"/>
                                      </p:to>
                                    </p:set>
                                    <p:animEffect transition="in" filter="wipe(up)">
                                      <p:cBhvr>
                                        <p:cTn id="7" dur="3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Amputated_Congolese_youth.jpg"/>
          <p:cNvPicPr>
            <a:picLocks noGrp="1" noChangeAspect="1"/>
          </p:cNvPicPr>
          <p:nvPr>
            <p:ph idx="1"/>
          </p:nvPr>
        </p:nvPicPr>
        <p:blipFill>
          <a:blip r:embed="rId3" cstate="print"/>
          <a:srcRect/>
          <a:stretch>
            <a:fillRect/>
          </a:stretch>
        </p:blipFill>
        <p:spPr>
          <a:xfrm>
            <a:off x="2782888" y="1600200"/>
            <a:ext cx="3578225" cy="4525963"/>
          </a:xfrm>
        </p:spPr>
      </p:pic>
      <p:sp>
        <p:nvSpPr>
          <p:cNvPr id="15363" name="Title 4"/>
          <p:cNvSpPr>
            <a:spLocks noGrp="1"/>
          </p:cNvSpPr>
          <p:nvPr>
            <p:ph type="title"/>
          </p:nvPr>
        </p:nvSpPr>
        <p:spPr/>
        <p:txBody>
          <a:bodyPr/>
          <a:lstStyle/>
          <a:p>
            <a:pPr eaLnBrk="1" hangingPunct="1"/>
            <a:endParaRPr lang="en-US" sz="16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6"/>
          <p:cNvSpPr>
            <a:spLocks noChangeArrowheads="1" noChangeShapeType="1" noTextEdit="1"/>
          </p:cNvSpPr>
          <p:nvPr/>
        </p:nvSpPr>
        <p:spPr bwMode="auto">
          <a:xfrm>
            <a:off x="762000" y="685800"/>
            <a:ext cx="6934200" cy="5029200"/>
          </a:xfrm>
          <a:prstGeom prst="rect">
            <a:avLst/>
          </a:prstGeom>
        </p:spPr>
        <p:txBody>
          <a:bodyPr wrap="none" fromWordArt="1">
            <a:prstTxWarp prst="textFadeUp">
              <a:avLst>
                <a:gd name="adj" fmla="val 9991"/>
              </a:avLst>
            </a:prstTxWarp>
          </a:bodyPr>
          <a:lstStyle/>
          <a:p>
            <a:r>
              <a:rPr lang="en-US" sz="3600" kern="10" dirty="0">
                <a:ln w="12700">
                  <a:solidFill>
                    <a:schemeClr val="tx1"/>
                  </a:solidFill>
                  <a:round/>
                  <a:headEnd/>
                  <a:tailEnd/>
                </a:ln>
                <a:solidFill>
                  <a:srgbClr val="FF6600"/>
                </a:solidFill>
                <a:effectLst>
                  <a:outerShdw dist="89803" dir="2700000" algn="ctr" rotWithShape="0">
                    <a:srgbClr val="FFFF00">
                      <a:alpha val="70000"/>
                    </a:srgbClr>
                  </a:outerShdw>
                </a:effectLst>
                <a:latin typeface="Arcanum"/>
              </a:rPr>
              <a:t>European</a:t>
            </a:r>
          </a:p>
          <a:p>
            <a:r>
              <a:rPr lang="en-US" sz="3600" kern="10" dirty="0" smtClean="0">
                <a:ln w="12700">
                  <a:solidFill>
                    <a:schemeClr val="tx1"/>
                  </a:solidFill>
                  <a:round/>
                  <a:headEnd/>
                  <a:tailEnd/>
                </a:ln>
                <a:solidFill>
                  <a:srgbClr val="FF6600"/>
                </a:solidFill>
                <a:effectLst>
                  <a:outerShdw dist="89803" dir="2700000" algn="ctr" rotWithShape="0">
                    <a:srgbClr val="FFFF00">
                      <a:alpha val="70000"/>
                    </a:srgbClr>
                  </a:outerShdw>
                </a:effectLst>
                <a:latin typeface="Arcanum"/>
              </a:rPr>
              <a:t>Imperialism</a:t>
            </a:r>
            <a:endParaRPr lang="en-US" sz="3600" kern="10" dirty="0">
              <a:ln w="12700">
                <a:solidFill>
                  <a:schemeClr val="tx1"/>
                </a:solidFill>
                <a:round/>
                <a:headEnd/>
                <a:tailEnd/>
              </a:ln>
              <a:solidFill>
                <a:srgbClr val="FF6600"/>
              </a:solidFill>
              <a:effectLst>
                <a:outerShdw dist="89803" dir="2700000" algn="ctr" rotWithShape="0">
                  <a:srgbClr val="FFFF00">
                    <a:alpha val="70000"/>
                  </a:srgbClr>
                </a:outerShdw>
              </a:effectLst>
              <a:latin typeface="Arcanum"/>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228600"/>
            <a:ext cx="8382000" cy="64135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Belgium’s Stranglehold on the Congo</a:t>
            </a:r>
          </a:p>
        </p:txBody>
      </p:sp>
      <p:pic>
        <p:nvPicPr>
          <p:cNvPr id="16387" name="Picture 5"/>
          <p:cNvPicPr>
            <a:picLocks noChangeAspect="1" noChangeArrowheads="1"/>
          </p:cNvPicPr>
          <p:nvPr/>
        </p:nvPicPr>
        <p:blipFill>
          <a:blip r:embed="rId3" cstate="print">
            <a:lum bright="-12000" contrast="24000"/>
          </a:blip>
          <a:srcRect l="5490" t="4109" r="4842" b="4109"/>
          <a:stretch>
            <a:fillRect/>
          </a:stretch>
        </p:blipFill>
        <p:spPr bwMode="auto">
          <a:xfrm>
            <a:off x="2971800" y="1143000"/>
            <a:ext cx="3733800" cy="5105400"/>
          </a:xfrm>
          <a:prstGeom prst="rect">
            <a:avLst/>
          </a:prstGeom>
          <a:noFill/>
          <a:ln w="9525" algn="ctr">
            <a:solidFill>
              <a:srgbClr val="FF9933"/>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581400" y="31997"/>
            <a:ext cx="5562600" cy="2062103"/>
          </a:xfrm>
          <a:prstGeom prst="rect">
            <a:avLst/>
          </a:prstGeom>
          <a:noFill/>
          <a:ln w="9525">
            <a:noFill/>
            <a:miter lim="800000"/>
            <a:headEnd/>
            <a:tailEnd/>
          </a:ln>
        </p:spPr>
        <p:txBody>
          <a:bodyPr wrap="square">
            <a:spAutoFit/>
          </a:bodyPr>
          <a:lstStyle/>
          <a:p>
            <a:pPr>
              <a:spcBef>
                <a:spcPct val="50000"/>
              </a:spcBef>
            </a:pPr>
            <a:r>
              <a:rPr lang="en-US" sz="3200" b="1" dirty="0" smtClean="0">
                <a:solidFill>
                  <a:srgbClr val="FF9933"/>
                </a:solidFill>
                <a:effectLst>
                  <a:outerShdw blurRad="38100" dist="38100" dir="2700000" algn="tl">
                    <a:srgbClr val="000000">
                      <a:alpha val="43137"/>
                    </a:srgbClr>
                  </a:outerShdw>
                </a:effectLst>
                <a:latin typeface="Comic Sans MS" pitchFamily="66" charset="0"/>
              </a:rPr>
              <a:t>Cecil </a:t>
            </a:r>
            <a:r>
              <a:rPr lang="en-US" sz="3200" b="1" dirty="0">
                <a:solidFill>
                  <a:srgbClr val="FF9933"/>
                </a:solidFill>
                <a:effectLst>
                  <a:outerShdw blurRad="38100" dist="38100" dir="2700000" algn="tl">
                    <a:srgbClr val="000000">
                      <a:alpha val="43137"/>
                    </a:srgbClr>
                  </a:outerShdw>
                </a:effectLst>
                <a:latin typeface="Comic Sans MS" pitchFamily="66" charset="0"/>
              </a:rPr>
              <a:t>Rhodes (1853-1902</a:t>
            </a:r>
            <a:r>
              <a:rPr lang="en-US" sz="3200" b="1" dirty="0" smtClean="0">
                <a:solidFill>
                  <a:srgbClr val="FF9933"/>
                </a:solidFill>
                <a:effectLst>
                  <a:outerShdw blurRad="38100" dist="38100" dir="2700000" algn="tl">
                    <a:srgbClr val="000000">
                      <a:alpha val="43137"/>
                    </a:srgbClr>
                  </a:outerShdw>
                </a:effectLst>
                <a:latin typeface="Comic Sans MS" pitchFamily="66" charset="0"/>
              </a:rPr>
              <a:t>)</a:t>
            </a:r>
          </a:p>
          <a:p>
            <a:pPr algn="l">
              <a:spcBef>
                <a:spcPct val="50000"/>
              </a:spcBef>
            </a:pPr>
            <a:r>
              <a:rPr lang="en-US" sz="3200" b="1" dirty="0" smtClean="0">
                <a:solidFill>
                  <a:srgbClr val="FF9933"/>
                </a:solidFill>
                <a:effectLst>
                  <a:outerShdw blurRad="38100" dist="38100" dir="2700000" algn="tl">
                    <a:srgbClr val="000000">
                      <a:alpha val="43137"/>
                    </a:srgbClr>
                  </a:outerShdw>
                </a:effectLst>
                <a:latin typeface="Comic Sans MS" pitchFamily="66" charset="0"/>
              </a:rPr>
              <a:t>Governor of South Africa </a:t>
            </a:r>
          </a:p>
          <a:p>
            <a:pPr algn="l">
              <a:spcBef>
                <a:spcPct val="50000"/>
              </a:spcBef>
            </a:pPr>
            <a:r>
              <a:rPr lang="en-US" sz="3200" b="1" smtClean="0">
                <a:solidFill>
                  <a:srgbClr val="FF9933"/>
                </a:solidFill>
                <a:effectLst>
                  <a:outerShdw blurRad="38100" dist="38100" dir="2700000" algn="tl">
                    <a:srgbClr val="000000">
                      <a:alpha val="43137"/>
                    </a:srgbClr>
                  </a:outerShdw>
                </a:effectLst>
                <a:latin typeface="Comic Sans MS" pitchFamily="66" charset="0"/>
              </a:rPr>
              <a:t>  and </a:t>
            </a:r>
            <a:r>
              <a:rPr lang="en-US" sz="3200" b="1" dirty="0" smtClean="0">
                <a:solidFill>
                  <a:srgbClr val="FF9933"/>
                </a:solidFill>
                <a:effectLst>
                  <a:outerShdw blurRad="38100" dist="38100" dir="2700000" algn="tl">
                    <a:srgbClr val="000000">
                      <a:alpha val="43137"/>
                    </a:srgbClr>
                  </a:outerShdw>
                </a:effectLst>
                <a:latin typeface="Comic Sans MS" pitchFamily="66" charset="0"/>
              </a:rPr>
              <a:t>Rhodesia </a:t>
            </a:r>
            <a:endParaRPr lang="en-US" sz="3200" b="1" dirty="0">
              <a:solidFill>
                <a:srgbClr val="FF9933"/>
              </a:solidFill>
              <a:effectLst>
                <a:outerShdw blurRad="38100" dist="38100" dir="2700000" algn="tl">
                  <a:srgbClr val="000000">
                    <a:alpha val="43137"/>
                  </a:srgbClr>
                </a:outerShdw>
              </a:effectLst>
              <a:latin typeface="Comic Sans MS" pitchFamily="66" charset="0"/>
            </a:endParaRPr>
          </a:p>
        </p:txBody>
      </p:sp>
      <p:pic>
        <p:nvPicPr>
          <p:cNvPr id="27651" name="Picture 4" descr="CecilRhodes-cartoon"/>
          <p:cNvPicPr>
            <a:picLocks noChangeAspect="1" noChangeArrowheads="1"/>
          </p:cNvPicPr>
          <p:nvPr/>
        </p:nvPicPr>
        <p:blipFill>
          <a:blip r:embed="rId3" cstate="print">
            <a:lum bright="-6000" contrast="18000"/>
          </a:blip>
          <a:srcRect/>
          <a:stretch>
            <a:fillRect/>
          </a:stretch>
        </p:blipFill>
        <p:spPr bwMode="auto">
          <a:xfrm>
            <a:off x="108910" y="1371600"/>
            <a:ext cx="3797928" cy="5318125"/>
          </a:xfrm>
          <a:prstGeom prst="rect">
            <a:avLst/>
          </a:prstGeom>
          <a:noFill/>
          <a:ln w="9525">
            <a:solidFill>
              <a:srgbClr val="FF6600"/>
            </a:solidFill>
            <a:miter lim="800000"/>
            <a:headEnd/>
            <a:tailEnd/>
          </a:ln>
        </p:spPr>
      </p:pic>
      <p:sp>
        <p:nvSpPr>
          <p:cNvPr id="27652" name="Text Box 5"/>
          <p:cNvSpPr txBox="1">
            <a:spLocks noChangeArrowheads="1"/>
          </p:cNvSpPr>
          <p:nvPr/>
        </p:nvSpPr>
        <p:spPr bwMode="auto">
          <a:xfrm>
            <a:off x="3890674" y="2201882"/>
            <a:ext cx="5029200" cy="3970318"/>
          </a:xfrm>
          <a:prstGeom prst="rect">
            <a:avLst/>
          </a:prstGeom>
          <a:noFill/>
          <a:ln w="9525">
            <a:noFill/>
            <a:miter lim="800000"/>
            <a:headEnd/>
            <a:tailEnd/>
          </a:ln>
        </p:spPr>
        <p:txBody>
          <a:bodyPr wrap="square">
            <a:spAutoFit/>
          </a:bodyPr>
          <a:lstStyle/>
          <a:p>
            <a:pPr algn="l">
              <a:spcBef>
                <a:spcPct val="50000"/>
              </a:spcBef>
            </a:pPr>
            <a:r>
              <a:rPr lang="en-US" sz="2800" b="1" dirty="0" smtClean="0">
                <a:latin typeface="Comic Sans MS" pitchFamily="66" charset="0"/>
              </a:rPr>
              <a:t>His dream was to build a British railway from </a:t>
            </a:r>
            <a:r>
              <a:rPr lang="en-US" sz="2800" b="1" dirty="0" err="1" smtClean="0">
                <a:latin typeface="Comic Sans MS" pitchFamily="66" charset="0"/>
              </a:rPr>
              <a:t>Capetown</a:t>
            </a:r>
            <a:r>
              <a:rPr lang="en-US" sz="2800" b="1" dirty="0" smtClean="0">
                <a:latin typeface="Comic Sans MS" pitchFamily="66" charset="0"/>
              </a:rPr>
              <a:t> in the South to Alexandria in the North.  Never came true – Germany got in the way…this will cause problems down the road (or rail)</a:t>
            </a:r>
            <a:endParaRPr lang="en-US" sz="2800" b="1" dirty="0">
              <a:latin typeface="Comic Sans MS" pitchFamily="66" charset="0"/>
            </a:endParaRPr>
          </a:p>
        </p:txBody>
      </p:sp>
      <p:sp>
        <p:nvSpPr>
          <p:cNvPr id="2" name="TextBox 1"/>
          <p:cNvSpPr txBox="1"/>
          <p:nvPr/>
        </p:nvSpPr>
        <p:spPr>
          <a:xfrm>
            <a:off x="457200" y="381000"/>
            <a:ext cx="2895600" cy="1354217"/>
          </a:xfrm>
          <a:prstGeom prst="rect">
            <a:avLst/>
          </a:prstGeom>
          <a:noFill/>
        </p:spPr>
        <p:txBody>
          <a:bodyPr wrap="square" rtlCol="0">
            <a:spAutoFit/>
          </a:bodyPr>
          <a:lstStyle/>
          <a:p>
            <a:pPr lvl="0">
              <a:spcBef>
                <a:spcPct val="50000"/>
              </a:spcBef>
            </a:pPr>
            <a:r>
              <a:rPr lang="en-US" sz="3200" b="1" dirty="0">
                <a:solidFill>
                  <a:srgbClr val="FF9933"/>
                </a:solidFill>
                <a:latin typeface="Comic Sans MS" pitchFamily="66" charset="0"/>
              </a:rPr>
              <a:t>“The Colossus of Rhodes”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9933"/>
                </a:solidFill>
                <a:latin typeface="Comic Sans MS" pitchFamily="66" charset="0"/>
              </a:rPr>
              <a:t>Berlin Conference</a:t>
            </a:r>
            <a:endParaRPr lang="en-US" b="1" dirty="0">
              <a:solidFill>
                <a:srgbClr val="FF9933"/>
              </a:solidFill>
              <a:latin typeface="Comic Sans MS" pitchFamily="66" charset="0"/>
            </a:endParaRPr>
          </a:p>
        </p:txBody>
      </p:sp>
      <p:sp>
        <p:nvSpPr>
          <p:cNvPr id="3" name="Content Placeholder 2"/>
          <p:cNvSpPr>
            <a:spLocks noGrp="1"/>
          </p:cNvSpPr>
          <p:nvPr>
            <p:ph idx="1"/>
          </p:nvPr>
        </p:nvSpPr>
        <p:spPr/>
        <p:txBody>
          <a:bodyPr/>
          <a:lstStyle/>
          <a:p>
            <a:r>
              <a:rPr lang="en-US" b="1" dirty="0" smtClean="0">
                <a:latin typeface="Comic Sans MS" pitchFamily="66" charset="0"/>
              </a:rPr>
              <a:t>As more countries “scramble” for a piece of Africa, they come into conflict over who should get what!</a:t>
            </a:r>
          </a:p>
          <a:p>
            <a:r>
              <a:rPr lang="en-US" b="1" dirty="0" smtClean="0">
                <a:latin typeface="Comic Sans MS" pitchFamily="66" charset="0"/>
              </a:rPr>
              <a:t>Germany (last into the race and with little to lose) sets up conference to divide Africa to avoid a European war!</a:t>
            </a:r>
          </a:p>
          <a:p>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228600"/>
            <a:ext cx="8229600" cy="64135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Berlin Conference of 1884-1885</a:t>
            </a:r>
          </a:p>
        </p:txBody>
      </p:sp>
      <p:pic>
        <p:nvPicPr>
          <p:cNvPr id="18435" name="Picture 5" descr="berlinconference"/>
          <p:cNvPicPr>
            <a:picLocks noChangeAspect="1" noChangeArrowheads="1"/>
          </p:cNvPicPr>
          <p:nvPr/>
        </p:nvPicPr>
        <p:blipFill>
          <a:blip r:embed="rId3" cstate="print">
            <a:lum bright="-6000" contrast="6000"/>
          </a:blip>
          <a:srcRect/>
          <a:stretch>
            <a:fillRect/>
          </a:stretch>
        </p:blipFill>
        <p:spPr bwMode="auto">
          <a:xfrm>
            <a:off x="457200" y="1143000"/>
            <a:ext cx="5791200" cy="2517775"/>
          </a:xfrm>
          <a:prstGeom prst="rect">
            <a:avLst/>
          </a:prstGeom>
          <a:noFill/>
          <a:ln w="9525">
            <a:solidFill>
              <a:srgbClr val="FF9933"/>
            </a:solidFill>
            <a:miter lim="800000"/>
            <a:headEnd/>
            <a:tailEnd/>
          </a:ln>
        </p:spPr>
      </p:pic>
      <p:pic>
        <p:nvPicPr>
          <p:cNvPr id="31750" name="Picture 6" descr="cartoon--imperial-witches-after 1884 Berlin Conference"/>
          <p:cNvPicPr>
            <a:picLocks noChangeAspect="1" noChangeArrowheads="1"/>
          </p:cNvPicPr>
          <p:nvPr/>
        </p:nvPicPr>
        <p:blipFill>
          <a:blip r:embed="rId4" cstate="print">
            <a:lum contrast="6000"/>
          </a:blip>
          <a:srcRect/>
          <a:stretch>
            <a:fillRect/>
          </a:stretch>
        </p:blipFill>
        <p:spPr bwMode="auto">
          <a:xfrm>
            <a:off x="4622800" y="3397250"/>
            <a:ext cx="4140200" cy="3155950"/>
          </a:xfrm>
          <a:prstGeom prst="rect">
            <a:avLst/>
          </a:prstGeom>
          <a:noFill/>
          <a:ln w="9525">
            <a:solidFill>
              <a:srgbClr val="FF9933"/>
            </a:solidFill>
            <a:miter lim="800000"/>
            <a:headEnd/>
            <a:tailEnd/>
          </a:ln>
        </p:spPr>
      </p:pic>
      <p:sp>
        <p:nvSpPr>
          <p:cNvPr id="31751" name="Text Box 7"/>
          <p:cNvSpPr txBox="1">
            <a:spLocks noChangeArrowheads="1"/>
          </p:cNvSpPr>
          <p:nvPr/>
        </p:nvSpPr>
        <p:spPr bwMode="auto">
          <a:xfrm>
            <a:off x="609600" y="6096000"/>
            <a:ext cx="4038600" cy="457200"/>
          </a:xfrm>
          <a:prstGeom prst="rect">
            <a:avLst/>
          </a:prstGeom>
          <a:noFill/>
          <a:ln w="9525">
            <a:noFill/>
            <a:miter lim="800000"/>
            <a:headEnd/>
            <a:tailEnd/>
          </a:ln>
        </p:spPr>
        <p:txBody>
          <a:bodyPr>
            <a:spAutoFit/>
          </a:bodyPr>
          <a:lstStyle/>
          <a:p>
            <a:pPr algn="r">
              <a:spcBef>
                <a:spcPct val="50000"/>
              </a:spcBef>
            </a:pPr>
            <a:r>
              <a:rPr lang="en-US" sz="2400" b="1" dirty="0">
                <a:solidFill>
                  <a:srgbClr val="FF9933"/>
                </a:solidFill>
                <a:latin typeface="Comic Sans MS" pitchFamily="66" charset="0"/>
              </a:rPr>
              <a:t>Another point of view? </a:t>
            </a:r>
            <a:r>
              <a:rPr lang="en-US" sz="2400" dirty="0">
                <a:solidFill>
                  <a:srgbClr val="FF9933"/>
                </a:solidFill>
                <a:latin typeface="Comic Sans MS" pitchFamily="66" charset="0"/>
                <a:sym typeface="Wingdings" pitchFamily="2" charset="2"/>
              </a:rPr>
              <a:t></a:t>
            </a:r>
            <a:endParaRPr lang="en-US" sz="2400" dirty="0">
              <a:solidFill>
                <a:srgbClr val="FF9933"/>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wipe(left)">
                                      <p:cBhvr>
                                        <p:cTn id="7" dur="2000"/>
                                        <p:tgtEl>
                                          <p:spTgt spid="317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51"/>
                                        </p:tgtEl>
                                        <p:attrNameLst>
                                          <p:attrName>style.visibility</p:attrName>
                                        </p:attrNameLst>
                                      </p:cBhvr>
                                      <p:to>
                                        <p:strVal val="visible"/>
                                      </p:to>
                                    </p:set>
                                    <p:animEffect transition="in" filter="wipe(left)">
                                      <p:cBhvr>
                                        <p:cTn id="10"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52400" y="2667000"/>
            <a:ext cx="1905000" cy="1465263"/>
          </a:xfrm>
          <a:prstGeom prst="rect">
            <a:avLst/>
          </a:prstGeom>
          <a:noFill/>
          <a:ln w="9525">
            <a:noFill/>
            <a:miter lim="800000"/>
            <a:headEnd/>
            <a:tailEnd/>
          </a:ln>
        </p:spPr>
        <p:txBody>
          <a:bodyPr wrap="square">
            <a:spAutoFit/>
          </a:bodyPr>
          <a:lstStyle/>
          <a:p>
            <a:pPr algn="l">
              <a:spcBef>
                <a:spcPct val="50000"/>
              </a:spcBef>
            </a:pPr>
            <a:r>
              <a:rPr lang="en-US" sz="3600" b="1" dirty="0">
                <a:solidFill>
                  <a:srgbClr val="FF9933"/>
                </a:solidFill>
                <a:effectLst>
                  <a:outerShdw blurRad="38100" dist="38100" dir="2700000" algn="tl">
                    <a:srgbClr val="000000">
                      <a:alpha val="43137"/>
                    </a:srgbClr>
                  </a:outerShdw>
                </a:effectLst>
                <a:latin typeface="Comic Sans MS" pitchFamily="66" charset="0"/>
              </a:rPr>
              <a:t>Africa</a:t>
            </a:r>
          </a:p>
          <a:p>
            <a:pPr algn="l">
              <a:spcBef>
                <a:spcPct val="50000"/>
              </a:spcBef>
            </a:pPr>
            <a:r>
              <a:rPr lang="en-US" sz="3600" b="1" dirty="0">
                <a:solidFill>
                  <a:srgbClr val="FF9933"/>
                </a:solidFill>
                <a:effectLst>
                  <a:outerShdw blurRad="38100" dist="38100" dir="2700000" algn="tl">
                    <a:srgbClr val="000000">
                      <a:alpha val="43137"/>
                    </a:srgbClr>
                  </a:outerShdw>
                </a:effectLst>
                <a:latin typeface="Comic Sans MS" pitchFamily="66" charset="0"/>
              </a:rPr>
              <a:t>1890</a:t>
            </a:r>
          </a:p>
        </p:txBody>
      </p:sp>
      <p:sp>
        <p:nvSpPr>
          <p:cNvPr id="4" name="TextBox 3"/>
          <p:cNvSpPr txBox="1"/>
          <p:nvPr/>
        </p:nvSpPr>
        <p:spPr>
          <a:xfrm>
            <a:off x="1371600" y="0"/>
            <a:ext cx="6934200" cy="707886"/>
          </a:xfrm>
          <a:prstGeom prst="rect">
            <a:avLst/>
          </a:prstGeom>
          <a:noFill/>
        </p:spPr>
        <p:txBody>
          <a:bodyPr wrap="square" rtlCol="0">
            <a:spAutoFit/>
          </a:bodyPr>
          <a:lstStyle/>
          <a:p>
            <a:r>
              <a:rPr lang="en-US" sz="4000" b="1" u="sng" dirty="0" smtClean="0">
                <a:solidFill>
                  <a:srgbClr val="FF9933"/>
                </a:solidFill>
                <a:effectLst>
                  <a:outerShdw blurRad="38100" dist="38100" dir="2700000" algn="tl">
                    <a:srgbClr val="000000">
                      <a:alpha val="43137"/>
                    </a:srgbClr>
                  </a:outerShdw>
                </a:effectLst>
                <a:latin typeface="Comic Sans MS" pitchFamily="66" charset="0"/>
              </a:rPr>
              <a:t>“The Scramble for Africa”</a:t>
            </a:r>
            <a:endParaRPr lang="en-US" sz="4000" b="1" u="sng" dirty="0">
              <a:solidFill>
                <a:srgbClr val="FF9933"/>
              </a:solidFill>
              <a:effectLst>
                <a:outerShdw blurRad="38100" dist="38100" dir="2700000" algn="tl">
                  <a:srgbClr val="000000">
                    <a:alpha val="43137"/>
                  </a:srgbClr>
                </a:outerShdw>
              </a:effectLst>
              <a:latin typeface="Comic Sans MS" pitchFamily="66" charset="0"/>
            </a:endParaRPr>
          </a:p>
        </p:txBody>
      </p:sp>
      <p:pic>
        <p:nvPicPr>
          <p:cNvPr id="2050" name="Picture 2"/>
          <p:cNvPicPr>
            <a:picLocks noChangeAspect="1" noChangeArrowheads="1"/>
          </p:cNvPicPr>
          <p:nvPr/>
        </p:nvPicPr>
        <p:blipFill>
          <a:blip r:embed="rId3" cstate="print"/>
          <a:srcRect/>
          <a:stretch>
            <a:fillRect/>
          </a:stretch>
        </p:blipFill>
        <p:spPr bwMode="auto">
          <a:xfrm>
            <a:off x="2057400" y="949036"/>
            <a:ext cx="5791199" cy="57114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dissolv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Gtj1O34YecI/TwLHHLJsCUI/AAAAAAAABa0/c5XBjYn-gCk/s1600/africa-political-map-bigger-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54564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srcRect/>
          <a:stretch>
            <a:fillRect/>
          </a:stretch>
        </p:blipFill>
        <p:spPr bwMode="auto">
          <a:xfrm>
            <a:off x="1242321" y="122382"/>
            <a:ext cx="6629399" cy="6538084"/>
          </a:xfrm>
          <a:prstGeom prst="rect">
            <a:avLst/>
          </a:prstGeom>
          <a:noFill/>
          <a:ln w="9525">
            <a:noFill/>
            <a:miter lim="800000"/>
            <a:headEnd/>
            <a:tailEnd/>
          </a:ln>
        </p:spPr>
      </p:pic>
    </p:spTree>
    <p:extLst>
      <p:ext uri="{BB962C8B-B14F-4D97-AF65-F5344CB8AC3E}">
        <p14:creationId xmlns:p14="http://schemas.microsoft.com/office/powerpoint/2010/main" val="99898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0"/>
                                        <p:tgtEl>
                                          <p:spTgt spid="5"/>
                                        </p:tgtEl>
                                      </p:cBhvr>
                                    </p:animEffect>
                                    <p:set>
                                      <p:cBhvr>
                                        <p:cTn id="7"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0" y="365125"/>
            <a:ext cx="7696200" cy="701675"/>
          </a:xfrm>
          <a:prstGeom prst="rect">
            <a:avLst/>
          </a:prstGeom>
          <a:noFill/>
          <a:ln w="9525">
            <a:noFill/>
            <a:miter lim="800000"/>
            <a:headEnd/>
            <a:tailEnd/>
          </a:ln>
        </p:spPr>
        <p:txBody>
          <a:bodyPr>
            <a:spAutoFit/>
          </a:bodyPr>
          <a:lstStyle/>
          <a:p>
            <a:pPr>
              <a:spcBef>
                <a:spcPct val="50000"/>
              </a:spcBef>
            </a:pPr>
            <a:r>
              <a:rPr lang="en-US" sz="4000" b="1">
                <a:solidFill>
                  <a:srgbClr val="FF9933"/>
                </a:solidFill>
                <a:latin typeface="Comic Sans MS" pitchFamily="66" charset="0"/>
              </a:rPr>
              <a:t>Diamond Mines</a:t>
            </a:r>
            <a:endParaRPr lang="en-US" b="1">
              <a:solidFill>
                <a:srgbClr val="FF9933"/>
              </a:solidFill>
              <a:latin typeface="Comic Sans MS" pitchFamily="66" charset="0"/>
            </a:endParaRPr>
          </a:p>
        </p:txBody>
      </p:sp>
      <p:pic>
        <p:nvPicPr>
          <p:cNvPr id="25603" name="Picture 4" descr="map-Diamond Mines"/>
          <p:cNvPicPr>
            <a:picLocks noChangeAspect="1" noChangeArrowheads="1"/>
          </p:cNvPicPr>
          <p:nvPr/>
        </p:nvPicPr>
        <p:blipFill>
          <a:blip r:embed="rId3" cstate="print">
            <a:lum bright="-6000" contrast="12000"/>
          </a:blip>
          <a:srcRect/>
          <a:stretch>
            <a:fillRect/>
          </a:stretch>
        </p:blipFill>
        <p:spPr bwMode="auto">
          <a:xfrm>
            <a:off x="533400" y="1371600"/>
            <a:ext cx="4559300" cy="4800600"/>
          </a:xfrm>
          <a:prstGeom prst="rect">
            <a:avLst/>
          </a:prstGeom>
          <a:noFill/>
          <a:ln w="9525">
            <a:noFill/>
            <a:miter lim="800000"/>
            <a:headEnd/>
            <a:tailEnd/>
          </a:ln>
        </p:spPr>
      </p:pic>
      <p:sp>
        <p:nvSpPr>
          <p:cNvPr id="25604" name="Text Box 5"/>
          <p:cNvSpPr txBox="1">
            <a:spLocks noChangeArrowheads="1"/>
          </p:cNvSpPr>
          <p:nvPr/>
        </p:nvSpPr>
        <p:spPr bwMode="auto">
          <a:xfrm>
            <a:off x="5410200" y="4800600"/>
            <a:ext cx="3352800" cy="457200"/>
          </a:xfrm>
          <a:prstGeom prst="rect">
            <a:avLst/>
          </a:prstGeom>
          <a:noFill/>
          <a:ln w="9525">
            <a:noFill/>
            <a:miter lim="800000"/>
            <a:headEnd/>
            <a:tailEnd/>
          </a:ln>
        </p:spPr>
        <p:txBody>
          <a:bodyPr>
            <a:spAutoFit/>
          </a:bodyPr>
          <a:lstStyle/>
          <a:p>
            <a:pPr>
              <a:spcBef>
                <a:spcPct val="50000"/>
              </a:spcBef>
            </a:pPr>
            <a:r>
              <a:rPr lang="en-US" sz="2400" b="1" dirty="0">
                <a:solidFill>
                  <a:srgbClr val="FF9933"/>
                </a:solidFill>
                <a:latin typeface="Comic Sans MS" pitchFamily="66" charset="0"/>
              </a:rPr>
              <a:t>Raw Diamonds</a:t>
            </a:r>
          </a:p>
        </p:txBody>
      </p:sp>
      <p:pic>
        <p:nvPicPr>
          <p:cNvPr id="25605" name="Picture 6" descr="Raw Diamonds"/>
          <p:cNvPicPr>
            <a:picLocks noChangeAspect="1" noChangeArrowheads="1"/>
          </p:cNvPicPr>
          <p:nvPr/>
        </p:nvPicPr>
        <p:blipFill>
          <a:blip r:embed="rId4" cstate="print">
            <a:lum contrast="6000"/>
          </a:blip>
          <a:srcRect r="3371" b="6587"/>
          <a:stretch>
            <a:fillRect/>
          </a:stretch>
        </p:blipFill>
        <p:spPr bwMode="auto">
          <a:xfrm>
            <a:off x="5410200" y="2743200"/>
            <a:ext cx="3276600" cy="1981200"/>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62000" y="501650"/>
            <a:ext cx="7696200" cy="707886"/>
          </a:xfrm>
          <a:prstGeom prst="rect">
            <a:avLst/>
          </a:prstGeom>
          <a:noFill/>
          <a:ln w="9525">
            <a:noFill/>
            <a:miter lim="800000"/>
            <a:headEnd/>
            <a:tailEnd/>
          </a:ln>
        </p:spPr>
        <p:txBody>
          <a:bodyPr>
            <a:spAutoFit/>
          </a:bodyPr>
          <a:lstStyle/>
          <a:p>
            <a:pPr>
              <a:spcBef>
                <a:spcPct val="50000"/>
              </a:spcBef>
            </a:pPr>
            <a:r>
              <a:rPr lang="en-US" sz="4000" b="1" dirty="0">
                <a:solidFill>
                  <a:srgbClr val="FF9933"/>
                </a:solidFill>
                <a:latin typeface="Comic Sans MS" pitchFamily="66" charset="0"/>
              </a:rPr>
              <a:t>The Boer War: </a:t>
            </a:r>
            <a:r>
              <a:rPr lang="en-US" sz="3200" b="1" dirty="0">
                <a:solidFill>
                  <a:srgbClr val="FF9933"/>
                </a:solidFill>
                <a:latin typeface="Comic Sans MS" pitchFamily="66" charset="0"/>
              </a:rPr>
              <a:t>1899 </a:t>
            </a:r>
            <a:r>
              <a:rPr lang="en-US" sz="3200" b="1" dirty="0" smtClean="0">
                <a:solidFill>
                  <a:srgbClr val="FF9933"/>
                </a:solidFill>
                <a:latin typeface="Comic Sans MS" pitchFamily="66" charset="0"/>
              </a:rPr>
              <a:t>– 1901</a:t>
            </a:r>
          </a:p>
        </p:txBody>
      </p:sp>
      <p:sp>
        <p:nvSpPr>
          <p:cNvPr id="29699" name="Text Box 3"/>
          <p:cNvSpPr txBox="1">
            <a:spLocks noChangeArrowheads="1"/>
          </p:cNvSpPr>
          <p:nvPr/>
        </p:nvSpPr>
        <p:spPr bwMode="auto">
          <a:xfrm>
            <a:off x="533400" y="5592763"/>
            <a:ext cx="3352800" cy="519112"/>
          </a:xfrm>
          <a:prstGeom prst="rect">
            <a:avLst/>
          </a:prstGeom>
          <a:noFill/>
          <a:ln w="9525">
            <a:noFill/>
            <a:miter lim="800000"/>
            <a:headEnd/>
            <a:tailEnd/>
          </a:ln>
        </p:spPr>
        <p:txBody>
          <a:bodyPr>
            <a:spAutoFit/>
          </a:bodyPr>
          <a:lstStyle/>
          <a:p>
            <a:pPr>
              <a:spcBef>
                <a:spcPct val="50000"/>
              </a:spcBef>
            </a:pPr>
            <a:r>
              <a:rPr lang="en-US" sz="2800" b="1">
                <a:solidFill>
                  <a:srgbClr val="FF9933"/>
                </a:solidFill>
                <a:latin typeface="Comic Sans MS" pitchFamily="66" charset="0"/>
              </a:rPr>
              <a:t>The Boers</a:t>
            </a:r>
          </a:p>
        </p:txBody>
      </p:sp>
      <p:pic>
        <p:nvPicPr>
          <p:cNvPr id="29700" name="Picture 4" descr="boers"/>
          <p:cNvPicPr>
            <a:picLocks noChangeAspect="1" noChangeArrowheads="1"/>
          </p:cNvPicPr>
          <p:nvPr/>
        </p:nvPicPr>
        <p:blipFill>
          <a:blip r:embed="rId3" cstate="print">
            <a:lum bright="-6000" contrast="6000"/>
          </a:blip>
          <a:srcRect/>
          <a:stretch>
            <a:fillRect/>
          </a:stretch>
        </p:blipFill>
        <p:spPr bwMode="auto">
          <a:xfrm>
            <a:off x="381000" y="1801813"/>
            <a:ext cx="3810000" cy="3760787"/>
          </a:xfrm>
          <a:prstGeom prst="rect">
            <a:avLst/>
          </a:prstGeom>
          <a:noFill/>
          <a:ln w="9525">
            <a:solidFill>
              <a:srgbClr val="FF9933"/>
            </a:solidFill>
            <a:miter lim="800000"/>
            <a:headEnd/>
            <a:tailEnd/>
          </a:ln>
        </p:spPr>
      </p:pic>
      <p:pic>
        <p:nvPicPr>
          <p:cNvPr id="29701" name="Picture 5" descr="British Boer War Soldiers"/>
          <p:cNvPicPr>
            <a:picLocks noChangeAspect="1" noChangeArrowheads="1"/>
          </p:cNvPicPr>
          <p:nvPr/>
        </p:nvPicPr>
        <p:blipFill>
          <a:blip r:embed="rId4" cstate="print"/>
          <a:srcRect/>
          <a:stretch>
            <a:fillRect/>
          </a:stretch>
        </p:blipFill>
        <p:spPr bwMode="auto">
          <a:xfrm>
            <a:off x="4572000" y="1981200"/>
            <a:ext cx="4343400" cy="3051175"/>
          </a:xfrm>
          <a:prstGeom prst="rect">
            <a:avLst/>
          </a:prstGeom>
          <a:noFill/>
          <a:ln w="9525">
            <a:solidFill>
              <a:srgbClr val="FF9933"/>
            </a:solidFill>
            <a:miter lim="800000"/>
            <a:headEnd/>
            <a:tailEnd/>
          </a:ln>
        </p:spPr>
      </p:pic>
      <p:sp>
        <p:nvSpPr>
          <p:cNvPr id="29702" name="Text Box 6"/>
          <p:cNvSpPr txBox="1">
            <a:spLocks noChangeArrowheads="1"/>
          </p:cNvSpPr>
          <p:nvPr/>
        </p:nvSpPr>
        <p:spPr bwMode="auto">
          <a:xfrm>
            <a:off x="4953000" y="5181600"/>
            <a:ext cx="3352800" cy="519113"/>
          </a:xfrm>
          <a:prstGeom prst="rect">
            <a:avLst/>
          </a:prstGeom>
          <a:noFill/>
          <a:ln w="9525">
            <a:noFill/>
            <a:miter lim="800000"/>
            <a:headEnd/>
            <a:tailEnd/>
          </a:ln>
        </p:spPr>
        <p:txBody>
          <a:bodyPr>
            <a:spAutoFit/>
          </a:bodyPr>
          <a:lstStyle/>
          <a:p>
            <a:pPr>
              <a:spcBef>
                <a:spcPct val="50000"/>
              </a:spcBef>
            </a:pPr>
            <a:r>
              <a:rPr lang="en-US" sz="2800" b="1">
                <a:solidFill>
                  <a:srgbClr val="FF9933"/>
                </a:solidFill>
                <a:latin typeface="Comic Sans MS" pitchFamily="66" charset="0"/>
              </a:rPr>
              <a:t>The British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28600"/>
            <a:ext cx="3048000" cy="762000"/>
          </a:xfrm>
        </p:spPr>
        <p:txBody>
          <a:bodyPr/>
          <a:lstStyle/>
          <a:p>
            <a:r>
              <a:rPr lang="en-US" b="1" dirty="0" smtClean="0">
                <a:solidFill>
                  <a:srgbClr val="FF9933"/>
                </a:solidFill>
                <a:effectLst>
                  <a:outerShdw blurRad="38100" dist="38100" dir="2700000" algn="tl">
                    <a:srgbClr val="000000">
                      <a:alpha val="43137"/>
                    </a:srgbClr>
                  </a:outerShdw>
                </a:effectLst>
                <a:latin typeface="Comic Sans MS" pitchFamily="66" charset="0"/>
              </a:rPr>
              <a:t>Asia</a:t>
            </a:r>
            <a:endParaRPr lang="en-US" b="1" dirty="0">
              <a:solidFill>
                <a:srgbClr val="FF9933"/>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0" y="152400"/>
            <a:ext cx="4800600" cy="4648200"/>
          </a:xfrm>
        </p:spPr>
        <p:txBody>
          <a:bodyPr/>
          <a:lstStyle/>
          <a:p>
            <a:r>
              <a:rPr lang="en-US" sz="2800" b="1" dirty="0" smtClean="0">
                <a:solidFill>
                  <a:srgbClr val="FF9933"/>
                </a:solidFill>
                <a:effectLst>
                  <a:outerShdw blurRad="38100" dist="38100" dir="2700000" algn="tl">
                    <a:srgbClr val="000000">
                      <a:alpha val="43137"/>
                    </a:srgbClr>
                  </a:outerShdw>
                </a:effectLst>
              </a:rPr>
              <a:t>GB-Already owned India from French 7 Years War</a:t>
            </a:r>
          </a:p>
          <a:p>
            <a:pPr lvl="1"/>
            <a:r>
              <a:rPr lang="en-US" b="1" dirty="0" smtClean="0">
                <a:solidFill>
                  <a:srgbClr val="FF9933"/>
                </a:solidFill>
                <a:effectLst>
                  <a:outerShdw blurRad="38100" dist="38100" dir="2700000" algn="tl">
                    <a:srgbClr val="000000">
                      <a:alpha val="43137"/>
                    </a:srgbClr>
                  </a:outerShdw>
                </a:effectLst>
              </a:rPr>
              <a:t>Stamford Raffles takes Singapore.  Why?</a:t>
            </a:r>
          </a:p>
          <a:p>
            <a:pPr lvl="1"/>
            <a:r>
              <a:rPr lang="en-US" b="1" dirty="0" smtClean="0">
                <a:solidFill>
                  <a:srgbClr val="FF9933"/>
                </a:solidFill>
                <a:effectLst>
                  <a:outerShdw blurRad="38100" dist="38100" dir="2700000" algn="tl">
                    <a:srgbClr val="000000">
                      <a:alpha val="43137"/>
                    </a:srgbClr>
                  </a:outerShdw>
                </a:effectLst>
              </a:rPr>
              <a:t>Strategic port for trade</a:t>
            </a:r>
          </a:p>
          <a:p>
            <a:r>
              <a:rPr lang="en-US" b="1" dirty="0" smtClean="0">
                <a:solidFill>
                  <a:srgbClr val="FF9933"/>
                </a:solidFill>
                <a:effectLst>
                  <a:outerShdw blurRad="38100" dist="38100" dir="2700000" algn="tl">
                    <a:srgbClr val="000000">
                      <a:alpha val="43137"/>
                    </a:srgbClr>
                  </a:outerShdw>
                </a:effectLst>
              </a:rPr>
              <a:t>Burma – </a:t>
            </a:r>
          </a:p>
          <a:p>
            <a:pPr lvl="1"/>
            <a:r>
              <a:rPr lang="en-US" b="1" dirty="0" smtClean="0">
                <a:solidFill>
                  <a:srgbClr val="FF9933"/>
                </a:solidFill>
                <a:effectLst>
                  <a:outerShdw blurRad="38100" dist="38100" dir="2700000" algn="tl">
                    <a:srgbClr val="000000">
                      <a:alpha val="43137"/>
                    </a:srgbClr>
                  </a:outerShdw>
                </a:effectLst>
              </a:rPr>
              <a:t>prevent French advance into India from ?</a:t>
            </a:r>
            <a:endParaRPr lang="en-US" b="1" dirty="0">
              <a:solidFill>
                <a:srgbClr val="FF9933"/>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4772025" y="990600"/>
            <a:ext cx="4295775" cy="5353050"/>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740694"/>
            <a:ext cx="5187172" cy="388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Righ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trips(downRigh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trips(downRigh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strips(downRight)">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strips(downRight)">
                                      <p:cBhvr>
                                        <p:cTn id="4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181600" y="228600"/>
            <a:ext cx="304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Comic Sans MS" pitchFamily="66" charset="0"/>
                <a:ea typeface="+mj-ea"/>
                <a:cs typeface="+mj-cs"/>
              </a:rPr>
              <a:t>Asia</a:t>
            </a:r>
            <a:endParaRPr kumimoji="0" lang="en-US" sz="44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Comic Sans MS" pitchFamily="66" charset="0"/>
              <a:ea typeface="+mj-ea"/>
              <a:cs typeface="+mj-cs"/>
            </a:endParaRPr>
          </a:p>
        </p:txBody>
      </p:sp>
      <p:sp>
        <p:nvSpPr>
          <p:cNvPr id="6" name="Content Placeholder 2"/>
          <p:cNvSpPr txBox="1">
            <a:spLocks/>
          </p:cNvSpPr>
          <p:nvPr/>
        </p:nvSpPr>
        <p:spPr bwMode="auto">
          <a:xfrm>
            <a:off x="0" y="0"/>
            <a:ext cx="4953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rPr>
              <a:t>France out of India, now occupied ?</a:t>
            </a:r>
          </a:p>
          <a:p>
            <a:pPr marL="800100" lvl="1" indent="-342900" algn="l" eaLnBrk="0" hangingPunct="0">
              <a:spcBef>
                <a:spcPct val="20000"/>
              </a:spcBef>
              <a:buFontTx/>
              <a:buChar char="•"/>
            </a:pPr>
            <a:r>
              <a:rPr lang="en-US" sz="2400" b="1" kern="0" dirty="0" smtClean="0">
                <a:solidFill>
                  <a:srgbClr val="7030A0"/>
                </a:solidFill>
                <a:effectLst>
                  <a:outerShdw blurRad="38100" dist="38100" dir="2700000" algn="tl">
                    <a:srgbClr val="000000">
                      <a:alpha val="43137"/>
                    </a:srgbClr>
                  </a:outerShdw>
                </a:effectLst>
                <a:latin typeface="+mn-lt"/>
              </a:rPr>
              <a:t>Vietnam - known as </a:t>
            </a:r>
          </a:p>
          <a:p>
            <a:pPr marL="342900" indent="-342900" algn="l" eaLnBrk="0" hangingPunct="0">
              <a:spcBef>
                <a:spcPct val="20000"/>
              </a:spcBef>
            </a:pPr>
            <a:r>
              <a:rPr lang="en-US" sz="2400" b="1" kern="0" dirty="0" smtClean="0">
                <a:solidFill>
                  <a:srgbClr val="7030A0"/>
                </a:solidFill>
                <a:effectLst>
                  <a:outerShdw blurRad="38100" dist="38100" dir="2700000" algn="tl">
                    <a:srgbClr val="000000">
                      <a:alpha val="43137"/>
                    </a:srgbClr>
                  </a:outerShdw>
                </a:effectLst>
                <a:latin typeface="+mn-lt"/>
              </a:rPr>
              <a:t>		</a:t>
            </a:r>
            <a:r>
              <a:rPr lang="en-US" sz="2400" b="1" u="sng" kern="0" dirty="0" smtClean="0">
                <a:solidFill>
                  <a:srgbClr val="7030A0"/>
                </a:solidFill>
                <a:effectLst>
                  <a:outerShdw blurRad="38100" dist="38100" dir="2700000" algn="tl">
                    <a:srgbClr val="000000">
                      <a:alpha val="43137"/>
                    </a:srgbClr>
                  </a:outerShdw>
                </a:effectLst>
                <a:latin typeface="+mn-lt"/>
              </a:rPr>
              <a:t>French Indochina</a:t>
            </a:r>
            <a:endParaRPr lang="en-US" sz="2400" b="1" kern="0" dirty="0" smtClean="0">
              <a:solidFill>
                <a:srgbClr val="7030A0"/>
              </a:solidFill>
              <a:effectLst>
                <a:outerShdw blurRad="38100" dist="38100" dir="2700000" algn="tl">
                  <a:srgbClr val="000000">
                    <a:alpha val="43137"/>
                  </a:srgbClr>
                </a:outerShdw>
              </a:effectLst>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CC9900"/>
                </a:solidFill>
                <a:effectLst>
                  <a:outerShdw blurRad="38100" dist="38100" dir="2700000" algn="tl">
                    <a:srgbClr val="000000">
                      <a:alpha val="43137"/>
                    </a:srgbClr>
                  </a:outerShdw>
                </a:effectLst>
                <a:uLnTx/>
                <a:uFillTx/>
                <a:latin typeface="+mn-lt"/>
              </a:rPr>
              <a:t>The only independent country in region was ?</a:t>
            </a:r>
          </a:p>
          <a:p>
            <a:pPr marL="800100" lvl="1" indent="-342900" algn="l" eaLnBrk="0" hangingPunct="0">
              <a:spcBef>
                <a:spcPct val="20000"/>
              </a:spcBef>
              <a:buFontTx/>
              <a:buChar char="•"/>
            </a:pPr>
            <a:r>
              <a:rPr lang="en-US" sz="2400" b="1" kern="0" dirty="0" smtClean="0">
                <a:solidFill>
                  <a:srgbClr val="CC9900"/>
                </a:solidFill>
                <a:effectLst>
                  <a:outerShdw blurRad="38100" dist="38100" dir="2700000" algn="tl">
                    <a:srgbClr val="000000">
                      <a:alpha val="43137"/>
                    </a:srgbClr>
                  </a:outerShdw>
                </a:effectLst>
                <a:latin typeface="+mn-lt"/>
              </a:rPr>
              <a:t>Siam</a:t>
            </a:r>
          </a:p>
          <a:p>
            <a:pPr marL="800100" lvl="1" indent="-342900" algn="l" eaLnBrk="0" hangingPunct="0">
              <a:spcBef>
                <a:spcPct val="20000"/>
              </a:spcBef>
              <a:buFontTx/>
              <a:buChar char="•"/>
            </a:pPr>
            <a:r>
              <a:rPr kumimoji="0" lang="en-US" sz="2400" b="1" i="0" u="none" strike="noStrike" kern="0" cap="none" spc="0" normalizeH="0" baseline="0" noProof="0" dirty="0" smtClean="0">
                <a:ln>
                  <a:noFill/>
                </a:ln>
                <a:solidFill>
                  <a:srgbClr val="CC9900"/>
                </a:solidFill>
                <a:effectLst>
                  <a:outerShdw blurRad="38100" dist="38100" dir="2700000" algn="tl">
                    <a:srgbClr val="000000">
                      <a:alpha val="43137"/>
                    </a:srgbClr>
                  </a:outerShdw>
                </a:effectLst>
                <a:uLnTx/>
                <a:uFillTx/>
                <a:latin typeface="+mn-lt"/>
              </a:rPr>
              <a:t>“The King and I”</a:t>
            </a:r>
          </a:p>
          <a:p>
            <a:pPr marL="342900" indent="-342900" algn="l" eaLnBrk="0" hangingPunct="0">
              <a:spcBef>
                <a:spcPct val="20000"/>
              </a:spcBef>
              <a:buFontTx/>
              <a:buChar char="•"/>
            </a:pPr>
            <a:r>
              <a:rPr lang="en-US" sz="2400" b="1" kern="0" dirty="0" smtClean="0">
                <a:solidFill>
                  <a:srgbClr val="996633"/>
                </a:solidFill>
                <a:effectLst>
                  <a:outerShdw blurRad="38100" dist="38100" dir="2700000" algn="tl">
                    <a:srgbClr val="000000">
                      <a:alpha val="43137"/>
                    </a:srgbClr>
                  </a:outerShdw>
                </a:effectLst>
                <a:latin typeface="+mn-lt"/>
              </a:rPr>
              <a:t>US enters late and opens Japan and Philippines</a:t>
            </a:r>
          </a:p>
          <a:p>
            <a:pPr marL="800100" lvl="1" indent="-342900" algn="l" eaLnBrk="0" hangingPunct="0">
              <a:spcBef>
                <a:spcPct val="20000"/>
              </a:spcBef>
              <a:buFontTx/>
              <a:buChar char="•"/>
            </a:pPr>
            <a:r>
              <a:rPr lang="en-US" sz="2400" b="1" kern="0" dirty="0" smtClean="0">
                <a:solidFill>
                  <a:srgbClr val="996633"/>
                </a:solidFill>
                <a:effectLst>
                  <a:outerShdw blurRad="38100" dist="38100" dir="2700000" algn="tl">
                    <a:srgbClr val="000000">
                      <a:alpha val="43137"/>
                    </a:srgbClr>
                  </a:outerShdw>
                </a:effectLst>
                <a:latin typeface="+mn-lt"/>
              </a:rPr>
              <a:t>Matthew Perry</a:t>
            </a:r>
          </a:p>
          <a:p>
            <a:pPr marL="800100" lvl="1" indent="-342900" algn="l" eaLnBrk="0" hangingPunct="0">
              <a:spcBef>
                <a:spcPct val="20000"/>
              </a:spcBef>
              <a:buFontTx/>
              <a:buChar char="•"/>
            </a:pPr>
            <a:r>
              <a:rPr lang="en-US" sz="2400" b="1" kern="0" dirty="0" smtClean="0">
                <a:solidFill>
                  <a:srgbClr val="996633"/>
                </a:solidFill>
                <a:effectLst>
                  <a:outerShdw blurRad="38100" dist="38100" dir="2700000" algn="tl">
                    <a:srgbClr val="000000">
                      <a:alpha val="43137"/>
                    </a:srgbClr>
                  </a:outerShdw>
                </a:effectLst>
                <a:latin typeface="+mn-lt"/>
              </a:rPr>
              <a:t>Japan divided fight the West or adopt Western “stuff” – </a:t>
            </a:r>
            <a:r>
              <a:rPr lang="en-US" sz="2400" b="1" kern="0" dirty="0" smtClean="0">
                <a:solidFill>
                  <a:srgbClr val="996633"/>
                </a:solidFill>
                <a:effectLst>
                  <a:outerShdw blurRad="38100" dist="38100" dir="2700000" algn="tl">
                    <a:srgbClr val="000000">
                      <a:alpha val="43137"/>
                    </a:srgbClr>
                  </a:outerShdw>
                </a:effectLst>
                <a:latin typeface="+mn-lt"/>
                <a:hlinkClick r:id="rId2"/>
              </a:rPr>
              <a:t>“LAST SAMURAI”</a:t>
            </a:r>
            <a:endParaRPr lang="en-US" sz="2400" b="1" kern="0" dirty="0" smtClean="0">
              <a:solidFill>
                <a:srgbClr val="996633"/>
              </a:solidFill>
              <a:effectLst>
                <a:outerShdw blurRad="38100" dist="38100" dir="2700000" algn="tl">
                  <a:srgbClr val="000000">
                    <a:alpha val="43137"/>
                  </a:srgbClr>
                </a:outerShdw>
              </a:effectLst>
              <a:latin typeface="+mn-lt"/>
            </a:endParaRPr>
          </a:p>
          <a:p>
            <a:pPr marL="800100" lvl="1" indent="-342900" algn="l" eaLnBrk="0" hangingPunct="0">
              <a:spcBef>
                <a:spcPct val="20000"/>
              </a:spcBef>
              <a:buFontTx/>
              <a:buChar char="•"/>
            </a:pPr>
            <a:r>
              <a:rPr lang="en-US" sz="2400" b="1" kern="0" dirty="0" smtClean="0">
                <a:solidFill>
                  <a:srgbClr val="996633"/>
                </a:solidFill>
                <a:effectLst>
                  <a:outerShdw blurRad="38100" dist="38100" dir="2700000" algn="tl">
                    <a:srgbClr val="000000">
                      <a:alpha val="43137"/>
                    </a:srgbClr>
                  </a:outerShdw>
                </a:effectLst>
                <a:latin typeface="+mn-lt"/>
              </a:rPr>
              <a:t>Spanish American War gives US an “empire”</a:t>
            </a:r>
          </a:p>
          <a:p>
            <a:pPr marL="800100" lvl="1" indent="-342900" algn="l" eaLnBrk="0" hangingPunct="0">
              <a:spcBef>
                <a:spcPct val="20000"/>
              </a:spcBef>
              <a:buFontTx/>
              <a:buChar char="•"/>
            </a:pPr>
            <a:endParaRPr kumimoji="0" lang="en-US" sz="2800" b="1" i="0" u="none" strike="noStrike" kern="0" cap="none" spc="0" normalizeH="0" baseline="0" noProof="0" dirty="0" smtClean="0">
              <a:ln>
                <a:noFill/>
              </a:ln>
              <a:solidFill>
                <a:srgbClr val="996633"/>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1" i="0" u="none" strike="noStrike" kern="0" cap="none" spc="0" normalizeH="0" baseline="0" noProof="0" dirty="0">
              <a:ln>
                <a:noFill/>
              </a:ln>
              <a:solidFill>
                <a:srgbClr val="FF9933"/>
              </a:solidFill>
              <a:effectLst/>
              <a:uLnTx/>
              <a:uFillTx/>
              <a:latin typeface="+mn-lt"/>
            </a:endParaRPr>
          </a:p>
        </p:txBody>
      </p:sp>
      <p:pic>
        <p:nvPicPr>
          <p:cNvPr id="7" name="Picture 2"/>
          <p:cNvPicPr>
            <a:picLocks noChangeAspect="1" noChangeArrowheads="1"/>
          </p:cNvPicPr>
          <p:nvPr/>
        </p:nvPicPr>
        <p:blipFill>
          <a:blip r:embed="rId3" cstate="print"/>
          <a:srcRect/>
          <a:stretch>
            <a:fillRect/>
          </a:stretch>
        </p:blipFill>
        <p:spPr bwMode="auto">
          <a:xfrm>
            <a:off x="4800600" y="990600"/>
            <a:ext cx="4295775" cy="5353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strips(upRigh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strips(upRight)">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strips(upRigh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strips(upRight)">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strips(upRight)">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strips(upRight)">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strips(upRight)">
                                      <p:cBhvr>
                                        <p:cTn id="46" dur="5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3"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strips(upRight)">
                                      <p:cBhvr>
                                        <p:cTn id="51" dur="5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strips(upRight)">
                                      <p:cBhvr>
                                        <p:cTn id="56" dur="500"/>
                                        <p:tgtEl>
                                          <p:spTgt spid="6">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3"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strips(upRight)">
                                      <p:cBhvr>
                                        <p:cTn id="6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latin typeface="Comic Sans MS" pitchFamily="66" charset="0"/>
              </a:rPr>
              <a:t>Summary of the Motives</a:t>
            </a:r>
            <a:endParaRPr lang="en-US" b="1" dirty="0">
              <a:solidFill>
                <a:srgbClr val="FF6600"/>
              </a:solidFill>
              <a:effectLst>
                <a:outerShdw blurRad="38100" dist="38100" dir="2700000" algn="tl">
                  <a:srgbClr val="000000">
                    <a:alpha val="43137"/>
                  </a:srgbClr>
                </a:outerShdw>
              </a:effectLst>
              <a:latin typeface="Comic Sans MS" pitchFamily="66" charset="0"/>
            </a:endParaRPr>
          </a:p>
        </p:txBody>
      </p:sp>
      <p:sp>
        <p:nvSpPr>
          <p:cNvPr id="4" name="Text Placeholder 3"/>
          <p:cNvSpPr>
            <a:spLocks noGrp="1"/>
          </p:cNvSpPr>
          <p:nvPr>
            <p:ph type="body" idx="1"/>
          </p:nvPr>
        </p:nvSpPr>
        <p:spPr/>
        <p:txBody>
          <a:bodyPr/>
          <a:lstStyle/>
          <a:p>
            <a:pPr algn="ctr"/>
            <a:r>
              <a:rPr lang="en-US" sz="3600" dirty="0" smtClean="0">
                <a:solidFill>
                  <a:srgbClr val="996633"/>
                </a:solidFill>
                <a:effectLst>
                  <a:outerShdw blurRad="38100" dist="38100" dir="2700000" algn="tl">
                    <a:srgbClr val="000000">
                      <a:alpha val="43137"/>
                    </a:srgbClr>
                  </a:outerShdw>
                </a:effectLst>
              </a:rPr>
              <a:t>Old Imperialism</a:t>
            </a:r>
            <a:endParaRPr lang="en-US" sz="3600" dirty="0">
              <a:solidFill>
                <a:srgbClr val="996633"/>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228600" y="2174875"/>
            <a:ext cx="4268788" cy="3951288"/>
          </a:xfrm>
        </p:spPr>
        <p:txBody>
          <a:bodyPr/>
          <a:lstStyle/>
          <a:p>
            <a:r>
              <a:rPr lang="en-US" sz="2800" b="1" dirty="0" smtClean="0">
                <a:solidFill>
                  <a:srgbClr val="FF9933"/>
                </a:solidFill>
              </a:rPr>
              <a:t>3 Gs</a:t>
            </a:r>
          </a:p>
          <a:p>
            <a:pPr lvl="1"/>
            <a:r>
              <a:rPr lang="en-US" sz="2800" b="1" dirty="0" smtClean="0">
                <a:solidFill>
                  <a:srgbClr val="FF9933"/>
                </a:solidFill>
              </a:rPr>
              <a:t>GOLD</a:t>
            </a:r>
          </a:p>
          <a:p>
            <a:pPr lvl="1"/>
            <a:r>
              <a:rPr lang="en-US" sz="2800" b="1" dirty="0" smtClean="0">
                <a:solidFill>
                  <a:srgbClr val="FF9933"/>
                </a:solidFill>
              </a:rPr>
              <a:t>GOD</a:t>
            </a:r>
          </a:p>
          <a:p>
            <a:pPr lvl="1"/>
            <a:r>
              <a:rPr lang="en-US" sz="2800" b="1" dirty="0" smtClean="0">
                <a:solidFill>
                  <a:srgbClr val="FF9933"/>
                </a:solidFill>
              </a:rPr>
              <a:t>GLORY</a:t>
            </a:r>
          </a:p>
          <a:p>
            <a:r>
              <a:rPr lang="en-US" sz="2800" b="1" dirty="0" smtClean="0">
                <a:solidFill>
                  <a:srgbClr val="FF9933"/>
                </a:solidFill>
              </a:rPr>
              <a:t>LED TO Europeans creating colonies throughout the New World</a:t>
            </a:r>
            <a:endParaRPr lang="en-US" sz="2800" b="1" dirty="0">
              <a:solidFill>
                <a:srgbClr val="FF9933"/>
              </a:solidFill>
            </a:endParaRPr>
          </a:p>
        </p:txBody>
      </p:sp>
      <p:sp>
        <p:nvSpPr>
          <p:cNvPr id="6" name="Text Placeholder 5"/>
          <p:cNvSpPr>
            <a:spLocks noGrp="1"/>
          </p:cNvSpPr>
          <p:nvPr>
            <p:ph type="body" sz="quarter" idx="3"/>
          </p:nvPr>
        </p:nvSpPr>
        <p:spPr/>
        <p:txBody>
          <a:bodyPr/>
          <a:lstStyle/>
          <a:p>
            <a:r>
              <a:rPr lang="en-US" sz="3600" dirty="0" smtClean="0">
                <a:solidFill>
                  <a:srgbClr val="996633"/>
                </a:solidFill>
                <a:effectLst>
                  <a:outerShdw blurRad="38100" dist="38100" dir="2700000" algn="tl">
                    <a:srgbClr val="000000">
                      <a:alpha val="43137"/>
                    </a:srgbClr>
                  </a:outerShdw>
                </a:effectLst>
              </a:rPr>
              <a:t>New Imperialism</a:t>
            </a:r>
            <a:endParaRPr lang="en-US" sz="3600" dirty="0">
              <a:solidFill>
                <a:srgbClr val="996633"/>
              </a:solidFill>
              <a:effectLst>
                <a:outerShdw blurRad="38100" dist="38100" dir="2700000" algn="tl">
                  <a:srgbClr val="000000">
                    <a:alpha val="43137"/>
                  </a:srgbClr>
                </a:outerShdw>
              </a:effectLst>
            </a:endParaRPr>
          </a:p>
        </p:txBody>
      </p:sp>
      <p:sp>
        <p:nvSpPr>
          <p:cNvPr id="7" name="Content Placeholder 6"/>
          <p:cNvSpPr>
            <a:spLocks noGrp="1"/>
          </p:cNvSpPr>
          <p:nvPr>
            <p:ph sz="quarter" idx="4"/>
          </p:nvPr>
        </p:nvSpPr>
        <p:spPr>
          <a:xfrm>
            <a:off x="4267200" y="2174875"/>
            <a:ext cx="4876800" cy="3951288"/>
          </a:xfrm>
        </p:spPr>
        <p:txBody>
          <a:bodyPr/>
          <a:lstStyle/>
          <a:p>
            <a:r>
              <a:rPr lang="en-US" b="1" dirty="0" smtClean="0">
                <a:solidFill>
                  <a:srgbClr val="FF9933"/>
                </a:solidFill>
              </a:rPr>
              <a:t>Resources for industrial revolution</a:t>
            </a:r>
          </a:p>
          <a:p>
            <a:r>
              <a:rPr lang="en-US" b="1" dirty="0" smtClean="0">
                <a:solidFill>
                  <a:srgbClr val="FF9933"/>
                </a:solidFill>
              </a:rPr>
              <a:t>Nationalism- Take Areas </a:t>
            </a:r>
          </a:p>
          <a:p>
            <a:pPr lvl="1"/>
            <a:r>
              <a:rPr lang="en-US" b="1" dirty="0" smtClean="0">
                <a:solidFill>
                  <a:srgbClr val="FF9933"/>
                </a:solidFill>
              </a:rPr>
              <a:t>to look good on the map</a:t>
            </a:r>
          </a:p>
          <a:p>
            <a:pPr lvl="1"/>
            <a:r>
              <a:rPr lang="en-US" b="1" dirty="0" smtClean="0">
                <a:solidFill>
                  <a:srgbClr val="FF9933"/>
                </a:solidFill>
              </a:rPr>
              <a:t>for military /strategic purposes</a:t>
            </a:r>
          </a:p>
          <a:p>
            <a:r>
              <a:rPr lang="en-US" b="1" dirty="0" smtClean="0">
                <a:solidFill>
                  <a:srgbClr val="FF9933"/>
                </a:solidFill>
              </a:rPr>
              <a:t>“White Man’s Burden” </a:t>
            </a:r>
            <a:r>
              <a:rPr lang="en-US" sz="1400" b="1" dirty="0" smtClean="0">
                <a:solidFill>
                  <a:srgbClr val="FF9933"/>
                </a:solidFill>
                <a:effectLst>
                  <a:outerShdw blurRad="38100" dist="38100" dir="2700000" algn="tl">
                    <a:srgbClr val="000000">
                      <a:alpha val="43137"/>
                    </a:srgbClr>
                  </a:outerShdw>
                </a:effectLst>
              </a:rPr>
              <a:t>(more later)</a:t>
            </a:r>
          </a:p>
          <a:p>
            <a:pPr lvl="1"/>
            <a:r>
              <a:rPr lang="en-US" b="1" dirty="0" smtClean="0">
                <a:solidFill>
                  <a:srgbClr val="FF9933"/>
                </a:solidFill>
              </a:rPr>
              <a:t>Civilize the savage</a:t>
            </a:r>
          </a:p>
          <a:p>
            <a:pPr lvl="1"/>
            <a:r>
              <a:rPr lang="en-US" b="1" dirty="0" smtClean="0">
                <a:solidFill>
                  <a:srgbClr val="FF9933"/>
                </a:solidFill>
              </a:rPr>
              <a:t>Christianize</a:t>
            </a:r>
          </a:p>
          <a:p>
            <a:pPr lvl="1"/>
            <a:r>
              <a:rPr lang="en-US" b="1" dirty="0" smtClean="0">
                <a:solidFill>
                  <a:srgbClr val="FF9933"/>
                </a:solidFill>
              </a:rPr>
              <a:t>Social Darwin </a:t>
            </a:r>
          </a:p>
          <a:p>
            <a:r>
              <a:rPr lang="en-US" b="1" u="sng" dirty="0" smtClean="0">
                <a:solidFill>
                  <a:srgbClr val="996633"/>
                </a:solidFill>
                <a:effectLst>
                  <a:outerShdw blurRad="38100" dist="38100" dir="2700000" algn="tl">
                    <a:srgbClr val="000000">
                      <a:alpha val="43137"/>
                    </a:srgbClr>
                  </a:outerShdw>
                </a:effectLst>
              </a:rPr>
              <a:t>3Gs again but in Africa and Asia</a:t>
            </a:r>
            <a:endParaRPr lang="en-US" b="1" u="sng" dirty="0">
              <a:solidFill>
                <a:srgbClr val="99663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ircle(in)">
                                      <p:cBhvr>
                                        <p:cTn id="18" dur="2000"/>
                                        <p:tgtEl>
                                          <p:spTgt spid="5">
                                            <p:txEl>
                                              <p:pRg st="1" end="1"/>
                                            </p:txEl>
                                          </p:spTgt>
                                        </p:tgtEl>
                                      </p:cBhvr>
                                    </p:animEffect>
                                  </p:childTnLst>
                                </p:cTn>
                              </p:par>
                            </p:childTnLst>
                          </p:cTn>
                        </p:par>
                        <p:par>
                          <p:cTn id="19" fill="hold">
                            <p:stCondLst>
                              <p:cond delay="4000"/>
                            </p:stCondLst>
                            <p:childTnLst>
                              <p:par>
                                <p:cTn id="20" presetID="6" presetClass="entr" presetSubtype="16"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par>
                          <p:cTn id="23" fill="hold">
                            <p:stCondLst>
                              <p:cond delay="6000"/>
                            </p:stCondLst>
                            <p:childTnLst>
                              <p:par>
                                <p:cTn id="24" presetID="6" presetClass="entr" presetSubtype="16" fill="hold" grpId="0"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circle(in)">
                                      <p:cBhvr>
                                        <p:cTn id="26" dur="2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circle(in)">
                                      <p:cBhvr>
                                        <p:cTn id="31" dur="20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circle(in)">
                                      <p:cBhvr>
                                        <p:cTn id="40" dur="20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circle(in)">
                                      <p:cBhvr>
                                        <p:cTn id="45" dur="2000"/>
                                        <p:tgtEl>
                                          <p:spTgt spid="7">
                                            <p:txEl>
                                              <p:pRg st="1" end="1"/>
                                            </p:txEl>
                                          </p:spTgt>
                                        </p:tgtEl>
                                      </p:cBhvr>
                                    </p:animEffect>
                                  </p:childTnLst>
                                </p:cTn>
                              </p:par>
                            </p:childTnLst>
                          </p:cTn>
                        </p:par>
                        <p:par>
                          <p:cTn id="46" fill="hold">
                            <p:stCondLst>
                              <p:cond delay="2000"/>
                            </p:stCondLst>
                            <p:childTnLst>
                              <p:par>
                                <p:cTn id="47" presetID="6" presetClass="entr" presetSubtype="16" fill="hold" grpId="0" nodeType="after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circle(in)">
                                      <p:cBhvr>
                                        <p:cTn id="49" dur="2000"/>
                                        <p:tgtEl>
                                          <p:spTgt spid="7">
                                            <p:txEl>
                                              <p:pRg st="2" end="2"/>
                                            </p:txEl>
                                          </p:spTgt>
                                        </p:tgtEl>
                                      </p:cBhvr>
                                    </p:animEffect>
                                  </p:childTnLst>
                                </p:cTn>
                              </p:par>
                            </p:childTnLst>
                          </p:cTn>
                        </p:par>
                        <p:par>
                          <p:cTn id="50" fill="hold">
                            <p:stCondLst>
                              <p:cond delay="4000"/>
                            </p:stCondLst>
                            <p:childTnLst>
                              <p:par>
                                <p:cTn id="51" presetID="6" presetClass="entr" presetSubtype="16" fill="hold" grpId="0" nodeType="after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circle(in)">
                                      <p:cBhvr>
                                        <p:cTn id="53" dur="2000"/>
                                        <p:tgtEl>
                                          <p:spTgt spid="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circle(in)">
                                      <p:cBhvr>
                                        <p:cTn id="58" dur="2000"/>
                                        <p:tgtEl>
                                          <p:spTgt spid="7">
                                            <p:txEl>
                                              <p:pRg st="4" end="4"/>
                                            </p:txEl>
                                          </p:spTgt>
                                        </p:tgtEl>
                                      </p:cBhvr>
                                    </p:animEffect>
                                  </p:childTnLst>
                                </p:cTn>
                              </p:par>
                            </p:childTnLst>
                          </p:cTn>
                        </p:par>
                        <p:par>
                          <p:cTn id="59" fill="hold">
                            <p:stCondLst>
                              <p:cond delay="2000"/>
                            </p:stCondLst>
                            <p:childTnLst>
                              <p:par>
                                <p:cTn id="60" presetID="6" presetClass="entr" presetSubtype="16" fill="hold" grpId="0" nodeType="after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circle(in)">
                                      <p:cBhvr>
                                        <p:cTn id="62" dur="2000"/>
                                        <p:tgtEl>
                                          <p:spTgt spid="7">
                                            <p:txEl>
                                              <p:pRg st="5" end="5"/>
                                            </p:txEl>
                                          </p:spTgt>
                                        </p:tgtEl>
                                      </p:cBhvr>
                                    </p:animEffect>
                                  </p:childTnLst>
                                </p:cTn>
                              </p:par>
                            </p:childTnLst>
                          </p:cTn>
                        </p:par>
                        <p:par>
                          <p:cTn id="63" fill="hold">
                            <p:stCondLst>
                              <p:cond delay="4000"/>
                            </p:stCondLst>
                            <p:childTnLst>
                              <p:par>
                                <p:cTn id="64" presetID="6" presetClass="entr" presetSubtype="16" fill="hold" grpId="0" nodeType="afterEffect">
                                  <p:stCondLst>
                                    <p:cond delay="0"/>
                                  </p:stCondLst>
                                  <p:childTnLst>
                                    <p:set>
                                      <p:cBhvr>
                                        <p:cTn id="65" dur="1" fill="hold">
                                          <p:stCondLst>
                                            <p:cond delay="0"/>
                                          </p:stCondLst>
                                        </p:cTn>
                                        <p:tgtEl>
                                          <p:spTgt spid="7">
                                            <p:txEl>
                                              <p:pRg st="6" end="6"/>
                                            </p:txEl>
                                          </p:spTgt>
                                        </p:tgtEl>
                                        <p:attrNameLst>
                                          <p:attrName>style.visibility</p:attrName>
                                        </p:attrNameLst>
                                      </p:cBhvr>
                                      <p:to>
                                        <p:strVal val="visible"/>
                                      </p:to>
                                    </p:set>
                                    <p:animEffect transition="in" filter="circle(in)">
                                      <p:cBhvr>
                                        <p:cTn id="66" dur="2000"/>
                                        <p:tgtEl>
                                          <p:spTgt spid="7">
                                            <p:txEl>
                                              <p:pRg st="6" end="6"/>
                                            </p:txEl>
                                          </p:spTgt>
                                        </p:tgtEl>
                                      </p:cBhvr>
                                    </p:animEffect>
                                  </p:childTnLst>
                                </p:cTn>
                              </p:par>
                            </p:childTnLst>
                          </p:cTn>
                        </p:par>
                        <p:par>
                          <p:cTn id="67" fill="hold">
                            <p:stCondLst>
                              <p:cond delay="6000"/>
                            </p:stCondLst>
                            <p:childTnLst>
                              <p:par>
                                <p:cTn id="68" presetID="6" presetClass="entr" presetSubtype="16" fill="hold" grpId="0" nodeType="after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Effect transition="in" filter="circle(in)">
                                      <p:cBhvr>
                                        <p:cTn id="70" dur="2000"/>
                                        <p:tgtEl>
                                          <p:spTgt spid="7">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7">
                                            <p:txEl>
                                              <p:pRg st="8" end="8"/>
                                            </p:txEl>
                                          </p:spTgt>
                                        </p:tgtEl>
                                        <p:attrNameLst>
                                          <p:attrName>style.visibility</p:attrName>
                                        </p:attrNameLst>
                                      </p:cBhvr>
                                      <p:to>
                                        <p:strVal val="visible"/>
                                      </p:to>
                                    </p:set>
                                    <p:animEffect transition="in" filter="circle(in)">
                                      <p:cBhvr>
                                        <p:cTn id="75"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uiExpand="1" build="p"/>
      <p:bldP spid="6" grpId="0" build="p"/>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810000" cy="838200"/>
          </a:xfrm>
        </p:spPr>
        <p:txBody>
          <a:bodyPr/>
          <a:lstStyle/>
          <a:p>
            <a:r>
              <a:rPr lang="en-US" b="1" dirty="0" smtClean="0">
                <a:solidFill>
                  <a:srgbClr val="FF9933"/>
                </a:solidFill>
                <a:latin typeface="Comic Sans MS" pitchFamily="66" charset="0"/>
              </a:rPr>
              <a:t>India</a:t>
            </a:r>
            <a:endParaRPr lang="en-US" b="1" dirty="0">
              <a:solidFill>
                <a:srgbClr val="FF9933"/>
              </a:solidFill>
              <a:latin typeface="Comic Sans MS" pitchFamily="66" charset="0"/>
            </a:endParaRPr>
          </a:p>
        </p:txBody>
      </p:sp>
      <p:sp>
        <p:nvSpPr>
          <p:cNvPr id="3" name="Content Placeholder 2"/>
          <p:cNvSpPr>
            <a:spLocks noGrp="1"/>
          </p:cNvSpPr>
          <p:nvPr>
            <p:ph idx="1"/>
          </p:nvPr>
        </p:nvSpPr>
        <p:spPr>
          <a:xfrm>
            <a:off x="0" y="381000"/>
            <a:ext cx="5410200" cy="6202363"/>
          </a:xfrm>
        </p:spPr>
        <p:txBody>
          <a:bodyPr/>
          <a:lstStyle/>
          <a:p>
            <a:r>
              <a:rPr lang="en-US" sz="2800" b="1" dirty="0" smtClean="0">
                <a:solidFill>
                  <a:srgbClr val="FF9933"/>
                </a:solidFill>
                <a:effectLst>
                  <a:outerShdw blurRad="38100" dist="38100" dir="2700000" algn="tl">
                    <a:srgbClr val="000000">
                      <a:alpha val="43137"/>
                    </a:srgbClr>
                  </a:outerShdw>
                </a:effectLst>
              </a:rPr>
              <a:t>GB-Already owned India from French 7 Years War.</a:t>
            </a:r>
          </a:p>
          <a:p>
            <a:r>
              <a:rPr lang="en-US" sz="2800" b="1" dirty="0" smtClean="0">
                <a:solidFill>
                  <a:srgbClr val="FF9933"/>
                </a:solidFill>
                <a:effectLst>
                  <a:outerShdw blurRad="38100" dist="38100" dir="2700000" algn="tl">
                    <a:srgbClr val="000000">
                      <a:alpha val="43137"/>
                    </a:srgbClr>
                  </a:outerShdw>
                </a:effectLst>
              </a:rPr>
              <a:t>Run by BEIC</a:t>
            </a:r>
          </a:p>
          <a:p>
            <a:r>
              <a:rPr lang="en-US" sz="2800" b="1" dirty="0" smtClean="0">
                <a:solidFill>
                  <a:srgbClr val="FF9933"/>
                </a:solidFill>
                <a:effectLst>
                  <a:outerShdw blurRad="38100" dist="38100" dir="2700000" algn="tl">
                    <a:srgbClr val="000000">
                      <a:alpha val="43137"/>
                    </a:srgbClr>
                  </a:outerShdw>
                </a:effectLst>
                <a:latin typeface="Comic Sans MS" pitchFamily="66" charset="0"/>
              </a:rPr>
              <a:t>Very diverse population especially religion</a:t>
            </a:r>
          </a:p>
          <a:p>
            <a:pPr lvl="1"/>
            <a:r>
              <a:rPr lang="en-US" b="1" dirty="0" smtClean="0">
                <a:solidFill>
                  <a:srgbClr val="FF9933"/>
                </a:solidFill>
                <a:effectLst>
                  <a:outerShdw blurRad="38100" dist="38100" dir="2700000" algn="tl">
                    <a:srgbClr val="000000">
                      <a:alpha val="43137"/>
                    </a:srgbClr>
                  </a:outerShdw>
                </a:effectLst>
                <a:latin typeface="Comic Sans MS" pitchFamily="66" charset="0"/>
              </a:rPr>
              <a:t>Which Religions?</a:t>
            </a:r>
          </a:p>
          <a:p>
            <a:pPr lvl="2"/>
            <a:r>
              <a:rPr lang="en-US" b="1" dirty="0" smtClean="0">
                <a:solidFill>
                  <a:srgbClr val="FF9933"/>
                </a:solidFill>
                <a:effectLst>
                  <a:outerShdw blurRad="38100" dist="38100" dir="2700000" algn="tl">
                    <a:srgbClr val="000000">
                      <a:alpha val="43137"/>
                    </a:srgbClr>
                  </a:outerShdw>
                </a:effectLst>
                <a:latin typeface="Comic Sans MS" pitchFamily="66" charset="0"/>
              </a:rPr>
              <a:t>Hindu</a:t>
            </a:r>
          </a:p>
          <a:p>
            <a:pPr lvl="2"/>
            <a:r>
              <a:rPr lang="en-US" b="1" dirty="0" smtClean="0">
                <a:solidFill>
                  <a:srgbClr val="FF9933"/>
                </a:solidFill>
                <a:effectLst>
                  <a:outerShdw blurRad="38100" dist="38100" dir="2700000" algn="tl">
                    <a:srgbClr val="000000">
                      <a:alpha val="43137"/>
                    </a:srgbClr>
                  </a:outerShdw>
                </a:effectLst>
                <a:latin typeface="Comic Sans MS" pitchFamily="66" charset="0"/>
              </a:rPr>
              <a:t>Muslim </a:t>
            </a:r>
          </a:p>
          <a:p>
            <a:pPr lvl="2"/>
            <a:r>
              <a:rPr lang="en-US" b="1" dirty="0" smtClean="0">
                <a:solidFill>
                  <a:srgbClr val="FF9933"/>
                </a:solidFill>
                <a:effectLst>
                  <a:outerShdw blurRad="38100" dist="38100" dir="2700000" algn="tl">
                    <a:srgbClr val="000000">
                      <a:alpha val="43137"/>
                    </a:srgbClr>
                  </a:outerShdw>
                </a:effectLst>
                <a:latin typeface="Comic Sans MS" pitchFamily="66" charset="0"/>
              </a:rPr>
              <a:t>Buddhist</a:t>
            </a:r>
          </a:p>
          <a:p>
            <a:r>
              <a:rPr lang="en-US" sz="2800" b="1" dirty="0" smtClean="0">
                <a:solidFill>
                  <a:srgbClr val="FF9933"/>
                </a:solidFill>
                <a:effectLst>
                  <a:outerShdw blurRad="38100" dist="38100" dir="2700000" algn="tl">
                    <a:srgbClr val="000000">
                      <a:alpha val="43137"/>
                    </a:srgbClr>
                  </a:outerShdw>
                </a:effectLst>
                <a:latin typeface="Comic Sans MS" pitchFamily="66" charset="0"/>
              </a:rPr>
              <a:t>Also languages / culture</a:t>
            </a:r>
          </a:p>
          <a:p>
            <a:r>
              <a:rPr lang="en-US" sz="2800" b="1" dirty="0" smtClean="0">
                <a:solidFill>
                  <a:srgbClr val="FF9933"/>
                </a:solidFill>
                <a:effectLst>
                  <a:outerShdw blurRad="38100" dist="38100" dir="2700000" algn="tl">
                    <a:srgbClr val="000000">
                      <a:alpha val="43137"/>
                    </a:srgbClr>
                  </a:outerShdw>
                </a:effectLst>
                <a:latin typeface="Comic Sans MS" pitchFamily="66" charset="0"/>
              </a:rPr>
              <a:t>This allowed Brits to control by encouraging groups to compete rather than unite.</a:t>
            </a:r>
            <a:endParaRPr lang="en-US" sz="2800" b="1" dirty="0">
              <a:solidFill>
                <a:srgbClr val="FF9933"/>
              </a:solidFill>
              <a:effectLst>
                <a:outerShdw blurRad="38100" dist="38100" dir="2700000" algn="tl">
                  <a:srgbClr val="000000">
                    <a:alpha val="43137"/>
                  </a:srgbClr>
                </a:outerShdw>
              </a:effectLst>
              <a:latin typeface="Comic Sans MS" pitchFamily="66" charset="0"/>
            </a:endParaRPr>
          </a:p>
        </p:txBody>
      </p:sp>
      <p:pic>
        <p:nvPicPr>
          <p:cNvPr id="1026" name="Picture 2" descr="1909 Percentage of Muslims, Map of British Indian Empire, 1909,"/>
          <p:cNvPicPr>
            <a:picLocks noChangeAspect="1" noChangeArrowheads="1"/>
          </p:cNvPicPr>
          <p:nvPr/>
        </p:nvPicPr>
        <p:blipFill>
          <a:blip r:embed="rId2" cstate="print"/>
          <a:srcRect/>
          <a:stretch>
            <a:fillRect/>
          </a:stretch>
        </p:blipFill>
        <p:spPr bwMode="auto">
          <a:xfrm>
            <a:off x="4514996" y="1828800"/>
            <a:ext cx="2800204" cy="2209800"/>
          </a:xfrm>
          <a:prstGeom prst="rect">
            <a:avLst/>
          </a:prstGeom>
          <a:noFill/>
        </p:spPr>
      </p:pic>
      <p:pic>
        <p:nvPicPr>
          <p:cNvPr id="1028" name="Picture 4" descr="1909 Percentage of Hindus, Map of British Indian Empire, 1909, showing percentage of Hindus in different districts"/>
          <p:cNvPicPr>
            <a:picLocks noChangeAspect="1" noChangeArrowheads="1"/>
          </p:cNvPicPr>
          <p:nvPr/>
        </p:nvPicPr>
        <p:blipFill>
          <a:blip r:embed="rId3" cstate="print"/>
          <a:srcRect/>
          <a:stretch>
            <a:fillRect/>
          </a:stretch>
        </p:blipFill>
        <p:spPr bwMode="auto">
          <a:xfrm>
            <a:off x="6440355" y="0"/>
            <a:ext cx="2703645" cy="2133600"/>
          </a:xfrm>
          <a:prstGeom prst="rect">
            <a:avLst/>
          </a:prstGeom>
          <a:noFill/>
        </p:spPr>
      </p:pic>
      <p:pic>
        <p:nvPicPr>
          <p:cNvPr id="1030" name="Picture 6" descr="1909 Percentage of Buddhists, Sikhs, and Jains."/>
          <p:cNvPicPr>
            <a:picLocks noChangeAspect="1" noChangeArrowheads="1"/>
          </p:cNvPicPr>
          <p:nvPr/>
        </p:nvPicPr>
        <p:blipFill>
          <a:blip r:embed="rId4" cstate="print"/>
          <a:srcRect/>
          <a:stretch>
            <a:fillRect/>
          </a:stretch>
        </p:blipFill>
        <p:spPr bwMode="auto">
          <a:xfrm>
            <a:off x="6324600" y="2971800"/>
            <a:ext cx="2800204" cy="2209800"/>
          </a:xfrm>
          <a:prstGeom prst="rect">
            <a:avLst/>
          </a:prstGeom>
          <a:noFill/>
        </p:spPr>
      </p:pic>
      <p:pic>
        <p:nvPicPr>
          <p:cNvPr id="1032" name="Picture 8" descr="1909 Prevailing Languages (Northern Region), Map of British Indian Empire, 1909,"/>
          <p:cNvPicPr>
            <a:picLocks noChangeAspect="1" noChangeArrowheads="1"/>
          </p:cNvPicPr>
          <p:nvPr/>
        </p:nvPicPr>
        <p:blipFill>
          <a:blip r:embed="rId5" cstate="print"/>
          <a:srcRect/>
          <a:stretch>
            <a:fillRect/>
          </a:stretch>
        </p:blipFill>
        <p:spPr bwMode="auto">
          <a:xfrm>
            <a:off x="5410200" y="4419600"/>
            <a:ext cx="296538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diamond(in)">
                                      <p:cBhvr>
                                        <p:cTn id="31" dur="20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heckerboard(across)">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diamond(in)">
                                      <p:cBhvr>
                                        <p:cTn id="41" dur="20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checkerboard(across)">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diamond(in)">
                                      <p:cBhvr>
                                        <p:cTn id="51" dur="2000"/>
                                        <p:tgtEl>
                                          <p:spTgt spid="1030"/>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checkerboard(across)">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1032"/>
                                        </p:tgtEl>
                                        <p:attrNameLst>
                                          <p:attrName>style.visibility</p:attrName>
                                        </p:attrNameLst>
                                      </p:cBhvr>
                                      <p:to>
                                        <p:strVal val="visible"/>
                                      </p:to>
                                    </p:set>
                                    <p:animEffect transition="in" filter="diamond(in)">
                                      <p:cBhvr>
                                        <p:cTn id="61" dur="2000"/>
                                        <p:tgtEl>
                                          <p:spTgt spid="1032"/>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checkerboard(across)">
                                      <p:cBhvr>
                                        <p:cTn id="6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2667000" cy="762000"/>
          </a:xfrm>
        </p:spPr>
        <p:txBody>
          <a:bodyPr/>
          <a:lstStyle/>
          <a:p>
            <a:r>
              <a:rPr lang="en-US" b="1" u="sng" dirty="0" smtClean="0">
                <a:solidFill>
                  <a:srgbClr val="FF9933"/>
                </a:solidFill>
                <a:effectLst>
                  <a:outerShdw blurRad="38100" dist="38100" dir="2700000" algn="tl">
                    <a:srgbClr val="000000">
                      <a:alpha val="43137"/>
                    </a:srgbClr>
                  </a:outerShdw>
                </a:effectLst>
                <a:latin typeface="Comic Sans MS" pitchFamily="66" charset="0"/>
              </a:rPr>
              <a:t>India</a:t>
            </a:r>
            <a:endParaRPr lang="en-US" b="1" u="sng" dirty="0">
              <a:solidFill>
                <a:srgbClr val="FF9933"/>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4876800" y="0"/>
            <a:ext cx="4267200" cy="6858000"/>
          </a:xfrm>
        </p:spPr>
        <p:txBody>
          <a:bodyPr/>
          <a:lstStyle/>
          <a:p>
            <a:pPr algn="ctr"/>
            <a:r>
              <a:rPr lang="en-US" sz="2800" b="1" u="sng" dirty="0" err="1" smtClean="0">
                <a:solidFill>
                  <a:srgbClr val="FF9933"/>
                </a:solidFill>
                <a:effectLst>
                  <a:outerShdw blurRad="38100" dist="38100" dir="2700000" algn="tl">
                    <a:srgbClr val="000000">
                      <a:alpha val="43137"/>
                    </a:srgbClr>
                  </a:outerShdw>
                </a:effectLst>
                <a:latin typeface="Comic Sans MS" pitchFamily="66" charset="0"/>
              </a:rPr>
              <a:t>Sepoy</a:t>
            </a:r>
            <a:r>
              <a:rPr lang="en-US" sz="2800" b="1" u="sng" dirty="0" smtClean="0">
                <a:solidFill>
                  <a:srgbClr val="FF9933"/>
                </a:solidFill>
                <a:effectLst>
                  <a:outerShdw blurRad="38100" dist="38100" dir="2700000" algn="tl">
                    <a:srgbClr val="000000">
                      <a:alpha val="43137"/>
                    </a:srgbClr>
                  </a:outerShdw>
                </a:effectLst>
                <a:latin typeface="Comic Sans MS" pitchFamily="66" charset="0"/>
              </a:rPr>
              <a:t> Mutiny</a:t>
            </a:r>
          </a:p>
          <a:p>
            <a:pPr lvl="1"/>
            <a:r>
              <a:rPr lang="en-US" b="1" dirty="0" smtClean="0">
                <a:solidFill>
                  <a:srgbClr val="FF9933"/>
                </a:solidFill>
                <a:effectLst>
                  <a:outerShdw blurRad="38100" dist="38100" dir="2700000" algn="tl">
                    <a:srgbClr val="000000">
                      <a:alpha val="43137"/>
                    </a:srgbClr>
                  </a:outerShdw>
                </a:effectLst>
                <a:latin typeface="Comic Sans MS" pitchFamily="66" charset="0"/>
              </a:rPr>
              <a:t>Muslim and Hindu soldiers in British Army</a:t>
            </a:r>
          </a:p>
          <a:p>
            <a:pPr lvl="1"/>
            <a:r>
              <a:rPr lang="en-US" b="1" dirty="0" smtClean="0">
                <a:solidFill>
                  <a:srgbClr val="FF9933"/>
                </a:solidFill>
                <a:effectLst>
                  <a:outerShdw blurRad="38100" dist="38100" dir="2700000" algn="tl">
                    <a:srgbClr val="000000">
                      <a:alpha val="43137"/>
                    </a:srgbClr>
                  </a:outerShdw>
                </a:effectLst>
                <a:latin typeface="Comic Sans MS" pitchFamily="66" charset="0"/>
              </a:rPr>
              <a:t>Bullet grease issue</a:t>
            </a:r>
          </a:p>
          <a:p>
            <a:pPr lvl="1"/>
            <a:r>
              <a:rPr lang="en-US" b="1" dirty="0" err="1" smtClean="0">
                <a:solidFill>
                  <a:srgbClr val="FF9933"/>
                </a:solidFill>
                <a:effectLst>
                  <a:outerShdw blurRad="38100" dist="38100" dir="2700000" algn="tl">
                    <a:srgbClr val="000000">
                      <a:alpha val="43137"/>
                    </a:srgbClr>
                  </a:outerShdw>
                </a:effectLst>
                <a:latin typeface="Comic Sans MS" pitchFamily="66" charset="0"/>
              </a:rPr>
              <a:t>Sepoys</a:t>
            </a:r>
            <a:r>
              <a:rPr lang="en-US" b="1" dirty="0" smtClean="0">
                <a:solidFill>
                  <a:srgbClr val="FF9933"/>
                </a:solidFill>
                <a:effectLst>
                  <a:outerShdw blurRad="38100" dist="38100" dir="2700000" algn="tl">
                    <a:srgbClr val="000000">
                      <a:alpha val="43137"/>
                    </a:srgbClr>
                  </a:outerShdw>
                </a:effectLst>
                <a:latin typeface="Comic Sans MS" pitchFamily="66" charset="0"/>
              </a:rPr>
              <a:t> went on violent rampage</a:t>
            </a:r>
          </a:p>
          <a:p>
            <a:pPr lvl="1"/>
            <a:r>
              <a:rPr lang="en-US" b="1" dirty="0" smtClean="0">
                <a:solidFill>
                  <a:srgbClr val="FF9933"/>
                </a:solidFill>
                <a:effectLst>
                  <a:outerShdw blurRad="38100" dist="38100" dir="2700000" algn="tl">
                    <a:srgbClr val="000000">
                      <a:alpha val="43137"/>
                    </a:srgbClr>
                  </a:outerShdw>
                </a:effectLst>
                <a:latin typeface="Comic Sans MS" pitchFamily="66" charset="0"/>
              </a:rPr>
              <a:t>Put down harshly by the British.  </a:t>
            </a:r>
          </a:p>
          <a:p>
            <a:pPr lvl="1">
              <a:buNone/>
            </a:pPr>
            <a:r>
              <a:rPr lang="en-US" b="1" dirty="0" smtClean="0">
                <a:solidFill>
                  <a:srgbClr val="FF9933"/>
                </a:solidFill>
                <a:effectLst>
                  <a:outerShdw blurRad="38100" dist="38100" dir="2700000" algn="tl">
                    <a:srgbClr val="000000">
                      <a:alpha val="43137"/>
                    </a:srgbClr>
                  </a:outerShdw>
                </a:effectLst>
                <a:latin typeface="Comic Sans MS" pitchFamily="66" charset="0"/>
              </a:rPr>
              <a:t>	WHY?</a:t>
            </a:r>
          </a:p>
          <a:p>
            <a:pPr lvl="1">
              <a:buNone/>
            </a:pPr>
            <a:r>
              <a:rPr lang="en-US" b="1" dirty="0" smtClean="0">
                <a:solidFill>
                  <a:srgbClr val="FF9933"/>
                </a:solidFill>
                <a:effectLst>
                  <a:outerShdw blurRad="38100" dist="38100" dir="2700000" algn="tl">
                    <a:srgbClr val="000000">
                      <a:alpha val="43137"/>
                    </a:srgbClr>
                  </a:outerShdw>
                </a:effectLst>
                <a:latin typeface="Comic Sans MS" pitchFamily="66" charset="0"/>
              </a:rPr>
              <a:t>	</a:t>
            </a:r>
            <a:endParaRPr lang="en-US" b="1" dirty="0">
              <a:solidFill>
                <a:srgbClr val="FF9933"/>
              </a:solidFill>
              <a:effectLst>
                <a:outerShdw blurRad="38100" dist="38100" dir="2700000" algn="tl">
                  <a:srgbClr val="000000">
                    <a:alpha val="43137"/>
                  </a:srgbClr>
                </a:outerShdw>
              </a:effectLst>
              <a:latin typeface="Comic Sans MS"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48475" y="3276601"/>
            <a:ext cx="5285525" cy="3581399"/>
          </a:xfrm>
          <a:prstGeom prst="rect">
            <a:avLst/>
          </a:prstGeom>
          <a:noFill/>
          <a:ln w="9525">
            <a:noFill/>
            <a:miter lim="800000"/>
            <a:headEnd/>
            <a:tailEnd/>
          </a:ln>
        </p:spPr>
      </p:pic>
      <p:sp>
        <p:nvSpPr>
          <p:cNvPr id="5" name="TextBox 4"/>
          <p:cNvSpPr txBox="1"/>
          <p:nvPr/>
        </p:nvSpPr>
        <p:spPr>
          <a:xfrm>
            <a:off x="228600" y="609600"/>
            <a:ext cx="5029200" cy="2677656"/>
          </a:xfrm>
          <a:prstGeom prst="rect">
            <a:avLst/>
          </a:prstGeom>
          <a:noFill/>
        </p:spPr>
        <p:txBody>
          <a:bodyPr wrap="square" rtlCol="0">
            <a:spAutoFit/>
          </a:bodyPr>
          <a:lstStyle/>
          <a:p>
            <a:pPr algn="l"/>
            <a:r>
              <a:rPr lang="en-US" sz="2800" b="1" dirty="0" smtClean="0">
                <a:solidFill>
                  <a:srgbClr val="FF9933"/>
                </a:solidFill>
                <a:effectLst>
                  <a:outerShdw blurRad="38100" dist="38100" dir="2700000" algn="tl">
                    <a:srgbClr val="000000">
                      <a:alpha val="43137"/>
                    </a:srgbClr>
                  </a:outerShdw>
                </a:effectLst>
                <a:latin typeface="Comic Sans MS" pitchFamily="66" charset="0"/>
              </a:rPr>
              <a:t>BEIC exploited resources.</a:t>
            </a:r>
          </a:p>
          <a:p>
            <a:pPr algn="l"/>
            <a:r>
              <a:rPr lang="en-US" sz="2800" b="1" dirty="0" smtClean="0">
                <a:solidFill>
                  <a:srgbClr val="FF9933"/>
                </a:solidFill>
                <a:effectLst>
                  <a:outerShdw blurRad="38100" dist="38100" dir="2700000" algn="tl">
                    <a:srgbClr val="000000">
                      <a:alpha val="43137"/>
                    </a:srgbClr>
                  </a:outerShdw>
                </a:effectLst>
                <a:latin typeface="Comic Sans MS" pitchFamily="66" charset="0"/>
              </a:rPr>
              <a:t>Built stuff but for their benefit.  Little attention paid to Indian culture.  Unless it was un Christian</a:t>
            </a:r>
          </a:p>
          <a:p>
            <a:pPr algn="l"/>
            <a:r>
              <a:rPr lang="en-US" sz="2800" b="1" dirty="0" smtClean="0">
                <a:solidFill>
                  <a:srgbClr val="FF9933"/>
                </a:solidFill>
                <a:effectLst>
                  <a:outerShdw blurRad="38100" dist="38100" dir="2700000" algn="tl">
                    <a:srgbClr val="000000">
                      <a:alpha val="43137"/>
                    </a:srgbClr>
                  </a:outerShdw>
                </a:effectLst>
                <a:latin typeface="Comic Sans MS" pitchFamily="66" charset="0"/>
              </a:rPr>
              <a:t>SATI / SUTTEE!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23" y="3200400"/>
            <a:ext cx="6517977" cy="363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074"/>
                                        </p:tgtEl>
                                        <p:attrNameLst>
                                          <p:attrName>style.visibility</p:attrName>
                                        </p:attrNameLst>
                                      </p:cBhvr>
                                      <p:to>
                                        <p:strVal val="visible"/>
                                      </p:to>
                                    </p:set>
                                    <p:animEffect transition="in" filter="dissolve">
                                      <p:cBhvr>
                                        <p:cTn id="46" dur="500"/>
                                        <p:tgtEl>
                                          <p:spTgt spid="307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1" dur="500"/>
                                        <p:tgtEl>
                                          <p:spTgt spid="3">
                                            <p:txEl>
                                              <p:pRg st="4" end="4"/>
                                            </p:txEl>
                                          </p:spTgt>
                                        </p:tgtEl>
                                      </p:cBhvr>
                                    </p:animEffect>
                                  </p:childTnLst>
                                </p:cTn>
                              </p:par>
                            </p:childTnLst>
                          </p:cTn>
                        </p:par>
                        <p:par>
                          <p:cTn id="52" fill="hold">
                            <p:stCondLst>
                              <p:cond delay="500"/>
                            </p:stCondLst>
                            <p:childTnLst>
                              <p:par>
                                <p:cTn id="53" presetID="14" presetClass="entr" presetSubtype="10" fill="hold" nodeType="after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5" dur="500"/>
                                        <p:tgtEl>
                                          <p:spTgt spid="3">
                                            <p:txEl>
                                              <p:pRg st="5" end="5"/>
                                            </p:txEl>
                                          </p:spTgt>
                                        </p:tgtEl>
                                      </p:cBhvr>
                                    </p:animEffect>
                                  </p:childTnLst>
                                </p:cTn>
                              </p:par>
                            </p:childTnLst>
                          </p:cTn>
                        </p:par>
                        <p:par>
                          <p:cTn id="56" fill="hold">
                            <p:stCondLst>
                              <p:cond delay="1000"/>
                            </p:stCondLst>
                            <p:childTnLst>
                              <p:par>
                                <p:cTn id="57" presetID="14" presetClass="entr" presetSubtype="10" fill="hold" nodeType="after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b="1" dirty="0" smtClean="0">
                <a:solidFill>
                  <a:srgbClr val="FF9933"/>
                </a:solidFill>
                <a:effectLst>
                  <a:outerShdw blurRad="38100" dist="38100" dir="2700000" algn="tl">
                    <a:srgbClr val="000000">
                      <a:alpha val="43137"/>
                    </a:srgbClr>
                  </a:outerShdw>
                </a:effectLst>
                <a:latin typeface="Comic Sans MS" pitchFamily="66" charset="0"/>
              </a:rPr>
              <a:t>India</a:t>
            </a:r>
            <a:endParaRPr lang="en-US" sz="6000" b="1" dirty="0">
              <a:solidFill>
                <a:srgbClr val="FF9933"/>
              </a:solidFill>
              <a:effectLst>
                <a:outerShdw blurRad="38100" dist="38100" dir="2700000" algn="tl">
                  <a:srgbClr val="000000">
                    <a:alpha val="43137"/>
                  </a:srgbClr>
                </a:outerShdw>
              </a:effectLst>
              <a:latin typeface="Comic Sans MS" pitchFamily="66" charset="0"/>
            </a:endParaRPr>
          </a:p>
        </p:txBody>
      </p:sp>
      <p:sp>
        <p:nvSpPr>
          <p:cNvPr id="5" name="Text Placeholder 4"/>
          <p:cNvSpPr>
            <a:spLocks noGrp="1"/>
          </p:cNvSpPr>
          <p:nvPr>
            <p:ph type="body" idx="1"/>
          </p:nvPr>
        </p:nvSpPr>
        <p:spPr>
          <a:xfrm>
            <a:off x="76200" y="1143000"/>
            <a:ext cx="4421188" cy="639762"/>
          </a:xfrm>
        </p:spPr>
        <p:txBody>
          <a:bodyPr/>
          <a:lstStyle/>
          <a:p>
            <a:r>
              <a:rPr lang="en-US" sz="2800" u="sng" dirty="0" smtClean="0">
                <a:solidFill>
                  <a:srgbClr val="FF9933"/>
                </a:solidFill>
                <a:effectLst>
                  <a:outerShdw blurRad="38100" dist="38100" dir="2700000" algn="tl">
                    <a:srgbClr val="000000">
                      <a:alpha val="43137"/>
                    </a:srgbClr>
                  </a:outerShdw>
                </a:effectLst>
                <a:latin typeface="Comic Sans MS" pitchFamily="66" charset="0"/>
              </a:rPr>
              <a:t>Benefits of British Rule</a:t>
            </a:r>
            <a:endParaRPr lang="en-US" sz="2800" u="sng" dirty="0">
              <a:solidFill>
                <a:srgbClr val="FF9933"/>
              </a:solidFill>
              <a:effectLst>
                <a:outerShdw blurRad="38100" dist="38100" dir="2700000" algn="tl">
                  <a:srgbClr val="000000">
                    <a:alpha val="43137"/>
                  </a:srgbClr>
                </a:outerShdw>
              </a:effectLst>
              <a:latin typeface="Comic Sans MS" pitchFamily="66" charset="0"/>
            </a:endParaRPr>
          </a:p>
        </p:txBody>
      </p:sp>
      <p:sp>
        <p:nvSpPr>
          <p:cNvPr id="6" name="Content Placeholder 5"/>
          <p:cNvSpPr>
            <a:spLocks noGrp="1"/>
          </p:cNvSpPr>
          <p:nvPr>
            <p:ph sz="half" idx="2"/>
          </p:nvPr>
        </p:nvSpPr>
        <p:spPr>
          <a:xfrm>
            <a:off x="457200" y="1752600"/>
            <a:ext cx="4040188" cy="3951288"/>
          </a:xfrm>
        </p:spPr>
        <p:txBody>
          <a:bodyPr/>
          <a:lstStyle/>
          <a:p>
            <a:r>
              <a:rPr lang="en-US" b="1" dirty="0" smtClean="0">
                <a:solidFill>
                  <a:srgbClr val="FF9933"/>
                </a:solidFill>
                <a:effectLst>
                  <a:outerShdw blurRad="38100" dist="38100" dir="2700000" algn="tl">
                    <a:srgbClr val="000000">
                      <a:alpha val="43137"/>
                    </a:srgbClr>
                  </a:outerShdw>
                </a:effectLst>
                <a:latin typeface="Comic Sans MS" pitchFamily="66" charset="0"/>
              </a:rPr>
              <a:t>United Indian society (gave them someone to hate)</a:t>
            </a:r>
          </a:p>
          <a:p>
            <a:r>
              <a:rPr lang="en-US" b="1" dirty="0" smtClean="0">
                <a:solidFill>
                  <a:srgbClr val="FF9933"/>
                </a:solidFill>
                <a:effectLst>
                  <a:outerShdw blurRad="38100" dist="38100" dir="2700000" algn="tl">
                    <a:srgbClr val="000000">
                      <a:alpha val="43137"/>
                    </a:srgbClr>
                  </a:outerShdw>
                </a:effectLst>
                <a:latin typeface="Comic Sans MS" pitchFamily="66" charset="0"/>
              </a:rPr>
              <a:t>Educated population  Lord Macaulay (taught them about the freedoms they did not have)  Trained to serve in the army and government.  Only higher castes</a:t>
            </a:r>
          </a:p>
          <a:p>
            <a:r>
              <a:rPr lang="en-US" b="1" dirty="0" smtClean="0">
                <a:solidFill>
                  <a:srgbClr val="FF9933"/>
                </a:solidFill>
                <a:effectLst>
                  <a:outerShdw blurRad="38100" dist="38100" dir="2700000" algn="tl">
                    <a:srgbClr val="000000">
                      <a:alpha val="43137"/>
                    </a:srgbClr>
                  </a:outerShdw>
                </a:effectLst>
                <a:latin typeface="Comic Sans MS" pitchFamily="66" charset="0"/>
              </a:rPr>
              <a:t>Introduced the newest technologies</a:t>
            </a:r>
            <a:endParaRPr lang="en-US" b="1" dirty="0">
              <a:solidFill>
                <a:srgbClr val="FF9933"/>
              </a:solidFill>
              <a:effectLst>
                <a:outerShdw blurRad="38100" dist="38100" dir="2700000" algn="tl">
                  <a:srgbClr val="000000">
                    <a:alpha val="43137"/>
                  </a:srgbClr>
                </a:outerShdw>
              </a:effectLst>
              <a:latin typeface="Comic Sans MS" pitchFamily="66" charset="0"/>
            </a:endParaRPr>
          </a:p>
        </p:txBody>
      </p:sp>
      <p:sp>
        <p:nvSpPr>
          <p:cNvPr id="7" name="Text Placeholder 6"/>
          <p:cNvSpPr>
            <a:spLocks noGrp="1"/>
          </p:cNvSpPr>
          <p:nvPr>
            <p:ph type="body" sz="quarter" idx="3"/>
          </p:nvPr>
        </p:nvSpPr>
        <p:spPr>
          <a:xfrm>
            <a:off x="4648200" y="1600200"/>
            <a:ext cx="4041775" cy="639762"/>
          </a:xfrm>
        </p:spPr>
        <p:txBody>
          <a:bodyPr/>
          <a:lstStyle/>
          <a:p>
            <a:r>
              <a:rPr lang="en-US" sz="2800" u="sng" dirty="0" smtClean="0">
                <a:solidFill>
                  <a:srgbClr val="FF9933"/>
                </a:solidFill>
                <a:effectLst>
                  <a:outerShdw blurRad="38100" dist="38100" dir="2700000" algn="tl">
                    <a:srgbClr val="000000">
                      <a:alpha val="43137"/>
                    </a:srgbClr>
                  </a:outerShdw>
                </a:effectLst>
                <a:latin typeface="Comic Sans MS" pitchFamily="66" charset="0"/>
              </a:rPr>
              <a:t>Costs of British Rule</a:t>
            </a:r>
          </a:p>
          <a:p>
            <a:endParaRPr lang="en-US" dirty="0">
              <a:solidFill>
                <a:srgbClr val="FF9933"/>
              </a:solidFill>
              <a:effectLst>
                <a:outerShdw blurRad="38100" dist="38100" dir="2700000" algn="tl">
                  <a:srgbClr val="000000">
                    <a:alpha val="43137"/>
                  </a:srgbClr>
                </a:outerShdw>
              </a:effectLst>
              <a:latin typeface="Comic Sans MS" pitchFamily="66" charset="0"/>
            </a:endParaRPr>
          </a:p>
        </p:txBody>
      </p:sp>
      <p:sp>
        <p:nvSpPr>
          <p:cNvPr id="8" name="Content Placeholder 7"/>
          <p:cNvSpPr>
            <a:spLocks noGrp="1"/>
          </p:cNvSpPr>
          <p:nvPr>
            <p:ph sz="quarter" idx="4"/>
          </p:nvPr>
        </p:nvSpPr>
        <p:spPr>
          <a:xfrm>
            <a:off x="4645025" y="1752600"/>
            <a:ext cx="4498975" cy="4454525"/>
          </a:xfrm>
        </p:spPr>
        <p:txBody>
          <a:bodyPr/>
          <a:lstStyle/>
          <a:p>
            <a:r>
              <a:rPr lang="en-US" b="1" dirty="0" smtClean="0">
                <a:solidFill>
                  <a:srgbClr val="FF9933"/>
                </a:solidFill>
                <a:effectLst>
                  <a:outerShdw blurRad="38100" dist="38100" dir="2700000" algn="tl">
                    <a:srgbClr val="000000">
                      <a:alpha val="43137"/>
                    </a:srgbClr>
                  </a:outerShdw>
                </a:effectLst>
                <a:latin typeface="Comic Sans MS" pitchFamily="66" charset="0"/>
              </a:rPr>
              <a:t>Native population exploited economically</a:t>
            </a:r>
          </a:p>
          <a:p>
            <a:r>
              <a:rPr lang="en-US" b="1" dirty="0" smtClean="0">
                <a:solidFill>
                  <a:srgbClr val="FF9933"/>
                </a:solidFill>
                <a:effectLst>
                  <a:outerShdw blurRad="38100" dist="38100" dir="2700000" algn="tl">
                    <a:srgbClr val="000000">
                      <a:alpha val="43137"/>
                    </a:srgbClr>
                  </a:outerShdw>
                </a:effectLst>
                <a:latin typeface="Comic Sans MS" pitchFamily="66" charset="0"/>
              </a:rPr>
              <a:t>Locals heavily taxed to maintain occupation</a:t>
            </a:r>
          </a:p>
          <a:p>
            <a:r>
              <a:rPr lang="en-US" b="1" dirty="0" smtClean="0">
                <a:solidFill>
                  <a:srgbClr val="FF9933"/>
                </a:solidFill>
                <a:effectLst>
                  <a:outerShdw blurRad="38100" dist="38100" dir="2700000" algn="tl">
                    <a:srgbClr val="000000">
                      <a:alpha val="43137"/>
                    </a:srgbClr>
                  </a:outerShdw>
                </a:effectLst>
                <a:latin typeface="Comic Sans MS" pitchFamily="66" charset="0"/>
              </a:rPr>
              <a:t>Grew what Brits wanted not what was best (cash crops)</a:t>
            </a:r>
          </a:p>
          <a:p>
            <a:r>
              <a:rPr lang="en-US" b="1" dirty="0" smtClean="0">
                <a:solidFill>
                  <a:srgbClr val="FF9933"/>
                </a:solidFill>
                <a:effectLst>
                  <a:outerShdw blurRad="38100" dist="38100" dir="2700000" algn="tl">
                    <a:srgbClr val="000000">
                      <a:alpha val="43137"/>
                    </a:srgbClr>
                  </a:outerShdw>
                </a:effectLst>
                <a:latin typeface="Comic Sans MS" pitchFamily="66" charset="0"/>
              </a:rPr>
              <a:t>Technology was to benefit Brits</a:t>
            </a:r>
          </a:p>
          <a:p>
            <a:r>
              <a:rPr lang="en-US" b="1" dirty="0" smtClean="0">
                <a:solidFill>
                  <a:srgbClr val="FF9933"/>
                </a:solidFill>
                <a:effectLst>
                  <a:outerShdw blurRad="38100" dist="38100" dir="2700000" algn="tl">
                    <a:srgbClr val="000000">
                      <a:alpha val="43137"/>
                    </a:srgbClr>
                  </a:outerShdw>
                </a:effectLst>
                <a:latin typeface="Comic Sans MS" pitchFamily="66" charset="0"/>
              </a:rPr>
              <a:t>Brits tried to erase Indian culture </a:t>
            </a:r>
          </a:p>
          <a:p>
            <a:r>
              <a:rPr lang="en-US" b="1" dirty="0" smtClean="0">
                <a:solidFill>
                  <a:srgbClr val="FF9933"/>
                </a:solidFill>
                <a:effectLst>
                  <a:outerShdw blurRad="38100" dist="38100" dir="2700000" algn="tl">
                    <a:srgbClr val="000000">
                      <a:alpha val="43137"/>
                    </a:srgbClr>
                  </a:outerShdw>
                </a:effectLst>
                <a:latin typeface="Comic Sans MS" pitchFamily="66" charset="0"/>
              </a:rPr>
              <a:t>THESE LED TO…</a:t>
            </a:r>
            <a:endParaRPr lang="en-US" b="1" dirty="0">
              <a:solidFill>
                <a:srgbClr val="FF9933"/>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strips(downRigh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strips(downRight)">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strips(downRigh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strips(downRight)">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strips(downRight)">
                                      <p:cBhvr>
                                        <p:cTn id="40" dur="5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strips(downRight)">
                                      <p:cBhvr>
                                        <p:cTn id="45" dur="500"/>
                                        <p:tgtEl>
                                          <p:spTgt spid="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strips(downRight)">
                                      <p:cBhvr>
                                        <p:cTn id="50" dur="500"/>
                                        <p:tgtEl>
                                          <p:spTgt spid="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Effect transition="in" filter="strips(downRight)">
                                      <p:cBhvr>
                                        <p:cTn id="55" dur="500"/>
                                        <p:tgtEl>
                                          <p:spTgt spid="8">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8">
                                            <p:txEl>
                                              <p:pRg st="5" end="5"/>
                                            </p:txEl>
                                          </p:spTgt>
                                        </p:tgtEl>
                                        <p:attrNameLst>
                                          <p:attrName>style.visibility</p:attrName>
                                        </p:attrNameLst>
                                      </p:cBhvr>
                                      <p:to>
                                        <p:strVal val="visible"/>
                                      </p:to>
                                    </p:set>
                                    <p:animEffect transition="in" filter="strips(downRight)">
                                      <p:cBhvr>
                                        <p:cTn id="6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6000" b="1" dirty="0" smtClean="0">
                <a:solidFill>
                  <a:srgbClr val="FF9933"/>
                </a:solidFill>
                <a:effectLst>
                  <a:outerShdw blurRad="38100" dist="38100" dir="2700000" algn="tl">
                    <a:srgbClr val="000000">
                      <a:alpha val="43137"/>
                    </a:srgbClr>
                  </a:outerShdw>
                </a:effectLst>
                <a:latin typeface="Comic Sans MS" pitchFamily="66" charset="0"/>
              </a:rPr>
              <a:t>Indian Nationalism</a:t>
            </a:r>
            <a:endParaRPr lang="en-US" sz="6000" dirty="0"/>
          </a:p>
        </p:txBody>
      </p:sp>
      <p:sp>
        <p:nvSpPr>
          <p:cNvPr id="8" name="Content Placeholder 7"/>
          <p:cNvSpPr>
            <a:spLocks noGrp="1"/>
          </p:cNvSpPr>
          <p:nvPr>
            <p:ph idx="1"/>
          </p:nvPr>
        </p:nvSpPr>
        <p:spPr/>
        <p:txBody>
          <a:bodyPr/>
          <a:lstStyle/>
          <a:p>
            <a:r>
              <a:rPr lang="en-US" b="1" dirty="0" smtClean="0">
                <a:solidFill>
                  <a:srgbClr val="FF9933"/>
                </a:solidFill>
                <a:effectLst>
                  <a:outerShdw blurRad="38100" dist="38100" dir="2700000" algn="tl">
                    <a:srgbClr val="000000">
                      <a:alpha val="43137"/>
                    </a:srgbClr>
                  </a:outerShdw>
                </a:effectLst>
                <a:latin typeface="Comic Sans MS" pitchFamily="66" charset="0"/>
              </a:rPr>
              <a:t>Resentment led to creation of INC</a:t>
            </a:r>
          </a:p>
          <a:p>
            <a:pPr lvl="1"/>
            <a:r>
              <a:rPr lang="en-US" b="1" dirty="0" smtClean="0">
                <a:solidFill>
                  <a:srgbClr val="FF9933"/>
                </a:solidFill>
                <a:effectLst>
                  <a:outerShdw blurRad="38100" dist="38100" dir="2700000" algn="tl">
                    <a:srgbClr val="000000">
                      <a:alpha val="43137"/>
                    </a:srgbClr>
                  </a:outerShdw>
                </a:effectLst>
                <a:latin typeface="Comic Sans MS" pitchFamily="66" charset="0"/>
              </a:rPr>
              <a:t>Indian National Congress </a:t>
            </a:r>
          </a:p>
          <a:p>
            <a:pPr lvl="2"/>
            <a:r>
              <a:rPr lang="en-US" b="1" dirty="0" smtClean="0">
                <a:solidFill>
                  <a:srgbClr val="FF9933"/>
                </a:solidFill>
                <a:effectLst>
                  <a:outerShdw blurRad="38100" dist="38100" dir="2700000" algn="tl">
                    <a:srgbClr val="000000">
                      <a:alpha val="43137"/>
                    </a:srgbClr>
                  </a:outerShdw>
                </a:effectLst>
                <a:latin typeface="Comic Sans MS" pitchFamily="66" charset="0"/>
              </a:rPr>
              <a:t>Hindu freedom movement</a:t>
            </a:r>
          </a:p>
          <a:p>
            <a:pPr lvl="1"/>
            <a:r>
              <a:rPr lang="en-US" b="1" dirty="0" smtClean="0">
                <a:solidFill>
                  <a:srgbClr val="FF9933"/>
                </a:solidFill>
                <a:effectLst>
                  <a:outerShdw blurRad="38100" dist="38100" dir="2700000" algn="tl">
                    <a:srgbClr val="000000">
                      <a:alpha val="43137"/>
                    </a:srgbClr>
                  </a:outerShdw>
                </a:effectLst>
                <a:latin typeface="Comic Sans MS" pitchFamily="66" charset="0"/>
              </a:rPr>
              <a:t>Led by Gandhi</a:t>
            </a:r>
          </a:p>
          <a:p>
            <a:r>
              <a:rPr lang="en-US" b="1" dirty="0" smtClean="0">
                <a:solidFill>
                  <a:srgbClr val="FF9933"/>
                </a:solidFill>
                <a:effectLst>
                  <a:outerShdw blurRad="38100" dist="38100" dir="2700000" algn="tl">
                    <a:srgbClr val="000000">
                      <a:alpha val="43137"/>
                    </a:srgbClr>
                  </a:outerShdw>
                </a:effectLst>
                <a:latin typeface="Comic Sans MS" pitchFamily="66" charset="0"/>
              </a:rPr>
              <a:t>Muslims create their own version AIML</a:t>
            </a:r>
          </a:p>
          <a:p>
            <a:pPr lvl="1"/>
            <a:r>
              <a:rPr lang="en-US" b="1" dirty="0" smtClean="0">
                <a:solidFill>
                  <a:srgbClr val="FF9933"/>
                </a:solidFill>
                <a:effectLst>
                  <a:outerShdw blurRad="38100" dist="38100" dir="2700000" algn="tl">
                    <a:srgbClr val="000000">
                      <a:alpha val="43137"/>
                    </a:srgbClr>
                  </a:outerShdw>
                </a:effectLst>
                <a:latin typeface="Comic Sans MS" pitchFamily="66" charset="0"/>
              </a:rPr>
              <a:t>All India Muslim League</a:t>
            </a:r>
            <a:endParaRPr lang="en-US" b="1" dirty="0">
              <a:solidFill>
                <a:srgbClr val="FF9933"/>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2000"/>
                                        <p:tgtEl>
                                          <p:spTgt spid="8">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2000"/>
                                        <p:tgtEl>
                                          <p:spTgt spid="8">
                                            <p:txEl>
                                              <p:pRg st="2" end="2"/>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20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2000"/>
                                        <p:tgtEl>
                                          <p:spTgt spid="8">
                                            <p:txEl>
                                              <p:pRg st="4" end="4"/>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fade">
                                      <p:cBhvr>
                                        <p:cTn id="36"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8600"/>
            <a:ext cx="3657600" cy="838200"/>
          </a:xfrm>
        </p:spPr>
        <p:txBody>
          <a:bodyPr/>
          <a:lstStyle/>
          <a:p>
            <a:r>
              <a:rPr lang="en-US" b="1" dirty="0" smtClean="0">
                <a:solidFill>
                  <a:srgbClr val="FF9933"/>
                </a:solidFill>
                <a:effectLst>
                  <a:outerShdw blurRad="38100" dist="38100" dir="2700000" algn="tl">
                    <a:srgbClr val="000000">
                      <a:alpha val="43137"/>
                    </a:srgbClr>
                  </a:outerShdw>
                </a:effectLst>
                <a:latin typeface="Comic Sans MS" pitchFamily="66" charset="0"/>
              </a:rPr>
              <a:t>2 Opium Wars</a:t>
            </a:r>
            <a:endParaRPr lang="en-US" b="1" dirty="0">
              <a:solidFill>
                <a:srgbClr val="FF9933"/>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0" y="0"/>
            <a:ext cx="4800600" cy="6858000"/>
          </a:xfrm>
        </p:spPr>
        <p:txBody>
          <a:bodyPr/>
          <a:lstStyle/>
          <a:p>
            <a:r>
              <a:rPr lang="en-US" sz="2400" b="1" dirty="0" smtClean="0">
                <a:solidFill>
                  <a:srgbClr val="FF0000"/>
                </a:solidFill>
                <a:effectLst>
                  <a:outerShdw blurRad="38100" dist="38100" dir="2700000" algn="tl">
                    <a:srgbClr val="000000">
                      <a:alpha val="43137"/>
                    </a:srgbClr>
                  </a:outerShdw>
                </a:effectLst>
                <a:latin typeface="Comic Sans MS" pitchFamily="66" charset="0"/>
              </a:rPr>
              <a:t>Mid 1800s Britain fought two wars with China over Opium!  China would not buy enough</a:t>
            </a:r>
          </a:p>
          <a:p>
            <a:r>
              <a:rPr lang="en-US" sz="2400" b="1" dirty="0" smtClean="0">
                <a:solidFill>
                  <a:srgbClr val="FF0000"/>
                </a:solidFill>
                <a:effectLst>
                  <a:outerShdw blurRad="38100" dist="38100" dir="2700000" algn="tl">
                    <a:srgbClr val="000000">
                      <a:alpha val="43137"/>
                    </a:srgbClr>
                  </a:outerShdw>
                </a:effectLst>
                <a:latin typeface="Comic Sans MS" pitchFamily="66" charset="0"/>
              </a:rPr>
              <a:t>Britain had nothing to trade with China.  (Trade Deficit)</a:t>
            </a:r>
          </a:p>
          <a:p>
            <a:r>
              <a:rPr lang="en-US" sz="2400" b="1" dirty="0" smtClean="0">
                <a:solidFill>
                  <a:srgbClr val="FF0000"/>
                </a:solidFill>
                <a:effectLst>
                  <a:outerShdw blurRad="38100" dist="38100" dir="2700000" algn="tl">
                    <a:srgbClr val="000000">
                      <a:alpha val="43137"/>
                    </a:srgbClr>
                  </a:outerShdw>
                </a:effectLst>
                <a:latin typeface="Comic Sans MS" pitchFamily="66" charset="0"/>
              </a:rPr>
              <a:t>Decided to get the Chinese hooked on opium (GB monopolized the market)</a:t>
            </a:r>
          </a:p>
          <a:p>
            <a:r>
              <a:rPr lang="en-US" sz="2400" b="1" dirty="0" smtClean="0">
                <a:solidFill>
                  <a:srgbClr val="FF0000"/>
                </a:solidFill>
                <a:effectLst>
                  <a:outerShdw blurRad="38100" dist="38100" dir="2700000" algn="tl">
                    <a:srgbClr val="000000">
                      <a:alpha val="43137"/>
                    </a:srgbClr>
                  </a:outerShdw>
                </a:effectLst>
                <a:latin typeface="Comic Sans MS" pitchFamily="66" charset="0"/>
              </a:rPr>
              <a:t>When China resisted Britain did it by force!</a:t>
            </a:r>
          </a:p>
          <a:p>
            <a:r>
              <a:rPr lang="en-US" sz="2400" b="1" dirty="0" smtClean="0">
                <a:solidFill>
                  <a:srgbClr val="FF0000"/>
                </a:solidFill>
                <a:effectLst>
                  <a:outerShdw blurRad="38100" dist="38100" dir="2700000" algn="tl">
                    <a:srgbClr val="000000">
                      <a:alpha val="43137"/>
                    </a:srgbClr>
                  </a:outerShdw>
                </a:effectLst>
                <a:latin typeface="Comic Sans MS" pitchFamily="66" charset="0"/>
              </a:rPr>
              <a:t>Results: </a:t>
            </a:r>
          </a:p>
          <a:p>
            <a:pPr lvl="1"/>
            <a:r>
              <a:rPr lang="en-US" sz="2000" b="1" dirty="0" smtClean="0">
                <a:solidFill>
                  <a:srgbClr val="FF0000"/>
                </a:solidFill>
                <a:effectLst>
                  <a:outerShdw blurRad="38100" dist="38100" dir="2700000" algn="tl">
                    <a:srgbClr val="000000">
                      <a:alpha val="43137"/>
                    </a:srgbClr>
                  </a:outerShdw>
                </a:effectLst>
                <a:latin typeface="Comic Sans MS" pitchFamily="66" charset="0"/>
              </a:rPr>
              <a:t>Britain acquires port cities (Shanghai and Hong Kong)</a:t>
            </a:r>
          </a:p>
          <a:p>
            <a:pPr lvl="1"/>
            <a:r>
              <a:rPr lang="en-US" sz="2000" b="1" dirty="0" smtClean="0">
                <a:solidFill>
                  <a:srgbClr val="FF0000"/>
                </a:solidFill>
                <a:effectLst>
                  <a:outerShdw blurRad="38100" dist="38100" dir="2700000" algn="tl">
                    <a:srgbClr val="000000">
                      <a:alpha val="43137"/>
                    </a:srgbClr>
                  </a:outerShdw>
                </a:effectLst>
                <a:latin typeface="Comic Sans MS" pitchFamily="66" charset="0"/>
              </a:rPr>
              <a:t>China forced to open up to foreign trade</a:t>
            </a:r>
          </a:p>
          <a:p>
            <a:pPr lvl="1"/>
            <a:r>
              <a:rPr lang="en-US" sz="2000" b="1" dirty="0" smtClean="0">
                <a:solidFill>
                  <a:srgbClr val="FF0000"/>
                </a:solidFill>
                <a:effectLst>
                  <a:outerShdw blurRad="38100" dist="38100" dir="2700000" algn="tl">
                    <a:srgbClr val="000000">
                      <a:alpha val="43137"/>
                    </a:srgbClr>
                  </a:outerShdw>
                </a:effectLst>
                <a:latin typeface="Comic Sans MS" pitchFamily="66" charset="0"/>
              </a:rPr>
              <a:t>extraterritoriality</a:t>
            </a:r>
            <a:endParaRPr lang="en-US" sz="2000" b="1" dirty="0">
              <a:solidFill>
                <a:srgbClr val="FF0000"/>
              </a:solidFill>
              <a:effectLst>
                <a:outerShdw blurRad="38100" dist="38100" dir="2700000" algn="tl">
                  <a:srgbClr val="000000">
                    <a:alpha val="43137"/>
                  </a:srgbClr>
                </a:outerShdw>
              </a:effectLst>
              <a:latin typeface="Comic Sans MS" pitchFamily="66" charset="0"/>
            </a:endParaRPr>
          </a:p>
        </p:txBody>
      </p:sp>
      <p:pic>
        <p:nvPicPr>
          <p:cNvPr id="4" name="Picture 2"/>
          <p:cNvPicPr>
            <a:picLocks noChangeAspect="1" noChangeArrowheads="1"/>
          </p:cNvPicPr>
          <p:nvPr/>
        </p:nvPicPr>
        <p:blipFill>
          <a:blip r:embed="rId2" cstate="print"/>
          <a:srcRect/>
          <a:stretch>
            <a:fillRect/>
          </a:stretch>
        </p:blipFill>
        <p:spPr bwMode="auto">
          <a:xfrm>
            <a:off x="4848225" y="1295400"/>
            <a:ext cx="4295775" cy="5353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childTnLst>
                                </p:cTn>
                              </p:par>
                            </p:childTnLst>
                          </p:cTn>
                        </p:par>
                        <p:par>
                          <p:cTn id="45" fill="hold">
                            <p:stCondLst>
                              <p:cond delay="6000"/>
                            </p:stCondLst>
                            <p:childTnLst>
                              <p:par>
                                <p:cTn id="46" presetID="10" presetClass="entr" presetSubtype="0" fill="hold"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err="1" smtClean="0">
                <a:solidFill>
                  <a:srgbClr val="FF9933"/>
                </a:solidFill>
                <a:effectLst>
                  <a:outerShdw blurRad="38100" dist="38100" dir="2700000" algn="tl">
                    <a:srgbClr val="000000">
                      <a:alpha val="43137"/>
                    </a:srgbClr>
                  </a:outerShdw>
                </a:effectLst>
                <a:latin typeface="Comic Sans MS" pitchFamily="66" charset="0"/>
              </a:rPr>
              <a:t>Taiping</a:t>
            </a:r>
            <a:r>
              <a:rPr lang="en-US" b="1" u="sng" dirty="0" smtClean="0">
                <a:solidFill>
                  <a:srgbClr val="FF9933"/>
                </a:solidFill>
                <a:effectLst>
                  <a:outerShdw blurRad="38100" dist="38100" dir="2700000" algn="tl">
                    <a:srgbClr val="000000">
                      <a:alpha val="43137"/>
                    </a:srgbClr>
                  </a:outerShdw>
                </a:effectLst>
                <a:latin typeface="Comic Sans MS" pitchFamily="66" charset="0"/>
              </a:rPr>
              <a:t> Rebellion</a:t>
            </a:r>
            <a:br>
              <a:rPr lang="en-US" b="1" u="sng" dirty="0" smtClean="0">
                <a:solidFill>
                  <a:srgbClr val="FF9933"/>
                </a:solidFill>
                <a:effectLst>
                  <a:outerShdw blurRad="38100" dist="38100" dir="2700000" algn="tl">
                    <a:srgbClr val="000000">
                      <a:alpha val="43137"/>
                    </a:srgbClr>
                  </a:outerShdw>
                </a:effectLst>
                <a:latin typeface="Comic Sans MS" pitchFamily="66" charset="0"/>
              </a:rPr>
            </a:br>
            <a:r>
              <a:rPr lang="en-US" b="1" u="sng" dirty="0" smtClean="0">
                <a:solidFill>
                  <a:srgbClr val="FF9933"/>
                </a:solidFill>
                <a:effectLst>
                  <a:outerShdw blurRad="38100" dist="38100" dir="2700000" algn="tl">
                    <a:srgbClr val="000000">
                      <a:alpha val="43137"/>
                    </a:srgbClr>
                  </a:outerShdw>
                </a:effectLst>
                <a:latin typeface="Comic Sans MS" pitchFamily="66" charset="0"/>
              </a:rPr>
              <a:t>1850 - 1864</a:t>
            </a:r>
            <a:endParaRPr lang="en-US" b="1" u="sng" dirty="0">
              <a:solidFill>
                <a:srgbClr val="FF9933"/>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0" y="1066800"/>
            <a:ext cx="9296400" cy="4525963"/>
          </a:xfrm>
        </p:spPr>
        <p:txBody>
          <a:bodyPr/>
          <a:lstStyle/>
          <a:p>
            <a:r>
              <a:rPr lang="en-US" sz="2800" b="1" dirty="0" smtClean="0">
                <a:solidFill>
                  <a:srgbClr val="FF0000"/>
                </a:solidFill>
                <a:effectLst>
                  <a:outerShdw blurRad="38100" dist="38100" dir="2700000" algn="tl">
                    <a:srgbClr val="000000">
                      <a:alpha val="43137"/>
                    </a:srgbClr>
                  </a:outerShdw>
                </a:effectLst>
                <a:latin typeface="Comic Sans MS" pitchFamily="66" charset="0"/>
              </a:rPr>
              <a:t>Poor of China miserable</a:t>
            </a:r>
          </a:p>
          <a:p>
            <a:pPr lvl="1"/>
            <a:r>
              <a:rPr lang="en-US" b="1" dirty="0" smtClean="0">
                <a:solidFill>
                  <a:srgbClr val="FF0000"/>
                </a:solidFill>
                <a:effectLst>
                  <a:outerShdw blurRad="38100" dist="38100" dir="2700000" algn="tl">
                    <a:srgbClr val="000000">
                      <a:alpha val="43137"/>
                    </a:srgbClr>
                  </a:outerShdw>
                </a:effectLst>
                <a:latin typeface="Comic Sans MS" pitchFamily="66" charset="0"/>
              </a:rPr>
              <a:t>Tax burden, corruption and famine</a:t>
            </a:r>
          </a:p>
          <a:p>
            <a:r>
              <a:rPr lang="en-US" sz="2800" b="1" dirty="0" smtClean="0">
                <a:solidFill>
                  <a:srgbClr val="FF0000"/>
                </a:solidFill>
                <a:effectLst>
                  <a:outerShdw blurRad="38100" dist="38100" dir="2700000" algn="tl">
                    <a:srgbClr val="000000">
                      <a:alpha val="43137"/>
                    </a:srgbClr>
                  </a:outerShdw>
                </a:effectLst>
                <a:latin typeface="Comic Sans MS" pitchFamily="66" charset="0"/>
              </a:rPr>
              <a:t>Peasants rebel led by </a:t>
            </a:r>
            <a:r>
              <a:rPr lang="en-US" sz="2800" b="1" dirty="0" smtClean="0">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latin typeface="Comic Sans MS" pitchFamily="66" charset="0"/>
              </a:rPr>
              <a:t>Hung </a:t>
            </a:r>
            <a:r>
              <a:rPr lang="en-US" sz="2800" b="1" dirty="0" err="1" smtClean="0">
                <a:solidFill>
                  <a:srgbClr val="FF0000"/>
                </a:solidFill>
                <a:effectLst>
                  <a:outerShdw blurRad="38100" dist="38100" dir="2700000" algn="tl">
                    <a:srgbClr val="000000">
                      <a:alpha val="43137"/>
                    </a:srgbClr>
                  </a:outerShdw>
                </a:effectLst>
                <a:latin typeface="Comic Sans MS" pitchFamily="66" charset="0"/>
              </a:rPr>
              <a:t>Hsiu-ch’uan</a:t>
            </a:r>
            <a:r>
              <a:rPr lang="en-US" sz="2800" b="1" dirty="0" smtClean="0">
                <a:solidFill>
                  <a:srgbClr val="FF0000"/>
                </a:solidFill>
                <a:effectLst>
                  <a:outerShdw blurRad="38100" dist="38100" dir="2700000" algn="tl">
                    <a:srgbClr val="000000">
                      <a:alpha val="43137"/>
                    </a:srgbClr>
                  </a:outerShdw>
                </a:effectLst>
                <a:latin typeface="Comic Sans MS" pitchFamily="66" charset="0"/>
              </a:rPr>
              <a:t> </a:t>
            </a:r>
          </a:p>
          <a:p>
            <a:pPr lvl="1"/>
            <a:r>
              <a:rPr lang="en-US" sz="2400" b="1" dirty="0" smtClean="0">
                <a:solidFill>
                  <a:srgbClr val="FF0000"/>
                </a:solidFill>
                <a:effectLst>
                  <a:outerShdw blurRad="38100" dist="38100" dir="2700000" algn="tl">
                    <a:srgbClr val="000000">
                      <a:alpha val="43137"/>
                    </a:srgbClr>
                  </a:outerShdw>
                </a:effectLst>
                <a:latin typeface="Comic Sans MS" pitchFamily="66" charset="0"/>
              </a:rPr>
              <a:t>Believed he was brother of Jesus  </a:t>
            </a:r>
          </a:p>
          <a:p>
            <a:pPr lvl="1"/>
            <a:r>
              <a:rPr lang="en-US" sz="2400" b="1" dirty="0" smtClean="0">
                <a:solidFill>
                  <a:srgbClr val="FF0000"/>
                </a:solidFill>
                <a:effectLst>
                  <a:outerShdw blurRad="38100" dist="38100" dir="2700000" algn="tl">
                    <a:srgbClr val="000000">
                      <a:alpha val="43137"/>
                    </a:srgbClr>
                  </a:outerShdw>
                </a:effectLst>
                <a:latin typeface="Comic Sans MS" pitchFamily="66" charset="0"/>
              </a:rPr>
              <a:t>Wanted to destroy Chinese idol worship – Qing dynasty</a:t>
            </a:r>
          </a:p>
          <a:p>
            <a:r>
              <a:rPr lang="en-US" sz="2800" b="1" dirty="0" smtClean="0">
                <a:solidFill>
                  <a:srgbClr val="FF0000"/>
                </a:solidFill>
                <a:effectLst>
                  <a:outerShdw blurRad="38100" dist="38100" dir="2700000" algn="tl">
                    <a:srgbClr val="000000">
                      <a:alpha val="43137"/>
                    </a:srgbClr>
                  </a:outerShdw>
                </a:effectLst>
                <a:latin typeface="Comic Sans MS" pitchFamily="66" charset="0"/>
              </a:rPr>
              <a:t>Qing had to rely on foreign help to put down the revolt</a:t>
            </a:r>
          </a:p>
          <a:p>
            <a:pPr lvl="1"/>
            <a:r>
              <a:rPr lang="en-US" sz="2400" b="1" dirty="0" smtClean="0">
                <a:solidFill>
                  <a:srgbClr val="FF0000"/>
                </a:solidFill>
                <a:effectLst>
                  <a:outerShdw blurRad="38100" dist="38100" dir="2700000" algn="tl">
                    <a:srgbClr val="000000">
                      <a:alpha val="43137"/>
                    </a:srgbClr>
                  </a:outerShdw>
                </a:effectLst>
                <a:latin typeface="Comic Sans MS" pitchFamily="66" charset="0"/>
              </a:rPr>
              <a:t>Estimated 20 – 30 million dead </a:t>
            </a:r>
          </a:p>
          <a:p>
            <a:r>
              <a:rPr lang="en-US" sz="2800" b="1" dirty="0" smtClean="0">
                <a:solidFill>
                  <a:srgbClr val="FF0000"/>
                </a:solidFill>
                <a:effectLst>
                  <a:outerShdw blurRad="38100" dist="38100" dir="2700000" algn="tl">
                    <a:srgbClr val="000000">
                      <a:alpha val="43137"/>
                    </a:srgbClr>
                  </a:outerShdw>
                </a:effectLst>
                <a:latin typeface="Comic Sans MS" pitchFamily="66" charset="0"/>
              </a:rPr>
              <a:t>Led to Self Strengthening</a:t>
            </a:r>
          </a:p>
          <a:p>
            <a:pPr lvl="1"/>
            <a:r>
              <a:rPr lang="en-US" sz="2400" b="1" dirty="0" smtClean="0">
                <a:solidFill>
                  <a:srgbClr val="FF0000"/>
                </a:solidFill>
                <a:effectLst>
                  <a:outerShdw blurRad="38100" dist="38100" dir="2700000" algn="tl">
                    <a:srgbClr val="000000">
                      <a:alpha val="43137"/>
                    </a:srgbClr>
                  </a:outerShdw>
                </a:effectLst>
                <a:latin typeface="Comic Sans MS" pitchFamily="66" charset="0"/>
              </a:rPr>
              <a:t>Adopt western technologies</a:t>
            </a:r>
          </a:p>
          <a:p>
            <a:pPr lvl="1"/>
            <a:r>
              <a:rPr lang="en-US" sz="2400" b="1" dirty="0" smtClean="0">
                <a:solidFill>
                  <a:srgbClr val="FF0000"/>
                </a:solidFill>
                <a:effectLst>
                  <a:outerShdw blurRad="38100" dist="38100" dir="2700000" algn="tl">
                    <a:srgbClr val="000000">
                      <a:alpha val="43137"/>
                    </a:srgbClr>
                  </a:outerShdw>
                </a:effectLst>
                <a:latin typeface="Comic Sans MS" pitchFamily="66" charset="0"/>
              </a:rPr>
              <a:t>Return to Confucian government</a:t>
            </a:r>
          </a:p>
          <a:p>
            <a:r>
              <a:rPr lang="en-US" b="1" dirty="0" smtClean="0">
                <a:solidFill>
                  <a:srgbClr val="FF0000"/>
                </a:solidFill>
                <a:effectLst>
                  <a:outerShdw blurRad="38100" dist="38100" dir="2700000" algn="tl">
                    <a:srgbClr val="000000">
                      <a:alpha val="43137"/>
                    </a:srgbClr>
                  </a:outerShdw>
                </a:effectLst>
                <a:latin typeface="Comic Sans MS" pitchFamily="66" charset="0"/>
              </a:rPr>
              <a:t>the “Open Door Policy”</a:t>
            </a:r>
            <a:endParaRPr lang="en-US" b="1" dirty="0">
              <a:solidFill>
                <a:srgbClr val="FF00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1)">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257800" cy="1143000"/>
          </a:xfrm>
        </p:spPr>
        <p:txBody>
          <a:bodyPr/>
          <a:lstStyle/>
          <a:p>
            <a:r>
              <a:rPr lang="en-US" b="1" u="sng" dirty="0" smtClean="0">
                <a:solidFill>
                  <a:srgbClr val="FF9933"/>
                </a:solidFill>
                <a:effectLst>
                  <a:outerShdw blurRad="38100" dist="38100" dir="2700000" algn="tl">
                    <a:srgbClr val="000000">
                      <a:alpha val="43137"/>
                    </a:srgbClr>
                  </a:outerShdw>
                </a:effectLst>
                <a:latin typeface="Comic Sans MS" pitchFamily="66" charset="0"/>
              </a:rPr>
              <a:t>Boxer Uprising 1890s</a:t>
            </a:r>
            <a:endParaRPr lang="en-US" b="1" u="sng" dirty="0">
              <a:solidFill>
                <a:srgbClr val="FF9933"/>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0" y="1447800"/>
            <a:ext cx="9144000" cy="4525963"/>
          </a:xfrm>
        </p:spPr>
        <p:txBody>
          <a:bodyPr/>
          <a:lstStyle/>
          <a:p>
            <a:r>
              <a:rPr lang="en-US" b="1" dirty="0" smtClean="0">
                <a:solidFill>
                  <a:srgbClr val="FF0000"/>
                </a:solidFill>
                <a:latin typeface="Comic Sans MS" pitchFamily="66" charset="0"/>
              </a:rPr>
              <a:t>Society of Harmonious</a:t>
            </a:r>
          </a:p>
          <a:p>
            <a:pPr>
              <a:buNone/>
            </a:pPr>
            <a:r>
              <a:rPr lang="en-US" b="1" dirty="0" smtClean="0">
                <a:solidFill>
                  <a:srgbClr val="FF0000"/>
                </a:solidFill>
                <a:latin typeface="Comic Sans MS" pitchFamily="66" charset="0"/>
              </a:rPr>
              <a:t>  Fists</a:t>
            </a:r>
          </a:p>
          <a:p>
            <a:r>
              <a:rPr lang="en-US" b="1" dirty="0" smtClean="0">
                <a:solidFill>
                  <a:srgbClr val="FF0000"/>
                </a:solidFill>
                <a:latin typeface="Comic Sans MS" pitchFamily="66" charset="0"/>
              </a:rPr>
              <a:t>Opposed foreign influence (“open </a:t>
            </a:r>
            <a:r>
              <a:rPr lang="en-US" b="1" smtClean="0">
                <a:solidFill>
                  <a:srgbClr val="FF0000"/>
                </a:solidFill>
                <a:latin typeface="Comic Sans MS" pitchFamily="66" charset="0"/>
              </a:rPr>
              <a:t>door”) from </a:t>
            </a:r>
            <a:r>
              <a:rPr lang="en-US" b="1" dirty="0" smtClean="0">
                <a:solidFill>
                  <a:srgbClr val="FF0000"/>
                </a:solidFill>
                <a:latin typeface="Comic Sans MS" pitchFamily="66" charset="0"/>
              </a:rPr>
              <a:t>Christianity to opium</a:t>
            </a:r>
          </a:p>
          <a:p>
            <a:r>
              <a:rPr lang="en-US" b="1" dirty="0" smtClean="0">
                <a:solidFill>
                  <a:srgbClr val="FF0000"/>
                </a:solidFill>
                <a:latin typeface="Comic Sans MS" pitchFamily="66" charset="0"/>
              </a:rPr>
              <a:t>Centered in Beijing</a:t>
            </a:r>
          </a:p>
          <a:p>
            <a:r>
              <a:rPr lang="en-US" b="1" dirty="0" smtClean="0">
                <a:solidFill>
                  <a:srgbClr val="FF0000"/>
                </a:solidFill>
                <a:latin typeface="Comic Sans MS" pitchFamily="66" charset="0"/>
              </a:rPr>
              <a:t>Attacked churches and Europeans reacted.</a:t>
            </a:r>
          </a:p>
          <a:p>
            <a:r>
              <a:rPr lang="en-US" b="1" dirty="0" smtClean="0">
                <a:solidFill>
                  <a:srgbClr val="FF0000"/>
                </a:solidFill>
                <a:latin typeface="Comic Sans MS" pitchFamily="66" charset="0"/>
              </a:rPr>
              <a:t>Harsh treaty forced on China.</a:t>
            </a:r>
          </a:p>
          <a:p>
            <a:pPr lvl="1"/>
            <a:r>
              <a:rPr lang="en-US" b="1" dirty="0" smtClean="0">
                <a:solidFill>
                  <a:srgbClr val="FF0000"/>
                </a:solidFill>
                <a:latin typeface="Comic Sans MS" pitchFamily="66" charset="0"/>
              </a:rPr>
              <a:t>Military occupation</a:t>
            </a:r>
          </a:p>
          <a:p>
            <a:pPr lvl="1"/>
            <a:r>
              <a:rPr lang="en-US" b="1" dirty="0" smtClean="0">
                <a:solidFill>
                  <a:srgbClr val="FF0000"/>
                </a:solidFill>
                <a:latin typeface="Comic Sans MS" pitchFamily="66" charset="0"/>
              </a:rPr>
              <a:t>Fines paid by China to Europeans for their  (European) losses</a:t>
            </a:r>
            <a:endParaRPr lang="en-US" b="1" dirty="0">
              <a:solidFill>
                <a:srgbClr val="FF0000"/>
              </a:solidFill>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5029200" y="152400"/>
            <a:ext cx="4114800" cy="24277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one or more people, tree, shoes, plant and outd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0"/>
            <a:ext cx="7967133" cy="5205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1 person,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09" y="59047"/>
            <a:ext cx="3075937" cy="50605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181600"/>
            <a:ext cx="8763000" cy="1754326"/>
          </a:xfrm>
          <a:prstGeom prst="rect">
            <a:avLst/>
          </a:prstGeom>
          <a:noFill/>
        </p:spPr>
        <p:txBody>
          <a:bodyPr wrap="square" rtlCol="0">
            <a:spAutoFit/>
          </a:bodyPr>
          <a:lstStyle/>
          <a:p>
            <a:r>
              <a:rPr lang="en-US" dirty="0" smtClean="0">
                <a:solidFill>
                  <a:srgbClr val="002060"/>
                </a:solidFill>
                <a:latin typeface="Arial Rounded MT Bold" panose="020F0704030504030204" pitchFamily="34" charset="0"/>
              </a:rPr>
              <a:t>One of my great uncles lived and worked in China in the early 1900s </a:t>
            </a:r>
          </a:p>
          <a:p>
            <a:r>
              <a:rPr lang="en-US" dirty="0" smtClean="0">
                <a:solidFill>
                  <a:srgbClr val="002060"/>
                </a:solidFill>
                <a:latin typeface="Arial Rounded MT Bold" panose="020F0704030504030204" pitchFamily="34" charset="0"/>
              </a:rPr>
              <a:t>(pics are from 1915) in Hankou</a:t>
            </a:r>
            <a:r>
              <a:rPr lang="en-US" dirty="0">
                <a:solidFill>
                  <a:srgbClr val="002060"/>
                </a:solidFill>
                <a:latin typeface="Arial Rounded MT Bold" panose="020F0704030504030204" pitchFamily="34" charset="0"/>
              </a:rPr>
              <a:t>.</a:t>
            </a:r>
            <a:r>
              <a:rPr lang="en-US" dirty="0" smtClean="0">
                <a:solidFill>
                  <a:srgbClr val="002060"/>
                </a:solidFill>
                <a:latin typeface="Arial Rounded MT Bold" panose="020F0704030504030204" pitchFamily="34" charset="0"/>
              </a:rPr>
              <a:t>  This is his house. I have a </a:t>
            </a:r>
            <a:r>
              <a:rPr lang="en-US" dirty="0" err="1" smtClean="0">
                <a:solidFill>
                  <a:srgbClr val="002060"/>
                </a:solidFill>
                <a:latin typeface="Arial Rounded MT Bold" panose="020F0704030504030204" pitchFamily="34" charset="0"/>
              </a:rPr>
              <a:t>MahJong</a:t>
            </a:r>
            <a:r>
              <a:rPr lang="en-US" dirty="0" smtClean="0">
                <a:solidFill>
                  <a:srgbClr val="002060"/>
                </a:solidFill>
                <a:latin typeface="Arial Rounded MT Bold" panose="020F0704030504030204" pitchFamily="34" charset="0"/>
              </a:rPr>
              <a:t> set he brought back made of bamboo and ivory.  This is him in traditional Chinese clothing.  It was common for Europeans to “dress up” for special occasions. Ironically the Chinese did the same to try and impress/secure opportunities by appearing as European as possible. </a:t>
            </a:r>
            <a:endParaRPr lang="en-US" dirty="0">
              <a:solidFill>
                <a:srgbClr val="002060"/>
              </a:solidFill>
              <a:latin typeface="Arial Rounded MT Bold" panose="020F0704030504030204" pitchFamily="34" charset="0"/>
            </a:endParaRPr>
          </a:p>
        </p:txBody>
      </p:sp>
      <p:pic>
        <p:nvPicPr>
          <p:cNvPr id="2" name="Picture 2" descr="Image may contain: one or more people, people sitting, table, indoor and out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4910"/>
            <a:ext cx="3280300" cy="505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3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Line 7"/>
          <p:cNvSpPr>
            <a:spLocks noChangeShapeType="1"/>
          </p:cNvSpPr>
          <p:nvPr/>
        </p:nvSpPr>
        <p:spPr bwMode="auto">
          <a:xfrm flipH="1" flipV="1">
            <a:off x="2133600" y="1981200"/>
            <a:ext cx="1143000" cy="685800"/>
          </a:xfrm>
          <a:prstGeom prst="line">
            <a:avLst/>
          </a:prstGeom>
          <a:noFill/>
          <a:ln w="28575">
            <a:solidFill>
              <a:srgbClr val="FF9933"/>
            </a:solidFill>
            <a:round/>
            <a:headEnd/>
            <a:tailEnd type="triangle" w="med" len="med"/>
          </a:ln>
          <a:effectLst>
            <a:prstShdw prst="shdw17" dist="17961" dir="2700000">
              <a:srgbClr val="995C1F"/>
            </a:prstShdw>
          </a:effectLst>
        </p:spPr>
        <p:txBody>
          <a:bodyPr wrap="none" anchor="ctr"/>
          <a:lstStyle/>
          <a:p>
            <a:endParaRPr lang="en-US"/>
          </a:p>
        </p:txBody>
      </p:sp>
      <p:sp>
        <p:nvSpPr>
          <p:cNvPr id="40968" name="Oval 8"/>
          <p:cNvSpPr>
            <a:spLocks noChangeArrowheads="1"/>
          </p:cNvSpPr>
          <p:nvPr/>
        </p:nvSpPr>
        <p:spPr bwMode="auto">
          <a:xfrm>
            <a:off x="762000" y="1219200"/>
            <a:ext cx="1524000" cy="1066800"/>
          </a:xfrm>
          <a:prstGeom prst="ellipse">
            <a:avLst/>
          </a:prstGeom>
          <a:solidFill>
            <a:srgbClr val="FFFFBD"/>
          </a:solidFill>
          <a:ln w="9525" algn="ctr">
            <a:noFill/>
            <a:round/>
            <a:headEnd/>
            <a:tailEnd/>
          </a:ln>
          <a:effectLst>
            <a:prstShdw prst="shdw17" dist="17961" dir="2700000">
              <a:srgbClr val="999971"/>
            </a:prstShdw>
          </a:effectLst>
        </p:spPr>
        <p:txBody>
          <a:bodyPr wrap="none" anchor="ctr"/>
          <a:lstStyle/>
          <a:p>
            <a:r>
              <a:rPr lang="en-US" sz="1600" b="1" dirty="0">
                <a:latin typeface="Comic Sans MS" pitchFamily="66" charset="0"/>
              </a:rPr>
              <a:t>Industrial</a:t>
            </a:r>
          </a:p>
          <a:p>
            <a:r>
              <a:rPr lang="en-US" sz="1600" b="1" dirty="0" smtClean="0">
                <a:latin typeface="Comic Sans MS" pitchFamily="66" charset="0"/>
              </a:rPr>
              <a:t>Revolution</a:t>
            </a:r>
          </a:p>
          <a:p>
            <a:r>
              <a:rPr lang="en-US" sz="1600" b="1" dirty="0" smtClean="0">
                <a:solidFill>
                  <a:srgbClr val="FF0000"/>
                </a:solidFill>
                <a:latin typeface="Comic Sans MS" pitchFamily="66" charset="0"/>
              </a:rPr>
              <a:t>Gold</a:t>
            </a:r>
            <a:endParaRPr lang="en-US" sz="1600" b="1" dirty="0">
              <a:solidFill>
                <a:srgbClr val="FF0000"/>
              </a:solidFill>
              <a:latin typeface="Comic Sans MS" pitchFamily="66" charset="0"/>
            </a:endParaRPr>
          </a:p>
        </p:txBody>
      </p:sp>
      <p:sp>
        <p:nvSpPr>
          <p:cNvPr id="40969" name="Line 9"/>
          <p:cNvSpPr>
            <a:spLocks noChangeShapeType="1"/>
          </p:cNvSpPr>
          <p:nvPr/>
        </p:nvSpPr>
        <p:spPr bwMode="auto">
          <a:xfrm flipV="1">
            <a:off x="2057400" y="1219200"/>
            <a:ext cx="762000" cy="152400"/>
          </a:xfrm>
          <a:prstGeom prst="line">
            <a:avLst/>
          </a:prstGeom>
          <a:noFill/>
          <a:ln w="9525">
            <a:solidFill>
              <a:srgbClr val="00CC00"/>
            </a:solidFill>
            <a:round/>
            <a:headEnd/>
            <a:tailEnd type="triangle" w="med" len="med"/>
          </a:ln>
          <a:effectLst>
            <a:prstShdw prst="shdw17" dist="17961" dir="2700000">
              <a:srgbClr val="007A00"/>
            </a:prstShdw>
          </a:effectLst>
        </p:spPr>
        <p:txBody>
          <a:bodyPr wrap="none" anchor="ctr"/>
          <a:lstStyle/>
          <a:p>
            <a:endParaRPr lang="en-US"/>
          </a:p>
        </p:txBody>
      </p:sp>
      <p:sp>
        <p:nvSpPr>
          <p:cNvPr id="40970" name="Oval 10"/>
          <p:cNvSpPr>
            <a:spLocks noChangeArrowheads="1"/>
          </p:cNvSpPr>
          <p:nvPr/>
        </p:nvSpPr>
        <p:spPr bwMode="auto">
          <a:xfrm>
            <a:off x="2819400" y="762000"/>
            <a:ext cx="1219200" cy="990600"/>
          </a:xfrm>
          <a:prstGeom prst="ellipse">
            <a:avLst/>
          </a:prstGeom>
          <a:solidFill>
            <a:srgbClr val="FFBF7F"/>
          </a:solidFill>
          <a:ln w="9525" algn="ctr">
            <a:noFill/>
            <a:round/>
            <a:headEnd/>
            <a:tailEnd/>
          </a:ln>
          <a:effectLst>
            <a:prstShdw prst="shdw17" dist="17961" dir="2700000">
              <a:srgbClr val="99734C"/>
            </a:prstShdw>
          </a:effectLst>
        </p:spPr>
        <p:txBody>
          <a:bodyPr wrap="none" anchor="ctr"/>
          <a:lstStyle/>
          <a:p>
            <a:r>
              <a:rPr lang="en-US" sz="1400" b="1">
                <a:latin typeface="Comic Sans MS" pitchFamily="66" charset="0"/>
              </a:rPr>
              <a:t>Source for</a:t>
            </a:r>
          </a:p>
          <a:p>
            <a:r>
              <a:rPr lang="en-US" sz="1400" b="1">
                <a:latin typeface="Comic Sans MS" pitchFamily="66" charset="0"/>
              </a:rPr>
              <a:t>Raw</a:t>
            </a:r>
          </a:p>
          <a:p>
            <a:r>
              <a:rPr lang="en-US" sz="1400" b="1">
                <a:latin typeface="Comic Sans MS" pitchFamily="66" charset="0"/>
              </a:rPr>
              <a:t>Materials</a:t>
            </a:r>
          </a:p>
        </p:txBody>
      </p:sp>
      <p:sp>
        <p:nvSpPr>
          <p:cNvPr id="40971" name="Line 11"/>
          <p:cNvSpPr>
            <a:spLocks noChangeShapeType="1"/>
          </p:cNvSpPr>
          <p:nvPr/>
        </p:nvSpPr>
        <p:spPr bwMode="auto">
          <a:xfrm>
            <a:off x="1524000" y="2286000"/>
            <a:ext cx="152400" cy="457200"/>
          </a:xfrm>
          <a:prstGeom prst="line">
            <a:avLst/>
          </a:prstGeom>
          <a:noFill/>
          <a:ln w="9525">
            <a:solidFill>
              <a:srgbClr val="00CC00"/>
            </a:solidFill>
            <a:round/>
            <a:headEnd/>
            <a:tailEnd type="triangle" w="med" len="med"/>
          </a:ln>
          <a:effectLst>
            <a:prstShdw prst="shdw17" dist="17961" dir="2700000">
              <a:srgbClr val="007A00"/>
            </a:prstShdw>
          </a:effectLst>
        </p:spPr>
        <p:txBody>
          <a:bodyPr wrap="none" anchor="ctr"/>
          <a:lstStyle/>
          <a:p>
            <a:endParaRPr lang="en-US"/>
          </a:p>
        </p:txBody>
      </p:sp>
      <p:sp>
        <p:nvSpPr>
          <p:cNvPr id="40972" name="Oval 12"/>
          <p:cNvSpPr>
            <a:spLocks noChangeArrowheads="1"/>
          </p:cNvSpPr>
          <p:nvPr/>
        </p:nvSpPr>
        <p:spPr bwMode="auto">
          <a:xfrm>
            <a:off x="1295400" y="2667000"/>
            <a:ext cx="1219200" cy="990600"/>
          </a:xfrm>
          <a:prstGeom prst="ellipse">
            <a:avLst/>
          </a:prstGeom>
          <a:solidFill>
            <a:srgbClr val="FFBF7F"/>
          </a:solidFill>
          <a:ln w="9525" algn="ctr">
            <a:noFill/>
            <a:round/>
            <a:headEnd/>
            <a:tailEnd/>
          </a:ln>
          <a:effectLst>
            <a:prstShdw prst="shdw17" dist="17961" dir="2700000">
              <a:srgbClr val="99734C"/>
            </a:prstShdw>
          </a:effectLst>
        </p:spPr>
        <p:txBody>
          <a:bodyPr wrap="none" anchor="ctr"/>
          <a:lstStyle/>
          <a:p>
            <a:r>
              <a:rPr lang="en-US" sz="1400" b="1">
                <a:latin typeface="Comic Sans MS" pitchFamily="66" charset="0"/>
              </a:rPr>
              <a:t>Markets for</a:t>
            </a:r>
            <a:br>
              <a:rPr lang="en-US" sz="1400" b="1">
                <a:latin typeface="Comic Sans MS" pitchFamily="66" charset="0"/>
              </a:rPr>
            </a:br>
            <a:r>
              <a:rPr lang="en-US" sz="1400" b="1">
                <a:latin typeface="Comic Sans MS" pitchFamily="66" charset="0"/>
              </a:rPr>
              <a:t>Finished</a:t>
            </a:r>
            <a:br>
              <a:rPr lang="en-US" sz="1400" b="1">
                <a:latin typeface="Comic Sans MS" pitchFamily="66" charset="0"/>
              </a:rPr>
            </a:br>
            <a:r>
              <a:rPr lang="en-US" sz="1400" b="1">
                <a:latin typeface="Comic Sans MS" pitchFamily="66" charset="0"/>
              </a:rPr>
              <a:t>Goods</a:t>
            </a:r>
          </a:p>
        </p:txBody>
      </p:sp>
      <p:sp>
        <p:nvSpPr>
          <p:cNvPr id="40973" name="Line 13"/>
          <p:cNvSpPr>
            <a:spLocks noChangeShapeType="1"/>
          </p:cNvSpPr>
          <p:nvPr/>
        </p:nvSpPr>
        <p:spPr bwMode="auto">
          <a:xfrm flipV="1">
            <a:off x="5105400" y="1600200"/>
            <a:ext cx="381000" cy="1066800"/>
          </a:xfrm>
          <a:prstGeom prst="line">
            <a:avLst/>
          </a:prstGeom>
          <a:noFill/>
          <a:ln w="28575">
            <a:solidFill>
              <a:srgbClr val="FF9933"/>
            </a:solidFill>
            <a:round/>
            <a:headEnd/>
            <a:tailEnd type="triangle" w="med" len="med"/>
          </a:ln>
          <a:effectLst>
            <a:prstShdw prst="shdw17" dist="17961" dir="2700000">
              <a:srgbClr val="995C1F"/>
            </a:prstShdw>
          </a:effectLst>
        </p:spPr>
        <p:txBody>
          <a:bodyPr wrap="none" anchor="ctr"/>
          <a:lstStyle/>
          <a:p>
            <a:endParaRPr lang="en-US"/>
          </a:p>
        </p:txBody>
      </p:sp>
      <p:sp>
        <p:nvSpPr>
          <p:cNvPr id="40974" name="Oval 14"/>
          <p:cNvSpPr>
            <a:spLocks noChangeArrowheads="1"/>
          </p:cNvSpPr>
          <p:nvPr/>
        </p:nvSpPr>
        <p:spPr bwMode="auto">
          <a:xfrm>
            <a:off x="4800600" y="533400"/>
            <a:ext cx="1524000" cy="1066800"/>
          </a:xfrm>
          <a:prstGeom prst="ellipse">
            <a:avLst/>
          </a:prstGeom>
          <a:solidFill>
            <a:srgbClr val="FFFFBD"/>
          </a:solidFill>
          <a:ln w="9525" algn="ctr">
            <a:noFill/>
            <a:round/>
            <a:headEnd/>
            <a:tailEnd/>
          </a:ln>
          <a:effectLst>
            <a:prstShdw prst="shdw17" dist="17961" dir="2700000">
              <a:srgbClr val="999971"/>
            </a:prstShdw>
          </a:effectLst>
        </p:spPr>
        <p:txBody>
          <a:bodyPr wrap="none" anchor="ctr"/>
          <a:lstStyle/>
          <a:p>
            <a:r>
              <a:rPr lang="en-US" sz="1600" b="1" dirty="0">
                <a:latin typeface="Comic Sans MS" pitchFamily="66" charset="0"/>
              </a:rPr>
              <a:t>European</a:t>
            </a:r>
            <a:br>
              <a:rPr lang="en-US" sz="1600" b="1" dirty="0">
                <a:latin typeface="Comic Sans MS" pitchFamily="66" charset="0"/>
              </a:rPr>
            </a:br>
            <a:r>
              <a:rPr lang="en-US" sz="1600" b="1" dirty="0" smtClean="0">
                <a:latin typeface="Comic Sans MS" pitchFamily="66" charset="0"/>
              </a:rPr>
              <a:t>Nationalism</a:t>
            </a:r>
          </a:p>
          <a:p>
            <a:r>
              <a:rPr lang="en-US" sz="1600" b="1" dirty="0" smtClean="0">
                <a:solidFill>
                  <a:srgbClr val="FF0000"/>
                </a:solidFill>
                <a:latin typeface="Comic Sans MS" pitchFamily="66" charset="0"/>
              </a:rPr>
              <a:t>Glory</a:t>
            </a:r>
            <a:endParaRPr lang="en-US" sz="1600" b="1" dirty="0">
              <a:solidFill>
                <a:srgbClr val="FF0000"/>
              </a:solidFill>
              <a:latin typeface="Comic Sans MS" pitchFamily="66" charset="0"/>
            </a:endParaRPr>
          </a:p>
        </p:txBody>
      </p:sp>
      <p:sp>
        <p:nvSpPr>
          <p:cNvPr id="40979" name="Line 19"/>
          <p:cNvSpPr>
            <a:spLocks noChangeShapeType="1"/>
          </p:cNvSpPr>
          <p:nvPr/>
        </p:nvSpPr>
        <p:spPr bwMode="auto">
          <a:xfrm flipV="1">
            <a:off x="5791200" y="2057400"/>
            <a:ext cx="1371600" cy="685800"/>
          </a:xfrm>
          <a:prstGeom prst="line">
            <a:avLst/>
          </a:prstGeom>
          <a:noFill/>
          <a:ln w="28575">
            <a:solidFill>
              <a:srgbClr val="FF9933"/>
            </a:solidFill>
            <a:round/>
            <a:headEnd/>
            <a:tailEnd type="triangle" w="med" len="med"/>
          </a:ln>
          <a:effectLst>
            <a:prstShdw prst="shdw17" dist="17961" dir="2700000">
              <a:srgbClr val="995C1F"/>
            </a:prstShdw>
          </a:effectLst>
        </p:spPr>
        <p:txBody>
          <a:bodyPr wrap="none" anchor="ctr"/>
          <a:lstStyle/>
          <a:p>
            <a:endParaRPr lang="en-US"/>
          </a:p>
        </p:txBody>
      </p:sp>
      <p:sp>
        <p:nvSpPr>
          <p:cNvPr id="40980" name="Oval 20"/>
          <p:cNvSpPr>
            <a:spLocks noChangeArrowheads="1"/>
          </p:cNvSpPr>
          <p:nvPr/>
        </p:nvSpPr>
        <p:spPr bwMode="auto">
          <a:xfrm>
            <a:off x="6858000" y="1143000"/>
            <a:ext cx="1524000" cy="1066800"/>
          </a:xfrm>
          <a:prstGeom prst="ellipse">
            <a:avLst/>
          </a:prstGeom>
          <a:solidFill>
            <a:srgbClr val="FFFFBD"/>
          </a:solidFill>
          <a:ln w="9525" algn="ctr">
            <a:noFill/>
            <a:round/>
            <a:headEnd/>
            <a:tailEnd/>
          </a:ln>
          <a:effectLst>
            <a:prstShdw prst="shdw17" dist="17961" dir="2700000">
              <a:srgbClr val="999971"/>
            </a:prstShdw>
          </a:effectLst>
        </p:spPr>
        <p:txBody>
          <a:bodyPr wrap="none" anchor="ctr"/>
          <a:lstStyle/>
          <a:p>
            <a:r>
              <a:rPr lang="en-US" sz="1600" b="1" dirty="0">
                <a:latin typeface="Comic Sans MS" pitchFamily="66" charset="0"/>
              </a:rPr>
              <a:t>Missionary</a:t>
            </a:r>
            <a:br>
              <a:rPr lang="en-US" sz="1600" b="1" dirty="0">
                <a:latin typeface="Comic Sans MS" pitchFamily="66" charset="0"/>
              </a:rPr>
            </a:br>
            <a:r>
              <a:rPr lang="en-US" sz="1600" b="1" dirty="0" smtClean="0">
                <a:latin typeface="Comic Sans MS" pitchFamily="66" charset="0"/>
              </a:rPr>
              <a:t>Activity</a:t>
            </a:r>
          </a:p>
          <a:p>
            <a:r>
              <a:rPr lang="en-US" sz="1600" b="1" dirty="0" smtClean="0">
                <a:solidFill>
                  <a:srgbClr val="FF0000"/>
                </a:solidFill>
                <a:latin typeface="Comic Sans MS" pitchFamily="66" charset="0"/>
              </a:rPr>
              <a:t>God</a:t>
            </a:r>
            <a:endParaRPr lang="en-US" sz="1600" b="1" dirty="0">
              <a:solidFill>
                <a:srgbClr val="FF0000"/>
              </a:solidFill>
              <a:latin typeface="Comic Sans MS" pitchFamily="66" charset="0"/>
            </a:endParaRPr>
          </a:p>
        </p:txBody>
      </p:sp>
      <p:sp>
        <p:nvSpPr>
          <p:cNvPr id="40981" name="Line 21"/>
          <p:cNvSpPr>
            <a:spLocks noChangeShapeType="1"/>
          </p:cNvSpPr>
          <p:nvPr/>
        </p:nvSpPr>
        <p:spPr bwMode="auto">
          <a:xfrm flipV="1">
            <a:off x="5867400" y="3352800"/>
            <a:ext cx="1295400" cy="76200"/>
          </a:xfrm>
          <a:prstGeom prst="line">
            <a:avLst/>
          </a:prstGeom>
          <a:noFill/>
          <a:ln w="28575">
            <a:solidFill>
              <a:srgbClr val="FF9933"/>
            </a:solidFill>
            <a:round/>
            <a:headEnd/>
            <a:tailEnd type="triangle" w="med" len="med"/>
          </a:ln>
          <a:effectLst>
            <a:prstShdw prst="shdw17" dist="17961" dir="2700000">
              <a:srgbClr val="995C1F"/>
            </a:prstShdw>
          </a:effectLst>
        </p:spPr>
        <p:txBody>
          <a:bodyPr wrap="none" anchor="ctr"/>
          <a:lstStyle/>
          <a:p>
            <a:endParaRPr lang="en-US"/>
          </a:p>
        </p:txBody>
      </p:sp>
      <p:sp>
        <p:nvSpPr>
          <p:cNvPr id="40982" name="Oval 22"/>
          <p:cNvSpPr>
            <a:spLocks noChangeArrowheads="1"/>
          </p:cNvSpPr>
          <p:nvPr/>
        </p:nvSpPr>
        <p:spPr bwMode="auto">
          <a:xfrm>
            <a:off x="7162800" y="2743200"/>
            <a:ext cx="1524000" cy="1066800"/>
          </a:xfrm>
          <a:prstGeom prst="ellipse">
            <a:avLst/>
          </a:prstGeom>
          <a:solidFill>
            <a:srgbClr val="FFFFBD"/>
          </a:solidFill>
          <a:ln w="9525" algn="ctr">
            <a:noFill/>
            <a:round/>
            <a:headEnd/>
            <a:tailEnd/>
          </a:ln>
          <a:effectLst>
            <a:prstShdw prst="shdw17" dist="17961" dir="2700000">
              <a:srgbClr val="999971"/>
            </a:prstShdw>
          </a:effectLst>
        </p:spPr>
        <p:txBody>
          <a:bodyPr wrap="none" anchor="ctr"/>
          <a:lstStyle/>
          <a:p>
            <a:r>
              <a:rPr lang="en-US" sz="1600" b="1" dirty="0">
                <a:latin typeface="Comic Sans MS" pitchFamily="66" charset="0"/>
              </a:rPr>
              <a:t>Military</a:t>
            </a:r>
            <a:br>
              <a:rPr lang="en-US" sz="1600" b="1" dirty="0">
                <a:latin typeface="Comic Sans MS" pitchFamily="66" charset="0"/>
              </a:rPr>
            </a:br>
            <a:r>
              <a:rPr lang="en-US" sz="1600" b="1" dirty="0">
                <a:latin typeface="Comic Sans MS" pitchFamily="66" charset="0"/>
              </a:rPr>
              <a:t>&amp; Naval</a:t>
            </a:r>
            <a:br>
              <a:rPr lang="en-US" sz="1600" b="1" dirty="0">
                <a:latin typeface="Comic Sans MS" pitchFamily="66" charset="0"/>
              </a:rPr>
            </a:br>
            <a:r>
              <a:rPr lang="en-US" sz="1600" b="1" dirty="0" smtClean="0">
                <a:latin typeface="Comic Sans MS" pitchFamily="66" charset="0"/>
              </a:rPr>
              <a:t>Bases</a:t>
            </a:r>
          </a:p>
          <a:p>
            <a:r>
              <a:rPr lang="en-US" sz="1600" b="1" dirty="0" smtClean="0">
                <a:solidFill>
                  <a:srgbClr val="FF0000"/>
                </a:solidFill>
                <a:latin typeface="Comic Sans MS" pitchFamily="66" charset="0"/>
              </a:rPr>
              <a:t>Glory</a:t>
            </a:r>
            <a:endParaRPr lang="en-US" sz="1600" b="1" dirty="0">
              <a:solidFill>
                <a:srgbClr val="FF0000"/>
              </a:solidFill>
              <a:latin typeface="Comic Sans MS" pitchFamily="66" charset="0"/>
            </a:endParaRPr>
          </a:p>
        </p:txBody>
      </p:sp>
      <p:sp>
        <p:nvSpPr>
          <p:cNvPr id="4110" name="Rectangle 6"/>
          <p:cNvSpPr>
            <a:spLocks noChangeArrowheads="1"/>
          </p:cNvSpPr>
          <p:nvPr/>
        </p:nvSpPr>
        <p:spPr bwMode="auto">
          <a:xfrm>
            <a:off x="2971800" y="2514600"/>
            <a:ext cx="2895600" cy="1143000"/>
          </a:xfrm>
          <a:prstGeom prst="rect">
            <a:avLst/>
          </a:prstGeom>
          <a:solidFill>
            <a:srgbClr val="FF9933">
              <a:alpha val="83920"/>
            </a:srgbClr>
          </a:solidFill>
          <a:ln w="9525" algn="ctr">
            <a:noFill/>
            <a:miter lim="800000"/>
            <a:headEnd/>
            <a:tailEnd/>
          </a:ln>
          <a:effectLst>
            <a:prstShdw prst="shdw17" dist="17961" dir="2700000">
              <a:srgbClr val="FF9933"/>
            </a:prstShdw>
          </a:effectLst>
        </p:spPr>
        <p:txBody>
          <a:bodyPr wrap="none" anchor="ctr"/>
          <a:lstStyle/>
          <a:p>
            <a:r>
              <a:rPr lang="en-US" sz="2400">
                <a:latin typeface="ModernBlck" pitchFamily="34" charset="0"/>
              </a:rPr>
              <a:t>European</a:t>
            </a:r>
          </a:p>
          <a:p>
            <a:r>
              <a:rPr lang="en-US" sz="2400">
                <a:latin typeface="ModernBlck" pitchFamily="34" charset="0"/>
              </a:rPr>
              <a:t>Motives</a:t>
            </a:r>
          </a:p>
          <a:p>
            <a:r>
              <a:rPr lang="en-US" sz="2400">
                <a:latin typeface="ModernBlck" pitchFamily="34" charset="0"/>
              </a:rPr>
              <a:t>For Colonization</a:t>
            </a:r>
          </a:p>
        </p:txBody>
      </p:sp>
      <p:sp>
        <p:nvSpPr>
          <p:cNvPr id="40983" name="Line 23"/>
          <p:cNvSpPr>
            <a:spLocks noChangeShapeType="1"/>
          </p:cNvSpPr>
          <p:nvPr/>
        </p:nvSpPr>
        <p:spPr bwMode="auto">
          <a:xfrm>
            <a:off x="5791200" y="3657600"/>
            <a:ext cx="1143000" cy="914400"/>
          </a:xfrm>
          <a:prstGeom prst="line">
            <a:avLst/>
          </a:prstGeom>
          <a:noFill/>
          <a:ln w="28575">
            <a:solidFill>
              <a:srgbClr val="FF9933"/>
            </a:solidFill>
            <a:round/>
            <a:headEnd/>
            <a:tailEnd type="triangle" w="med" len="med"/>
          </a:ln>
          <a:effectLst>
            <a:prstShdw prst="shdw17" dist="17961" dir="2700000">
              <a:srgbClr val="995C1F"/>
            </a:prstShdw>
          </a:effectLst>
        </p:spPr>
        <p:txBody>
          <a:bodyPr wrap="none" anchor="ctr"/>
          <a:lstStyle/>
          <a:p>
            <a:endParaRPr lang="en-US"/>
          </a:p>
        </p:txBody>
      </p:sp>
      <p:sp>
        <p:nvSpPr>
          <p:cNvPr id="40984" name="Oval 24"/>
          <p:cNvSpPr>
            <a:spLocks noChangeArrowheads="1"/>
          </p:cNvSpPr>
          <p:nvPr/>
        </p:nvSpPr>
        <p:spPr bwMode="auto">
          <a:xfrm>
            <a:off x="6705600" y="4419600"/>
            <a:ext cx="1524000" cy="1066800"/>
          </a:xfrm>
          <a:prstGeom prst="ellipse">
            <a:avLst/>
          </a:prstGeom>
          <a:solidFill>
            <a:srgbClr val="FFFFBD"/>
          </a:solidFill>
          <a:ln w="9525" algn="ctr">
            <a:noFill/>
            <a:round/>
            <a:headEnd/>
            <a:tailEnd/>
          </a:ln>
          <a:effectLst>
            <a:prstShdw prst="shdw17" dist="17961" dir="2700000">
              <a:srgbClr val="999971"/>
            </a:prstShdw>
          </a:effectLst>
        </p:spPr>
        <p:txBody>
          <a:bodyPr wrap="none" anchor="ctr"/>
          <a:lstStyle/>
          <a:p>
            <a:r>
              <a:rPr lang="en-US" sz="1300" b="1">
                <a:latin typeface="Comic Sans MS" pitchFamily="66" charset="0"/>
              </a:rPr>
              <a:t>Places to</a:t>
            </a:r>
            <a:br>
              <a:rPr lang="en-US" sz="1300" b="1">
                <a:latin typeface="Comic Sans MS" pitchFamily="66" charset="0"/>
              </a:rPr>
            </a:br>
            <a:r>
              <a:rPr lang="en-US" sz="1300" b="1">
                <a:latin typeface="Comic Sans MS" pitchFamily="66" charset="0"/>
              </a:rPr>
              <a:t>Dump</a:t>
            </a:r>
            <a:br>
              <a:rPr lang="en-US" sz="1300" b="1">
                <a:latin typeface="Comic Sans MS" pitchFamily="66" charset="0"/>
              </a:rPr>
            </a:br>
            <a:r>
              <a:rPr lang="en-US" sz="1300" b="1">
                <a:latin typeface="Comic Sans MS" pitchFamily="66" charset="0"/>
              </a:rPr>
              <a:t>Unwanted/</a:t>
            </a:r>
            <a:br>
              <a:rPr lang="en-US" sz="1300" b="1">
                <a:latin typeface="Comic Sans MS" pitchFamily="66" charset="0"/>
              </a:rPr>
            </a:br>
            <a:r>
              <a:rPr lang="en-US" sz="1300" b="1">
                <a:latin typeface="Comic Sans MS" pitchFamily="66" charset="0"/>
              </a:rPr>
              <a:t>Excess Popul.</a:t>
            </a:r>
          </a:p>
        </p:txBody>
      </p:sp>
      <p:sp>
        <p:nvSpPr>
          <p:cNvPr id="40985" name="Line 25"/>
          <p:cNvSpPr>
            <a:spLocks noChangeShapeType="1"/>
          </p:cNvSpPr>
          <p:nvPr/>
        </p:nvSpPr>
        <p:spPr bwMode="auto">
          <a:xfrm>
            <a:off x="4800600" y="3657600"/>
            <a:ext cx="990600" cy="1676400"/>
          </a:xfrm>
          <a:prstGeom prst="line">
            <a:avLst/>
          </a:prstGeom>
          <a:noFill/>
          <a:ln w="28575">
            <a:solidFill>
              <a:srgbClr val="FF9933"/>
            </a:solidFill>
            <a:round/>
            <a:headEnd/>
            <a:tailEnd type="triangle" w="med" len="med"/>
          </a:ln>
          <a:effectLst>
            <a:prstShdw prst="shdw17" dist="17961" dir="2700000">
              <a:srgbClr val="995C1F"/>
            </a:prstShdw>
          </a:effectLst>
        </p:spPr>
        <p:txBody>
          <a:bodyPr wrap="none" anchor="ctr"/>
          <a:lstStyle/>
          <a:p>
            <a:endParaRPr lang="en-US"/>
          </a:p>
        </p:txBody>
      </p:sp>
      <p:sp>
        <p:nvSpPr>
          <p:cNvPr id="40986" name="Oval 26"/>
          <p:cNvSpPr>
            <a:spLocks noChangeArrowheads="1"/>
          </p:cNvSpPr>
          <p:nvPr/>
        </p:nvSpPr>
        <p:spPr bwMode="auto">
          <a:xfrm>
            <a:off x="5181600" y="5334000"/>
            <a:ext cx="1524000" cy="1066800"/>
          </a:xfrm>
          <a:prstGeom prst="ellipse">
            <a:avLst/>
          </a:prstGeom>
          <a:solidFill>
            <a:srgbClr val="FFFFBD"/>
          </a:solidFill>
          <a:ln w="9525" algn="ctr">
            <a:noFill/>
            <a:round/>
            <a:headEnd/>
            <a:tailEnd/>
          </a:ln>
          <a:effectLst>
            <a:prstShdw prst="shdw17" dist="17961" dir="2700000">
              <a:srgbClr val="999971"/>
            </a:prstShdw>
          </a:effectLst>
        </p:spPr>
        <p:txBody>
          <a:bodyPr wrap="none" anchor="ctr"/>
          <a:lstStyle/>
          <a:p>
            <a:r>
              <a:rPr lang="en-US" sz="1600" b="1" dirty="0">
                <a:latin typeface="Comic Sans MS" pitchFamily="66" charset="0"/>
              </a:rPr>
              <a:t>Soc. &amp; Eco.</a:t>
            </a:r>
            <a:br>
              <a:rPr lang="en-US" sz="1600" b="1" dirty="0">
                <a:latin typeface="Comic Sans MS" pitchFamily="66" charset="0"/>
              </a:rPr>
            </a:br>
            <a:r>
              <a:rPr lang="en-US" sz="1600" b="1" dirty="0" smtClean="0">
                <a:latin typeface="Comic Sans MS" pitchFamily="66" charset="0"/>
              </a:rPr>
              <a:t>Opportunities</a:t>
            </a:r>
          </a:p>
          <a:p>
            <a:r>
              <a:rPr lang="en-US" sz="1600" b="1" dirty="0" smtClean="0">
                <a:solidFill>
                  <a:srgbClr val="FF0000"/>
                </a:solidFill>
                <a:latin typeface="Comic Sans MS" pitchFamily="66" charset="0"/>
              </a:rPr>
              <a:t>Gold</a:t>
            </a:r>
            <a:endParaRPr lang="en-US" sz="1600" b="1" dirty="0">
              <a:solidFill>
                <a:srgbClr val="FF0000"/>
              </a:solidFill>
              <a:latin typeface="Comic Sans MS" pitchFamily="66" charset="0"/>
            </a:endParaRPr>
          </a:p>
        </p:txBody>
      </p:sp>
      <p:sp>
        <p:nvSpPr>
          <p:cNvPr id="40987" name="Line 27"/>
          <p:cNvSpPr>
            <a:spLocks noChangeShapeType="1"/>
          </p:cNvSpPr>
          <p:nvPr/>
        </p:nvSpPr>
        <p:spPr bwMode="auto">
          <a:xfrm flipH="1">
            <a:off x="3886200" y="3657600"/>
            <a:ext cx="152400" cy="1600200"/>
          </a:xfrm>
          <a:prstGeom prst="line">
            <a:avLst/>
          </a:prstGeom>
          <a:noFill/>
          <a:ln w="28575">
            <a:solidFill>
              <a:srgbClr val="FF9933"/>
            </a:solidFill>
            <a:round/>
            <a:headEnd/>
            <a:tailEnd type="triangle" w="med" len="med"/>
          </a:ln>
          <a:effectLst>
            <a:prstShdw prst="shdw17" dist="17961" dir="2700000">
              <a:srgbClr val="995C1F"/>
            </a:prstShdw>
          </a:effectLst>
        </p:spPr>
        <p:txBody>
          <a:bodyPr wrap="none" anchor="ctr"/>
          <a:lstStyle/>
          <a:p>
            <a:endParaRPr lang="en-US"/>
          </a:p>
        </p:txBody>
      </p:sp>
      <p:sp>
        <p:nvSpPr>
          <p:cNvPr id="40988" name="Oval 28"/>
          <p:cNvSpPr>
            <a:spLocks noChangeArrowheads="1"/>
          </p:cNvSpPr>
          <p:nvPr/>
        </p:nvSpPr>
        <p:spPr bwMode="auto">
          <a:xfrm>
            <a:off x="3124200" y="5257800"/>
            <a:ext cx="1524000" cy="1066800"/>
          </a:xfrm>
          <a:prstGeom prst="ellipse">
            <a:avLst/>
          </a:prstGeom>
          <a:solidFill>
            <a:srgbClr val="FFFFBD"/>
          </a:solidFill>
          <a:ln w="9525" algn="ctr">
            <a:noFill/>
            <a:round/>
            <a:headEnd/>
            <a:tailEnd/>
          </a:ln>
          <a:effectLst>
            <a:prstShdw prst="shdw17" dist="17961" dir="2700000">
              <a:srgbClr val="999971"/>
            </a:prstShdw>
          </a:effectLst>
        </p:spPr>
        <p:txBody>
          <a:bodyPr wrap="none" anchor="ctr"/>
          <a:lstStyle/>
          <a:p>
            <a:r>
              <a:rPr lang="en-US" sz="1600" b="1" dirty="0">
                <a:latin typeface="Comic Sans MS" pitchFamily="66" charset="0"/>
              </a:rPr>
              <a:t>Humanitarian</a:t>
            </a:r>
            <a:br>
              <a:rPr lang="en-US" sz="1600" b="1" dirty="0">
                <a:latin typeface="Comic Sans MS" pitchFamily="66" charset="0"/>
              </a:rPr>
            </a:br>
            <a:r>
              <a:rPr lang="en-US" sz="1600" b="1" dirty="0" smtClean="0">
                <a:latin typeface="Comic Sans MS" pitchFamily="66" charset="0"/>
              </a:rPr>
              <a:t>Reasons</a:t>
            </a:r>
          </a:p>
          <a:p>
            <a:r>
              <a:rPr lang="en-US" sz="1600" b="1" dirty="0" smtClean="0">
                <a:solidFill>
                  <a:srgbClr val="FF0000"/>
                </a:solidFill>
                <a:latin typeface="Comic Sans MS" pitchFamily="66" charset="0"/>
              </a:rPr>
              <a:t>God</a:t>
            </a:r>
            <a:endParaRPr lang="en-US" sz="1600" b="1" dirty="0">
              <a:solidFill>
                <a:srgbClr val="FF0000"/>
              </a:solidFill>
              <a:latin typeface="Comic Sans MS" pitchFamily="66" charset="0"/>
            </a:endParaRPr>
          </a:p>
        </p:txBody>
      </p:sp>
      <p:sp>
        <p:nvSpPr>
          <p:cNvPr id="40989" name="Line 29"/>
          <p:cNvSpPr>
            <a:spLocks noChangeShapeType="1"/>
          </p:cNvSpPr>
          <p:nvPr/>
        </p:nvSpPr>
        <p:spPr bwMode="auto">
          <a:xfrm flipH="1">
            <a:off x="2057400" y="3657600"/>
            <a:ext cx="914400" cy="762000"/>
          </a:xfrm>
          <a:prstGeom prst="line">
            <a:avLst/>
          </a:prstGeom>
          <a:noFill/>
          <a:ln w="28575">
            <a:solidFill>
              <a:srgbClr val="FF9933"/>
            </a:solidFill>
            <a:round/>
            <a:headEnd/>
            <a:tailEnd type="triangle" w="med" len="med"/>
          </a:ln>
          <a:effectLst>
            <a:prstShdw prst="shdw17" dist="17961" dir="2700000">
              <a:srgbClr val="995C1F"/>
            </a:prstShdw>
          </a:effectLst>
        </p:spPr>
        <p:txBody>
          <a:bodyPr wrap="none" anchor="ctr"/>
          <a:lstStyle/>
          <a:p>
            <a:endParaRPr lang="en-US"/>
          </a:p>
        </p:txBody>
      </p:sp>
      <p:sp>
        <p:nvSpPr>
          <p:cNvPr id="40990" name="Oval 30"/>
          <p:cNvSpPr>
            <a:spLocks noChangeArrowheads="1"/>
          </p:cNvSpPr>
          <p:nvPr/>
        </p:nvSpPr>
        <p:spPr bwMode="auto">
          <a:xfrm>
            <a:off x="1219200" y="4419600"/>
            <a:ext cx="1524000" cy="1066800"/>
          </a:xfrm>
          <a:prstGeom prst="ellipse">
            <a:avLst/>
          </a:prstGeom>
          <a:solidFill>
            <a:srgbClr val="FFFFBD"/>
          </a:solidFill>
          <a:ln w="9525" algn="ctr">
            <a:noFill/>
            <a:round/>
            <a:headEnd/>
            <a:tailEnd/>
          </a:ln>
          <a:effectLst>
            <a:prstShdw prst="shdw17" dist="17961" dir="2700000">
              <a:srgbClr val="999971"/>
            </a:prstShdw>
          </a:effectLst>
        </p:spPr>
        <p:txBody>
          <a:bodyPr wrap="none" anchor="ctr"/>
          <a:lstStyle/>
          <a:p>
            <a:r>
              <a:rPr lang="en-US" sz="1600" b="1" dirty="0">
                <a:latin typeface="Comic Sans MS" pitchFamily="66" charset="0"/>
              </a:rPr>
              <a:t>European</a:t>
            </a:r>
            <a:br>
              <a:rPr lang="en-US" sz="1600" b="1" dirty="0">
                <a:latin typeface="Comic Sans MS" pitchFamily="66" charset="0"/>
              </a:rPr>
            </a:br>
            <a:r>
              <a:rPr lang="en-US" sz="1600" b="1" dirty="0" smtClean="0">
                <a:latin typeface="Comic Sans MS" pitchFamily="66" charset="0"/>
              </a:rPr>
              <a:t>Racism</a:t>
            </a:r>
            <a:endParaRPr lang="en-US" sz="1600" b="1" dirty="0" smtClean="0">
              <a:solidFill>
                <a:srgbClr val="FF0000"/>
              </a:solidFill>
              <a:latin typeface="Comic Sans MS" pitchFamily="66" charset="0"/>
            </a:endParaRPr>
          </a:p>
          <a:p>
            <a:r>
              <a:rPr lang="en-US" sz="1600" b="1" dirty="0" smtClean="0">
                <a:solidFill>
                  <a:srgbClr val="FF0000"/>
                </a:solidFill>
                <a:latin typeface="Comic Sans MS" pitchFamily="66" charset="0"/>
              </a:rPr>
              <a:t>God </a:t>
            </a:r>
            <a:endParaRPr lang="en-US" sz="1600" b="1" dirty="0">
              <a:latin typeface="Comic Sans MS" pitchFamily="66" charset="0"/>
            </a:endParaRPr>
          </a:p>
        </p:txBody>
      </p:sp>
      <p:sp>
        <p:nvSpPr>
          <p:cNvPr id="40991" name="Line 31"/>
          <p:cNvSpPr>
            <a:spLocks noChangeShapeType="1"/>
          </p:cNvSpPr>
          <p:nvPr/>
        </p:nvSpPr>
        <p:spPr bwMode="auto">
          <a:xfrm>
            <a:off x="2057400" y="5486400"/>
            <a:ext cx="152400" cy="228600"/>
          </a:xfrm>
          <a:prstGeom prst="line">
            <a:avLst/>
          </a:prstGeom>
          <a:noFill/>
          <a:ln w="9525">
            <a:solidFill>
              <a:srgbClr val="00CC00"/>
            </a:solidFill>
            <a:round/>
            <a:headEnd/>
            <a:tailEnd type="triangle" w="med" len="med"/>
          </a:ln>
          <a:effectLst>
            <a:prstShdw prst="shdw17" dist="17961" dir="2700000">
              <a:srgbClr val="007A00"/>
            </a:prstShdw>
          </a:effectLst>
        </p:spPr>
        <p:txBody>
          <a:bodyPr wrap="none" anchor="ctr"/>
          <a:lstStyle/>
          <a:p>
            <a:endParaRPr lang="en-US"/>
          </a:p>
        </p:txBody>
      </p:sp>
      <p:sp>
        <p:nvSpPr>
          <p:cNvPr id="40992" name="Oval 32"/>
          <p:cNvSpPr>
            <a:spLocks noChangeArrowheads="1"/>
          </p:cNvSpPr>
          <p:nvPr/>
        </p:nvSpPr>
        <p:spPr bwMode="auto">
          <a:xfrm>
            <a:off x="1752600" y="5715000"/>
            <a:ext cx="1219200" cy="838200"/>
          </a:xfrm>
          <a:prstGeom prst="ellipse">
            <a:avLst/>
          </a:prstGeom>
          <a:solidFill>
            <a:srgbClr val="FFBF7F"/>
          </a:solidFill>
          <a:ln w="9525" algn="ctr">
            <a:noFill/>
            <a:round/>
            <a:headEnd/>
            <a:tailEnd/>
          </a:ln>
          <a:effectLst>
            <a:prstShdw prst="shdw17" dist="17961" dir="2700000">
              <a:srgbClr val="99734C"/>
            </a:prstShdw>
          </a:effectLst>
        </p:spPr>
        <p:txBody>
          <a:bodyPr wrap="none" anchor="ctr"/>
          <a:lstStyle/>
          <a:p>
            <a:r>
              <a:rPr lang="en-US" sz="1400" b="1">
                <a:latin typeface="Comic Sans MS" pitchFamily="66" charset="0"/>
              </a:rPr>
              <a:t>“White</a:t>
            </a:r>
            <a:br>
              <a:rPr lang="en-US" sz="1400" b="1">
                <a:latin typeface="Comic Sans MS" pitchFamily="66" charset="0"/>
              </a:rPr>
            </a:br>
            <a:r>
              <a:rPr lang="en-US" sz="1400" b="1">
                <a:latin typeface="Comic Sans MS" pitchFamily="66" charset="0"/>
              </a:rPr>
              <a:t>Man’s</a:t>
            </a:r>
            <a:br>
              <a:rPr lang="en-US" sz="1400" b="1">
                <a:latin typeface="Comic Sans MS" pitchFamily="66" charset="0"/>
              </a:rPr>
            </a:br>
            <a:r>
              <a:rPr lang="en-US" sz="1400" b="1">
                <a:latin typeface="Comic Sans MS" pitchFamily="66" charset="0"/>
              </a:rPr>
              <a:t>Burden”</a:t>
            </a:r>
          </a:p>
        </p:txBody>
      </p:sp>
      <p:sp>
        <p:nvSpPr>
          <p:cNvPr id="40995" name="Line 35"/>
          <p:cNvSpPr>
            <a:spLocks noChangeShapeType="1"/>
          </p:cNvSpPr>
          <p:nvPr/>
        </p:nvSpPr>
        <p:spPr bwMode="auto">
          <a:xfrm flipH="1" flipV="1">
            <a:off x="1143000" y="4495800"/>
            <a:ext cx="228600" cy="76200"/>
          </a:xfrm>
          <a:prstGeom prst="line">
            <a:avLst/>
          </a:prstGeom>
          <a:noFill/>
          <a:ln w="9525">
            <a:solidFill>
              <a:srgbClr val="00CC00"/>
            </a:solidFill>
            <a:round/>
            <a:headEnd/>
            <a:tailEnd type="triangle" w="med" len="med"/>
          </a:ln>
          <a:effectLst>
            <a:prstShdw prst="shdw17" dist="17961" dir="2700000">
              <a:srgbClr val="007A00"/>
            </a:prstShdw>
          </a:effectLst>
        </p:spPr>
        <p:txBody>
          <a:bodyPr wrap="none" anchor="ctr"/>
          <a:lstStyle/>
          <a:p>
            <a:endParaRPr lang="en-US"/>
          </a:p>
        </p:txBody>
      </p:sp>
      <p:sp>
        <p:nvSpPr>
          <p:cNvPr id="40996" name="Oval 36"/>
          <p:cNvSpPr>
            <a:spLocks noChangeArrowheads="1"/>
          </p:cNvSpPr>
          <p:nvPr/>
        </p:nvSpPr>
        <p:spPr bwMode="auto">
          <a:xfrm>
            <a:off x="228600" y="3733800"/>
            <a:ext cx="1219200" cy="838200"/>
          </a:xfrm>
          <a:prstGeom prst="ellipse">
            <a:avLst/>
          </a:prstGeom>
          <a:solidFill>
            <a:srgbClr val="FFBF7F"/>
          </a:solidFill>
          <a:ln w="9525" algn="ctr">
            <a:noFill/>
            <a:round/>
            <a:headEnd/>
            <a:tailEnd/>
          </a:ln>
          <a:effectLst>
            <a:prstShdw prst="shdw17" dist="17961" dir="2700000">
              <a:srgbClr val="99734C"/>
            </a:prstShdw>
          </a:effectLst>
        </p:spPr>
        <p:txBody>
          <a:bodyPr wrap="none" anchor="ctr"/>
          <a:lstStyle/>
          <a:p>
            <a:r>
              <a:rPr lang="en-US" sz="1400" b="1">
                <a:latin typeface="Comic Sans MS" pitchFamily="66" charset="0"/>
              </a:rPr>
              <a:t>Social</a:t>
            </a:r>
            <a:br>
              <a:rPr lang="en-US" sz="1400" b="1">
                <a:latin typeface="Comic Sans MS" pitchFamily="66" charset="0"/>
              </a:rPr>
            </a:br>
            <a:r>
              <a:rPr lang="en-US" sz="1400" b="1">
                <a:latin typeface="Comic Sans MS" pitchFamily="66" charset="0"/>
              </a:rPr>
              <a:t>Darwinism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1000"/>
                                        <p:tgtEl>
                                          <p:spTgt spid="409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8"/>
                                        </p:tgtEl>
                                        <p:attrNameLst>
                                          <p:attrName>style.visibility</p:attrName>
                                        </p:attrNameLst>
                                      </p:cBhvr>
                                      <p:to>
                                        <p:strVal val="visible"/>
                                      </p:to>
                                    </p:set>
                                    <p:animEffect transition="in" filter="fade">
                                      <p:cBhvr>
                                        <p:cTn id="10" dur="1000"/>
                                        <p:tgtEl>
                                          <p:spTgt spid="409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animEffect transition="in" filter="fade">
                                      <p:cBhvr>
                                        <p:cTn id="13" dur="1000"/>
                                        <p:tgtEl>
                                          <p:spTgt spid="409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70"/>
                                        </p:tgtEl>
                                        <p:attrNameLst>
                                          <p:attrName>style.visibility</p:attrName>
                                        </p:attrNameLst>
                                      </p:cBhvr>
                                      <p:to>
                                        <p:strVal val="visible"/>
                                      </p:to>
                                    </p:set>
                                    <p:animEffect transition="in" filter="fade">
                                      <p:cBhvr>
                                        <p:cTn id="16" dur="1000"/>
                                        <p:tgtEl>
                                          <p:spTgt spid="409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71"/>
                                        </p:tgtEl>
                                        <p:attrNameLst>
                                          <p:attrName>style.visibility</p:attrName>
                                        </p:attrNameLst>
                                      </p:cBhvr>
                                      <p:to>
                                        <p:strVal val="visible"/>
                                      </p:to>
                                    </p:set>
                                    <p:animEffect transition="in" filter="fade">
                                      <p:cBhvr>
                                        <p:cTn id="19" dur="1000"/>
                                        <p:tgtEl>
                                          <p:spTgt spid="409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72"/>
                                        </p:tgtEl>
                                        <p:attrNameLst>
                                          <p:attrName>style.visibility</p:attrName>
                                        </p:attrNameLst>
                                      </p:cBhvr>
                                      <p:to>
                                        <p:strVal val="visible"/>
                                      </p:to>
                                    </p:set>
                                    <p:animEffect transition="in" filter="fade">
                                      <p:cBhvr>
                                        <p:cTn id="22" dur="1000"/>
                                        <p:tgtEl>
                                          <p:spTgt spid="409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73"/>
                                        </p:tgtEl>
                                        <p:attrNameLst>
                                          <p:attrName>style.visibility</p:attrName>
                                        </p:attrNameLst>
                                      </p:cBhvr>
                                      <p:to>
                                        <p:strVal val="visible"/>
                                      </p:to>
                                    </p:set>
                                    <p:animEffect transition="in" filter="fade">
                                      <p:cBhvr>
                                        <p:cTn id="27" dur="1000"/>
                                        <p:tgtEl>
                                          <p:spTgt spid="409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974"/>
                                        </p:tgtEl>
                                        <p:attrNameLst>
                                          <p:attrName>style.visibility</p:attrName>
                                        </p:attrNameLst>
                                      </p:cBhvr>
                                      <p:to>
                                        <p:strVal val="visible"/>
                                      </p:to>
                                    </p:set>
                                    <p:animEffect transition="in" filter="fade">
                                      <p:cBhvr>
                                        <p:cTn id="30" dur="1000"/>
                                        <p:tgtEl>
                                          <p:spTgt spid="409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979"/>
                                        </p:tgtEl>
                                        <p:attrNameLst>
                                          <p:attrName>style.visibility</p:attrName>
                                        </p:attrNameLst>
                                      </p:cBhvr>
                                      <p:to>
                                        <p:strVal val="visible"/>
                                      </p:to>
                                    </p:set>
                                    <p:animEffect transition="in" filter="fade">
                                      <p:cBhvr>
                                        <p:cTn id="35" dur="1000"/>
                                        <p:tgtEl>
                                          <p:spTgt spid="4097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80"/>
                                        </p:tgtEl>
                                        <p:attrNameLst>
                                          <p:attrName>style.visibility</p:attrName>
                                        </p:attrNameLst>
                                      </p:cBhvr>
                                      <p:to>
                                        <p:strVal val="visible"/>
                                      </p:to>
                                    </p:set>
                                    <p:animEffect transition="in" filter="fade">
                                      <p:cBhvr>
                                        <p:cTn id="38" dur="1000"/>
                                        <p:tgtEl>
                                          <p:spTgt spid="4098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981"/>
                                        </p:tgtEl>
                                        <p:attrNameLst>
                                          <p:attrName>style.visibility</p:attrName>
                                        </p:attrNameLst>
                                      </p:cBhvr>
                                      <p:to>
                                        <p:strVal val="visible"/>
                                      </p:to>
                                    </p:set>
                                    <p:animEffect transition="in" filter="fade">
                                      <p:cBhvr>
                                        <p:cTn id="43" dur="1000"/>
                                        <p:tgtEl>
                                          <p:spTgt spid="409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982"/>
                                        </p:tgtEl>
                                        <p:attrNameLst>
                                          <p:attrName>style.visibility</p:attrName>
                                        </p:attrNameLst>
                                      </p:cBhvr>
                                      <p:to>
                                        <p:strVal val="visible"/>
                                      </p:to>
                                    </p:set>
                                    <p:animEffect transition="in" filter="fade">
                                      <p:cBhvr>
                                        <p:cTn id="46" dur="1000"/>
                                        <p:tgtEl>
                                          <p:spTgt spid="4098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983"/>
                                        </p:tgtEl>
                                        <p:attrNameLst>
                                          <p:attrName>style.visibility</p:attrName>
                                        </p:attrNameLst>
                                      </p:cBhvr>
                                      <p:to>
                                        <p:strVal val="visible"/>
                                      </p:to>
                                    </p:set>
                                    <p:animEffect transition="in" filter="fade">
                                      <p:cBhvr>
                                        <p:cTn id="51" dur="1000"/>
                                        <p:tgtEl>
                                          <p:spTgt spid="409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984"/>
                                        </p:tgtEl>
                                        <p:attrNameLst>
                                          <p:attrName>style.visibility</p:attrName>
                                        </p:attrNameLst>
                                      </p:cBhvr>
                                      <p:to>
                                        <p:strVal val="visible"/>
                                      </p:to>
                                    </p:set>
                                    <p:animEffect transition="in" filter="fade">
                                      <p:cBhvr>
                                        <p:cTn id="54" dur="1000"/>
                                        <p:tgtEl>
                                          <p:spTgt spid="4098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985"/>
                                        </p:tgtEl>
                                        <p:attrNameLst>
                                          <p:attrName>style.visibility</p:attrName>
                                        </p:attrNameLst>
                                      </p:cBhvr>
                                      <p:to>
                                        <p:strVal val="visible"/>
                                      </p:to>
                                    </p:set>
                                    <p:animEffect transition="in" filter="fade">
                                      <p:cBhvr>
                                        <p:cTn id="59" dur="1000"/>
                                        <p:tgtEl>
                                          <p:spTgt spid="409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986"/>
                                        </p:tgtEl>
                                        <p:attrNameLst>
                                          <p:attrName>style.visibility</p:attrName>
                                        </p:attrNameLst>
                                      </p:cBhvr>
                                      <p:to>
                                        <p:strVal val="visible"/>
                                      </p:to>
                                    </p:set>
                                    <p:animEffect transition="in" filter="fade">
                                      <p:cBhvr>
                                        <p:cTn id="62" dur="1000"/>
                                        <p:tgtEl>
                                          <p:spTgt spid="4098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0987"/>
                                        </p:tgtEl>
                                        <p:attrNameLst>
                                          <p:attrName>style.visibility</p:attrName>
                                        </p:attrNameLst>
                                      </p:cBhvr>
                                      <p:to>
                                        <p:strVal val="visible"/>
                                      </p:to>
                                    </p:set>
                                    <p:animEffect transition="in" filter="fade">
                                      <p:cBhvr>
                                        <p:cTn id="67" dur="1000"/>
                                        <p:tgtEl>
                                          <p:spTgt spid="409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988"/>
                                        </p:tgtEl>
                                        <p:attrNameLst>
                                          <p:attrName>style.visibility</p:attrName>
                                        </p:attrNameLst>
                                      </p:cBhvr>
                                      <p:to>
                                        <p:strVal val="visible"/>
                                      </p:to>
                                    </p:set>
                                    <p:animEffect transition="in" filter="fade">
                                      <p:cBhvr>
                                        <p:cTn id="70" dur="1000"/>
                                        <p:tgtEl>
                                          <p:spTgt spid="4098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40989"/>
                                        </p:tgtEl>
                                        <p:attrNameLst>
                                          <p:attrName>style.visibility</p:attrName>
                                        </p:attrNameLst>
                                      </p:cBhvr>
                                      <p:to>
                                        <p:strVal val="visible"/>
                                      </p:to>
                                    </p:set>
                                    <p:animEffect transition="in" filter="wipe(up)">
                                      <p:cBhvr>
                                        <p:cTn id="75" dur="500"/>
                                        <p:tgtEl>
                                          <p:spTgt spid="40989"/>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990"/>
                                        </p:tgtEl>
                                        <p:attrNameLst>
                                          <p:attrName>style.visibility</p:attrName>
                                        </p:attrNameLst>
                                      </p:cBhvr>
                                      <p:to>
                                        <p:strVal val="visible"/>
                                      </p:to>
                                    </p:set>
                                    <p:animEffect transition="in" filter="wipe(up)">
                                      <p:cBhvr>
                                        <p:cTn id="78" dur="500"/>
                                        <p:tgtEl>
                                          <p:spTgt spid="4099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40991"/>
                                        </p:tgtEl>
                                        <p:attrNameLst>
                                          <p:attrName>style.visibility</p:attrName>
                                        </p:attrNameLst>
                                      </p:cBhvr>
                                      <p:to>
                                        <p:strVal val="visible"/>
                                      </p:to>
                                    </p:set>
                                    <p:animEffect transition="in" filter="wipe(up)">
                                      <p:cBhvr>
                                        <p:cTn id="81" dur="500"/>
                                        <p:tgtEl>
                                          <p:spTgt spid="4099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0992"/>
                                        </p:tgtEl>
                                        <p:attrNameLst>
                                          <p:attrName>style.visibility</p:attrName>
                                        </p:attrNameLst>
                                      </p:cBhvr>
                                      <p:to>
                                        <p:strVal val="visible"/>
                                      </p:to>
                                    </p:set>
                                    <p:animEffect transition="in" filter="wipe(up)">
                                      <p:cBhvr>
                                        <p:cTn id="84" dur="500"/>
                                        <p:tgtEl>
                                          <p:spTgt spid="40992"/>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0995"/>
                                        </p:tgtEl>
                                        <p:attrNameLst>
                                          <p:attrName>style.visibility</p:attrName>
                                        </p:attrNameLst>
                                      </p:cBhvr>
                                      <p:to>
                                        <p:strVal val="visible"/>
                                      </p:to>
                                    </p:set>
                                    <p:animEffect transition="in" filter="wipe(up)">
                                      <p:cBhvr>
                                        <p:cTn id="87" dur="500"/>
                                        <p:tgtEl>
                                          <p:spTgt spid="40995"/>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40996"/>
                                        </p:tgtEl>
                                        <p:attrNameLst>
                                          <p:attrName>style.visibility</p:attrName>
                                        </p:attrNameLst>
                                      </p:cBhvr>
                                      <p:to>
                                        <p:strVal val="visible"/>
                                      </p:to>
                                    </p:set>
                                    <p:animEffect transition="in" filter="wipe(up)">
                                      <p:cBhvr>
                                        <p:cTn id="90" dur="500"/>
                                        <p:tgtEl>
                                          <p:spTgt spid="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animBg="1"/>
      <p:bldP spid="40969" grpId="0" animBg="1"/>
      <p:bldP spid="40970" grpId="0" animBg="1"/>
      <p:bldP spid="40971" grpId="0" animBg="1"/>
      <p:bldP spid="40972" grpId="0" animBg="1"/>
      <p:bldP spid="40973" grpId="0" animBg="1"/>
      <p:bldP spid="40974" grpId="0" animBg="1"/>
      <p:bldP spid="40979" grpId="0" animBg="1"/>
      <p:bldP spid="40980" grpId="0" animBg="1"/>
      <p:bldP spid="40981" grpId="0" animBg="1"/>
      <p:bldP spid="40982" grpId="0" animBg="1"/>
      <p:bldP spid="40983" grpId="0" animBg="1"/>
      <p:bldP spid="40984" grpId="0" animBg="1"/>
      <p:bldP spid="40985" grpId="0" animBg="1"/>
      <p:bldP spid="40986" grpId="0" animBg="1"/>
      <p:bldP spid="40987" grpId="0" animBg="1"/>
      <p:bldP spid="40988" grpId="0" animBg="1"/>
      <p:bldP spid="40989" grpId="0" animBg="1"/>
      <p:bldP spid="40990" grpId="0" animBg="1"/>
      <p:bldP spid="40991" grpId="0" animBg="1"/>
      <p:bldP spid="40992" grpId="0" animBg="1"/>
      <p:bldP spid="40995" grpId="0" animBg="1"/>
      <p:bldP spid="409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304800"/>
            <a:ext cx="8382000" cy="64135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Social Darwinism</a:t>
            </a:r>
          </a:p>
        </p:txBody>
      </p:sp>
      <p:pic>
        <p:nvPicPr>
          <p:cNvPr id="7171" name="Picture 4" descr="chart-comparison of Hellenic-African-Chimp skulls - 1868"/>
          <p:cNvPicPr>
            <a:picLocks noChangeAspect="1" noChangeArrowheads="1"/>
          </p:cNvPicPr>
          <p:nvPr/>
        </p:nvPicPr>
        <p:blipFill>
          <a:blip r:embed="rId3" cstate="print"/>
          <a:srcRect/>
          <a:stretch>
            <a:fillRect/>
          </a:stretch>
        </p:blipFill>
        <p:spPr bwMode="auto">
          <a:xfrm>
            <a:off x="3122613" y="1123950"/>
            <a:ext cx="3049587" cy="5276850"/>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304800"/>
            <a:ext cx="8382000" cy="64135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The “White Man’s Burden”</a:t>
            </a:r>
          </a:p>
        </p:txBody>
      </p:sp>
      <p:sp>
        <p:nvSpPr>
          <p:cNvPr id="8195" name="Text Box 4"/>
          <p:cNvSpPr txBox="1">
            <a:spLocks noChangeArrowheads="1"/>
          </p:cNvSpPr>
          <p:nvPr/>
        </p:nvSpPr>
        <p:spPr bwMode="auto">
          <a:xfrm>
            <a:off x="0" y="5486400"/>
            <a:ext cx="3352800" cy="457200"/>
          </a:xfrm>
          <a:prstGeom prst="rect">
            <a:avLst/>
          </a:prstGeom>
          <a:noFill/>
          <a:ln w="9525">
            <a:noFill/>
            <a:miter lim="800000"/>
            <a:headEnd/>
            <a:tailEnd/>
          </a:ln>
        </p:spPr>
        <p:txBody>
          <a:bodyPr>
            <a:spAutoFit/>
          </a:bodyPr>
          <a:lstStyle/>
          <a:p>
            <a:pPr>
              <a:spcBef>
                <a:spcPct val="50000"/>
              </a:spcBef>
            </a:pPr>
            <a:r>
              <a:rPr lang="en-US" sz="2400" b="1" dirty="0">
                <a:solidFill>
                  <a:srgbClr val="FF9933"/>
                </a:solidFill>
                <a:effectLst>
                  <a:outerShdw blurRad="38100" dist="38100" dir="2700000" algn="tl">
                    <a:srgbClr val="000000">
                      <a:alpha val="43137"/>
                    </a:srgbClr>
                  </a:outerShdw>
                </a:effectLst>
                <a:latin typeface="Comic Sans MS" pitchFamily="66" charset="0"/>
              </a:rPr>
              <a:t>Rudyard Kipling</a:t>
            </a:r>
          </a:p>
        </p:txBody>
      </p:sp>
      <p:pic>
        <p:nvPicPr>
          <p:cNvPr id="8196" name="Picture 7" descr="Kipling-1926"/>
          <p:cNvPicPr>
            <a:picLocks noChangeAspect="1" noChangeArrowheads="1"/>
          </p:cNvPicPr>
          <p:nvPr/>
        </p:nvPicPr>
        <p:blipFill>
          <a:blip r:embed="rId3" cstate="print"/>
          <a:srcRect t="2031"/>
          <a:stretch>
            <a:fillRect/>
          </a:stretch>
        </p:blipFill>
        <p:spPr bwMode="auto">
          <a:xfrm>
            <a:off x="76200" y="914400"/>
            <a:ext cx="2884488" cy="4267200"/>
          </a:xfrm>
          <a:prstGeom prst="rect">
            <a:avLst/>
          </a:prstGeom>
          <a:noFill/>
          <a:ln w="9525">
            <a:solidFill>
              <a:srgbClr val="FF6600"/>
            </a:solid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6324600" y="838200"/>
            <a:ext cx="2663984" cy="4038600"/>
          </a:xfrm>
          <a:prstGeom prst="rect">
            <a:avLst/>
          </a:prstGeom>
          <a:noFill/>
          <a:ln w="9525">
            <a:noFill/>
            <a:miter lim="800000"/>
            <a:headEnd/>
            <a:tailEnd/>
          </a:ln>
        </p:spPr>
      </p:pic>
      <p:sp>
        <p:nvSpPr>
          <p:cNvPr id="7" name="Rectangle 6"/>
          <p:cNvSpPr/>
          <p:nvPr/>
        </p:nvSpPr>
        <p:spPr>
          <a:xfrm>
            <a:off x="2743200" y="4343400"/>
            <a:ext cx="3962400" cy="2308324"/>
          </a:xfrm>
          <a:prstGeom prst="rect">
            <a:avLst/>
          </a:prstGeom>
        </p:spPr>
        <p:txBody>
          <a:bodyPr wrap="square">
            <a:spAutoFit/>
          </a:bodyPr>
          <a:lstStyle/>
          <a:p>
            <a:r>
              <a:rPr lang="en-US" dirty="0" smtClean="0"/>
              <a:t>Take up the White Man's burden--</a:t>
            </a:r>
            <a:br>
              <a:rPr lang="en-US" dirty="0" smtClean="0"/>
            </a:br>
            <a:r>
              <a:rPr lang="en-US" dirty="0" smtClean="0"/>
              <a:t>Send forth the best ye breed--</a:t>
            </a:r>
            <a:br>
              <a:rPr lang="en-US" dirty="0" smtClean="0"/>
            </a:br>
            <a:r>
              <a:rPr lang="en-US" dirty="0" smtClean="0"/>
              <a:t>Go bind your sons to exile</a:t>
            </a:r>
            <a:br>
              <a:rPr lang="en-US" dirty="0" smtClean="0"/>
            </a:br>
            <a:r>
              <a:rPr lang="en-US" dirty="0" smtClean="0"/>
              <a:t>To serve your captives' need;</a:t>
            </a:r>
            <a:br>
              <a:rPr lang="en-US" dirty="0" smtClean="0"/>
            </a:br>
            <a:r>
              <a:rPr lang="en-US" dirty="0" smtClean="0"/>
              <a:t>To wait in heavy harness,</a:t>
            </a:r>
            <a:br>
              <a:rPr lang="en-US" dirty="0" smtClean="0"/>
            </a:br>
            <a:r>
              <a:rPr lang="en-US" dirty="0" smtClean="0"/>
              <a:t>On fluttered folk and wild--</a:t>
            </a:r>
            <a:br>
              <a:rPr lang="en-US" dirty="0" smtClean="0"/>
            </a:br>
            <a:r>
              <a:rPr lang="en-US" dirty="0" smtClean="0"/>
              <a:t>Your new-caught, sullen peoples,</a:t>
            </a:r>
            <a:br>
              <a:rPr lang="en-US" dirty="0" smtClean="0"/>
            </a:br>
            <a:r>
              <a:rPr lang="en-US" dirty="0" smtClean="0"/>
              <a:t>Half-devil and half-child.</a:t>
            </a:r>
            <a:endParaRPr lang="en-US" dirty="0"/>
          </a:p>
        </p:txBody>
      </p:sp>
      <p:pic>
        <p:nvPicPr>
          <p:cNvPr id="4099" name="Picture 3"/>
          <p:cNvPicPr>
            <a:picLocks noChangeAspect="1" noChangeArrowheads="1"/>
          </p:cNvPicPr>
          <p:nvPr/>
        </p:nvPicPr>
        <p:blipFill>
          <a:blip r:embed="rId5" cstate="print"/>
          <a:srcRect/>
          <a:stretch>
            <a:fillRect/>
          </a:stretch>
        </p:blipFill>
        <p:spPr bwMode="auto">
          <a:xfrm>
            <a:off x="304800" y="838200"/>
            <a:ext cx="8084711" cy="54976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dissolve">
                                      <p:cBhvr>
                                        <p:cTn id="10" dur="500"/>
                                        <p:tgtEl>
                                          <p:spTgt spid="819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dissolv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dissolve">
                                      <p:cBhvr>
                                        <p:cTn id="2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solidFill>
                  <a:srgbClr val="FF9933"/>
                </a:solidFill>
                <a:effectLst>
                  <a:outerShdw blurRad="38100" dist="38100" dir="2700000" algn="tl">
                    <a:srgbClr val="000000">
                      <a:alpha val="43137"/>
                    </a:srgbClr>
                  </a:outerShdw>
                </a:effectLst>
                <a:latin typeface="Comic Sans MS" pitchFamily="66" charset="0"/>
              </a:rPr>
              <a:t>Types of Colony</a:t>
            </a:r>
            <a:endParaRPr lang="en-US" b="1" dirty="0">
              <a:solidFill>
                <a:srgbClr val="FF9933"/>
              </a:solidFill>
              <a:effectLst>
                <a:outerShdw blurRad="38100" dist="38100" dir="2700000" algn="tl">
                  <a:srgbClr val="000000">
                    <a:alpha val="43137"/>
                  </a:srgbClr>
                </a:outerShdw>
              </a:effectLst>
              <a:latin typeface="Comic Sans MS" pitchFamily="66" charset="0"/>
            </a:endParaRPr>
          </a:p>
        </p:txBody>
      </p:sp>
      <p:sp>
        <p:nvSpPr>
          <p:cNvPr id="3" name="Text Placeholder 2"/>
          <p:cNvSpPr>
            <a:spLocks noGrp="1"/>
          </p:cNvSpPr>
          <p:nvPr>
            <p:ph type="body" idx="1"/>
          </p:nvPr>
        </p:nvSpPr>
        <p:spPr>
          <a:xfrm>
            <a:off x="381000" y="1447800"/>
            <a:ext cx="3962400" cy="914400"/>
          </a:xfrm>
        </p:spPr>
        <p:txBody>
          <a:bodyPr/>
          <a:lstStyle/>
          <a:p>
            <a:pPr lvl="0" algn="ctr"/>
            <a:r>
              <a:rPr lang="en-US" sz="2800" dirty="0" smtClean="0">
                <a:solidFill>
                  <a:srgbClr val="996633"/>
                </a:solidFill>
                <a:effectLst>
                  <a:outerShdw blurRad="38100" dist="38100" dir="2700000" algn="tl">
                    <a:srgbClr val="000000">
                      <a:alpha val="43137"/>
                    </a:srgbClr>
                  </a:outerShdw>
                </a:effectLst>
              </a:rPr>
              <a:t>Indirect / Protectorate</a:t>
            </a:r>
            <a:endParaRPr lang="en-US" sz="2800" dirty="0">
              <a:solidFill>
                <a:srgbClr val="996633"/>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57200" y="2438400"/>
            <a:ext cx="4040188" cy="2743200"/>
          </a:xfrm>
        </p:spPr>
        <p:txBody>
          <a:bodyPr/>
          <a:lstStyle/>
          <a:p>
            <a:r>
              <a:rPr lang="en-US" dirty="0" smtClean="0"/>
              <a:t>Local leaders allowed to maintain control</a:t>
            </a:r>
          </a:p>
          <a:p>
            <a:r>
              <a:rPr lang="en-US" b="1" u="sng" dirty="0" smtClean="0"/>
              <a:t>Benefits</a:t>
            </a:r>
            <a:r>
              <a:rPr lang="en-US" b="1" dirty="0" smtClean="0"/>
              <a:t> - </a:t>
            </a:r>
          </a:p>
          <a:p>
            <a:pPr lvl="1"/>
            <a:r>
              <a:rPr lang="en-US" dirty="0" smtClean="0"/>
              <a:t>cheaper for colonial power</a:t>
            </a:r>
          </a:p>
          <a:p>
            <a:pPr lvl="1"/>
            <a:r>
              <a:rPr lang="en-US" dirty="0" smtClean="0"/>
              <a:t>Local culture maintained</a:t>
            </a:r>
          </a:p>
          <a:p>
            <a:pPr lvl="1"/>
            <a:r>
              <a:rPr lang="en-US" dirty="0" smtClean="0"/>
              <a:t>Tended to result in more cooperation</a:t>
            </a:r>
          </a:p>
          <a:p>
            <a:endParaRPr lang="en-US" dirty="0"/>
          </a:p>
        </p:txBody>
      </p:sp>
      <p:sp>
        <p:nvSpPr>
          <p:cNvPr id="5" name="Text Placeholder 4"/>
          <p:cNvSpPr>
            <a:spLocks noGrp="1"/>
          </p:cNvSpPr>
          <p:nvPr>
            <p:ph type="body" sz="quarter" idx="3"/>
          </p:nvPr>
        </p:nvSpPr>
        <p:spPr>
          <a:xfrm>
            <a:off x="6096000" y="457200"/>
            <a:ext cx="1219200" cy="639762"/>
          </a:xfrm>
        </p:spPr>
        <p:txBody>
          <a:bodyPr/>
          <a:lstStyle/>
          <a:p>
            <a:pPr algn="ctr"/>
            <a:r>
              <a:rPr lang="en-US" sz="2800" dirty="0" smtClean="0">
                <a:solidFill>
                  <a:srgbClr val="996633"/>
                </a:solidFill>
                <a:effectLst>
                  <a:outerShdw blurRad="38100" dist="38100" dir="2700000" algn="tl">
                    <a:srgbClr val="000000">
                      <a:alpha val="43137"/>
                    </a:srgbClr>
                  </a:outerShdw>
                </a:effectLst>
              </a:rPr>
              <a:t>Direct</a:t>
            </a:r>
            <a:endParaRPr lang="en-US" sz="2800" dirty="0">
              <a:solidFill>
                <a:srgbClr val="996633"/>
              </a:solidFill>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4873625" y="1066800"/>
            <a:ext cx="4041775" cy="2590800"/>
          </a:xfrm>
        </p:spPr>
        <p:txBody>
          <a:bodyPr/>
          <a:lstStyle/>
          <a:p>
            <a:r>
              <a:rPr lang="en-US" dirty="0" smtClean="0"/>
              <a:t>Officials from mother country run things</a:t>
            </a:r>
          </a:p>
          <a:p>
            <a:r>
              <a:rPr lang="en-US" b="1" u="sng" dirty="0" smtClean="0"/>
              <a:t>Benefits </a:t>
            </a:r>
            <a:r>
              <a:rPr lang="en-US" b="1" dirty="0" smtClean="0"/>
              <a:t>–</a:t>
            </a:r>
          </a:p>
          <a:p>
            <a:pPr lvl="1"/>
            <a:r>
              <a:rPr lang="en-US" dirty="0" smtClean="0"/>
              <a:t>More could be taken</a:t>
            </a:r>
          </a:p>
          <a:p>
            <a:pPr lvl="1"/>
            <a:r>
              <a:rPr lang="en-US" dirty="0" smtClean="0"/>
              <a:t>Increased opportunity for expansion</a:t>
            </a:r>
          </a:p>
          <a:p>
            <a:pPr lvl="1">
              <a:buNone/>
            </a:pPr>
            <a:endParaRPr lang="en-US" dirty="0"/>
          </a:p>
        </p:txBody>
      </p:sp>
      <p:sp>
        <p:nvSpPr>
          <p:cNvPr id="8" name="Rectangle 7"/>
          <p:cNvSpPr/>
          <p:nvPr/>
        </p:nvSpPr>
        <p:spPr>
          <a:xfrm>
            <a:off x="4780626" y="4110335"/>
            <a:ext cx="3520516" cy="523220"/>
          </a:xfrm>
          <a:prstGeom prst="rect">
            <a:avLst/>
          </a:prstGeom>
        </p:spPr>
        <p:txBody>
          <a:bodyPr wrap="none">
            <a:spAutoFit/>
          </a:bodyPr>
          <a:lstStyle/>
          <a:p>
            <a:r>
              <a:rPr lang="en-US" sz="2800" b="1" dirty="0" smtClean="0">
                <a:solidFill>
                  <a:srgbClr val="996633"/>
                </a:solidFill>
                <a:effectLst>
                  <a:outerShdw blurRad="38100" dist="38100" dir="2700000" algn="tl">
                    <a:srgbClr val="000000">
                      <a:alpha val="43137"/>
                    </a:srgbClr>
                  </a:outerShdw>
                </a:effectLst>
                <a:latin typeface="+mn-lt"/>
              </a:rPr>
              <a:t>Sphere</a:t>
            </a:r>
            <a:r>
              <a:rPr lang="en-US" sz="2800" b="1" dirty="0" smtClean="0">
                <a:solidFill>
                  <a:srgbClr val="996633"/>
                </a:solidFill>
                <a:effectLst>
                  <a:outerShdw blurRad="38100" dist="38100" dir="2700000" algn="tl">
                    <a:srgbClr val="000000">
                      <a:alpha val="43137"/>
                    </a:srgbClr>
                  </a:outerShdw>
                </a:effectLst>
              </a:rPr>
              <a:t> of Influence</a:t>
            </a:r>
            <a:endParaRPr lang="en-US" sz="2800" b="1" dirty="0">
              <a:solidFill>
                <a:srgbClr val="996633"/>
              </a:solidFill>
              <a:effectLst>
                <a:outerShdw blurRad="38100" dist="38100" dir="2700000" algn="tl">
                  <a:srgbClr val="000000">
                    <a:alpha val="43137"/>
                  </a:srgbClr>
                </a:outerShdw>
              </a:effectLst>
            </a:endParaRPr>
          </a:p>
        </p:txBody>
      </p:sp>
      <p:sp>
        <p:nvSpPr>
          <p:cNvPr id="10" name="TextBox 9"/>
          <p:cNvSpPr txBox="1"/>
          <p:nvPr/>
        </p:nvSpPr>
        <p:spPr>
          <a:xfrm>
            <a:off x="4800600" y="4648200"/>
            <a:ext cx="4343400" cy="1200329"/>
          </a:xfrm>
          <a:prstGeom prst="rect">
            <a:avLst/>
          </a:prstGeom>
          <a:noFill/>
        </p:spPr>
        <p:txBody>
          <a:bodyPr wrap="square" rtlCol="0">
            <a:spAutoFit/>
          </a:bodyPr>
          <a:lstStyle/>
          <a:p>
            <a:pPr algn="l"/>
            <a:r>
              <a:rPr lang="en-US" sz="2400" dirty="0" smtClean="0">
                <a:latin typeface="+mn-lt"/>
              </a:rPr>
              <a:t>Exclusive area claimed by a power for their benefit</a:t>
            </a:r>
          </a:p>
          <a:p>
            <a:pPr algn="l"/>
            <a:r>
              <a:rPr lang="en-US" sz="2400" dirty="0" smtClean="0">
                <a:latin typeface="+mn-lt"/>
              </a:rPr>
              <a:t>e.g. China and South America</a:t>
            </a:r>
            <a:endParaRPr lang="en-US" sz="24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62000" y="228600"/>
            <a:ext cx="7696200" cy="641350"/>
          </a:xfrm>
          <a:prstGeom prst="rect">
            <a:avLst/>
          </a:prstGeom>
          <a:noFill/>
          <a:ln w="9525">
            <a:noFill/>
            <a:miter lim="800000"/>
            <a:headEnd/>
            <a:tailEnd/>
          </a:ln>
        </p:spPr>
        <p:txBody>
          <a:bodyPr>
            <a:spAutoFit/>
          </a:bodyPr>
          <a:lstStyle/>
          <a:p>
            <a:pPr>
              <a:spcBef>
                <a:spcPct val="50000"/>
              </a:spcBef>
            </a:pPr>
            <a:r>
              <a:rPr lang="en-US" sz="3600" b="1" dirty="0">
                <a:solidFill>
                  <a:srgbClr val="FF9933"/>
                </a:solidFill>
                <a:effectLst>
                  <a:outerShdw blurRad="38100" dist="38100" dir="2700000" algn="tl">
                    <a:srgbClr val="000000">
                      <a:alpha val="43137"/>
                    </a:srgbClr>
                  </a:outerShdw>
                </a:effectLst>
                <a:latin typeface="Comic Sans MS" pitchFamily="66" charset="0"/>
              </a:rPr>
              <a:t>African Trade [15c-17c]</a:t>
            </a:r>
          </a:p>
        </p:txBody>
      </p:sp>
      <p:pic>
        <p:nvPicPr>
          <p:cNvPr id="3075" name="Picture 3" descr="Map-AfricanTrade_1450-1600"/>
          <p:cNvPicPr>
            <a:picLocks noGrp="1" noChangeAspect="1" noChangeArrowheads="1"/>
          </p:cNvPicPr>
          <p:nvPr>
            <p:ph/>
          </p:nvPr>
        </p:nvPicPr>
        <p:blipFill>
          <a:blip r:embed="rId3" cstate="print">
            <a:lum bright="-6000" contrast="18000"/>
          </a:blip>
          <a:srcRect/>
          <a:stretch>
            <a:fillRect/>
          </a:stretch>
        </p:blipFill>
        <p:spPr>
          <a:xfrm>
            <a:off x="1143000" y="1104900"/>
            <a:ext cx="7162800" cy="5372100"/>
          </a:xfrm>
          <a:noFill/>
          <a:ln>
            <a:solidFill>
              <a:srgbClr val="FF99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62000" y="228600"/>
            <a:ext cx="7696200" cy="64135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Shaka Zulu </a:t>
            </a:r>
            <a:r>
              <a:rPr lang="en-US" sz="2400" b="1">
                <a:solidFill>
                  <a:srgbClr val="FF9933"/>
                </a:solidFill>
                <a:latin typeface="Comic Sans MS" pitchFamily="66" charset="0"/>
              </a:rPr>
              <a:t>(1785 – 1828)</a:t>
            </a:r>
          </a:p>
        </p:txBody>
      </p:sp>
      <p:pic>
        <p:nvPicPr>
          <p:cNvPr id="22531" name="Picture 3" descr="shaka"/>
          <p:cNvPicPr>
            <a:picLocks noChangeAspect="1" noChangeArrowheads="1"/>
          </p:cNvPicPr>
          <p:nvPr/>
        </p:nvPicPr>
        <p:blipFill>
          <a:blip r:embed="rId3" cstate="print"/>
          <a:srcRect/>
          <a:stretch>
            <a:fillRect/>
          </a:stretch>
        </p:blipFill>
        <p:spPr bwMode="auto">
          <a:xfrm>
            <a:off x="1524000" y="1143000"/>
            <a:ext cx="6172200" cy="534035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noFill/>
          <a:prstDash val="solid"/>
          <a:round/>
          <a:headEnd type="none" w="med" len="med"/>
          <a:tailEnd type="none" w="med" len="med"/>
        </a:ln>
        <a:effectLst>
          <a:prstShdw prst="shdw17" dist="17961" dir="2700000">
            <a:srgbClr val="FF9933">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33"/>
        </a:solidFill>
        <a:ln w="9525" cap="flat" cmpd="sng" algn="ctr">
          <a:noFill/>
          <a:prstDash val="solid"/>
          <a:round/>
          <a:headEnd type="none" w="med" len="med"/>
          <a:tailEnd type="none" w="med" len="med"/>
        </a:ln>
        <a:effectLst>
          <a:prstShdw prst="shdw17" dist="17961" dir="2700000">
            <a:srgbClr val="FF9933">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3446</TotalTime>
  <Words>1055</Words>
  <Application>Microsoft Office PowerPoint</Application>
  <PresentationFormat>On-screen Show (4:3)</PresentationFormat>
  <Paragraphs>215</Paragraphs>
  <Slides>37</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Arcanum</vt:lpstr>
      <vt:lpstr>Calibri</vt:lpstr>
      <vt:lpstr>Arial Rounded MT Bold</vt:lpstr>
      <vt:lpstr>Wingdings</vt:lpstr>
      <vt:lpstr>Arial</vt:lpstr>
      <vt:lpstr>ModernBlck</vt:lpstr>
      <vt:lpstr>Comic Sans MS</vt:lpstr>
      <vt:lpstr>Default Design</vt:lpstr>
      <vt:lpstr>PowerPoint Presentation</vt:lpstr>
      <vt:lpstr>PowerPoint Presentation</vt:lpstr>
      <vt:lpstr>Summary of the Motives</vt:lpstr>
      <vt:lpstr>PowerPoint Presentation</vt:lpstr>
      <vt:lpstr>PowerPoint Presentation</vt:lpstr>
      <vt:lpstr>PowerPoint Presentation</vt:lpstr>
      <vt:lpstr>Types of Colony</vt:lpstr>
      <vt:lpstr>PowerPoint Presentation</vt:lpstr>
      <vt:lpstr>PowerPoint Presentation</vt:lpstr>
      <vt:lpstr>PowerPoint Presentation</vt:lpstr>
      <vt:lpstr>PowerPoint Presentation</vt:lpstr>
      <vt:lpstr>PowerPoint Presentation</vt:lpstr>
      <vt:lpstr>Livingstone + Stanley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Berlin Conference</vt:lpstr>
      <vt:lpstr>PowerPoint Presentation</vt:lpstr>
      <vt:lpstr>PowerPoint Presentation</vt:lpstr>
      <vt:lpstr>PowerPoint Presentation</vt:lpstr>
      <vt:lpstr>PowerPoint Presentation</vt:lpstr>
      <vt:lpstr>PowerPoint Presentation</vt:lpstr>
      <vt:lpstr>Asia</vt:lpstr>
      <vt:lpstr>PowerPoint Presentation</vt:lpstr>
      <vt:lpstr>India</vt:lpstr>
      <vt:lpstr>India</vt:lpstr>
      <vt:lpstr>India</vt:lpstr>
      <vt:lpstr>Indian Nationalism</vt:lpstr>
      <vt:lpstr>2 Opium Wars</vt:lpstr>
      <vt:lpstr>Taiping Rebellion 1850 - 1864</vt:lpstr>
      <vt:lpstr>Boxer Uprising 1890s</vt:lpstr>
      <vt:lpstr>PowerPoint Presentation</vt:lpstr>
    </vt:vector>
  </TitlesOfParts>
  <Company>Horace Greeley 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Colonialism in Africa</dc:title>
  <dc:creator>Susan M. Pojer</dc:creator>
  <cp:lastModifiedBy>Keith Mainland</cp:lastModifiedBy>
  <cp:revision>140</cp:revision>
  <dcterms:created xsi:type="dcterms:W3CDTF">2004-10-20T15:54:28Z</dcterms:created>
  <dcterms:modified xsi:type="dcterms:W3CDTF">2019-02-20T16:36:48Z</dcterms:modified>
</cp:coreProperties>
</file>