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82" r:id="rId3"/>
    <p:sldId id="261" r:id="rId4"/>
    <p:sldId id="262" r:id="rId5"/>
    <p:sldId id="263" r:id="rId6"/>
    <p:sldId id="277" r:id="rId7"/>
    <p:sldId id="264" r:id="rId8"/>
    <p:sldId id="265" r:id="rId9"/>
    <p:sldId id="266" r:id="rId10"/>
    <p:sldId id="267" r:id="rId11"/>
    <p:sldId id="273" r:id="rId12"/>
    <p:sldId id="268" r:id="rId13"/>
    <p:sldId id="269" r:id="rId14"/>
    <p:sldId id="270" r:id="rId15"/>
    <p:sldId id="271" r:id="rId16"/>
    <p:sldId id="274" r:id="rId17"/>
    <p:sldId id="272" r:id="rId18"/>
    <p:sldId id="278" r:id="rId19"/>
    <p:sldId id="279" r:id="rId20"/>
    <p:sldId id="280" r:id="rId21"/>
    <p:sldId id="281" r:id="rId22"/>
    <p:sldId id="260" r:id="rId23"/>
    <p:sldId id="257" r:id="rId24"/>
    <p:sldId id="258" r:id="rId25"/>
    <p:sldId id="25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33" autoAdjust="0"/>
    <p:restoredTop sz="94671" autoAdjust="0"/>
  </p:normalViewPr>
  <p:slideViewPr>
    <p:cSldViewPr>
      <p:cViewPr varScale="1">
        <p:scale>
          <a:sx n="74" d="100"/>
          <a:sy n="74" d="100"/>
        </p:scale>
        <p:origin x="-468" y="102"/>
      </p:cViewPr>
      <p:guideLst>
        <p:guide orient="horz" pos="2160"/>
        <p:guide pos="2880"/>
      </p:guideLst>
    </p:cSldViewPr>
  </p:slideViewPr>
  <p:outlineViewPr>
    <p:cViewPr>
      <p:scale>
        <a:sx n="33" d="100"/>
        <a:sy n="33" d="100"/>
      </p:scale>
      <p:origin x="0" y="2007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0CD602-CDFB-44B4-826E-EC5D80C8B538}" type="datetimeFigureOut">
              <a:rPr lang="en-US" smtClean="0"/>
              <a:pPr/>
              <a:t>10/31/2011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8D441B-11D8-4ECA-8686-4A05709531E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C6D58D-A66E-40A8-A2CC-63C6BFBA4E60}" type="slidenum">
              <a:rPr/>
              <a:pPr/>
              <a:t>6</a:t>
            </a:fld>
            <a:endParaRPr lang="en-US"/>
          </a:p>
        </p:txBody>
      </p:sp>
      <p:sp>
        <p:nvSpPr>
          <p:cNvPr id="604162" name="Rectangle 2"/>
          <p:cNvSpPr>
            <a:spLocks noGrp="1" noRot="1" noChangeAspect="1" noChangeArrowheads="1" noTextEdit="1"/>
          </p:cNvSpPr>
          <p:nvPr>
            <p:ph type="sldImg"/>
          </p:nvPr>
        </p:nvSpPr>
        <p:spPr>
          <a:ln/>
        </p:spPr>
      </p:sp>
      <p:sp>
        <p:nvSpPr>
          <p:cNvPr id="604163" name="Rectangle 3"/>
          <p:cNvSpPr>
            <a:spLocks noGrp="1" noChangeArrowheads="1"/>
          </p:cNvSpPr>
          <p:nvPr>
            <p:ph type="body" idx="1"/>
          </p:nvPr>
        </p:nvSpPr>
        <p:spPr>
          <a:xfrm>
            <a:off x="914400" y="4343400"/>
            <a:ext cx="5029200" cy="4114800"/>
          </a:xfrm>
        </p:spPr>
        <p:txBody>
          <a:bodyPr/>
          <a:lstStyle/>
          <a:p>
            <a:endParaRPr lang="en-US" noProof="1"/>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AD70FF-020E-471D-A93A-CA678C7B8792}" type="slidenum">
              <a:rPr/>
              <a:pPr/>
              <a:t>11</a:t>
            </a:fld>
            <a:endParaRPr lang="en-US"/>
          </a:p>
        </p:txBody>
      </p:sp>
      <p:sp>
        <p:nvSpPr>
          <p:cNvPr id="534530" name="Rectangle 2"/>
          <p:cNvSpPr>
            <a:spLocks noGrp="1" noRot="1" noChangeAspect="1" noChangeArrowheads="1" noTextEdit="1"/>
          </p:cNvSpPr>
          <p:nvPr>
            <p:ph type="sldImg"/>
          </p:nvPr>
        </p:nvSpPr>
        <p:spPr>
          <a:ln/>
        </p:spPr>
      </p:sp>
      <p:sp>
        <p:nvSpPr>
          <p:cNvPr id="534531" name="Rectangle 3"/>
          <p:cNvSpPr>
            <a:spLocks noGrp="1" noChangeArrowheads="1"/>
          </p:cNvSpPr>
          <p:nvPr>
            <p:ph type="body" idx="1"/>
          </p:nvPr>
        </p:nvSpPr>
        <p:spPr>
          <a:xfrm>
            <a:off x="914400" y="4343400"/>
            <a:ext cx="5029200" cy="4114800"/>
          </a:xfrm>
        </p:spPr>
        <p:txBody>
          <a:bodyPr/>
          <a:lstStyle/>
          <a:p>
            <a:endParaRPr lang="en-US" noProof="1"/>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D88C7B-6081-4698-8441-E9B1857773BD}" type="slidenum">
              <a:rPr/>
              <a:pPr/>
              <a:t>16</a:t>
            </a:fld>
            <a:endParaRPr lang="en-US"/>
          </a:p>
        </p:txBody>
      </p:sp>
      <p:sp>
        <p:nvSpPr>
          <p:cNvPr id="606210" name="Rectangle 2"/>
          <p:cNvSpPr>
            <a:spLocks noGrp="1" noRot="1" noChangeAspect="1" noChangeArrowheads="1" noTextEdit="1"/>
          </p:cNvSpPr>
          <p:nvPr>
            <p:ph type="sldImg"/>
          </p:nvPr>
        </p:nvSpPr>
        <p:spPr>
          <a:ln/>
        </p:spPr>
      </p:sp>
      <p:sp>
        <p:nvSpPr>
          <p:cNvPr id="606211" name="Rectangle 3"/>
          <p:cNvSpPr>
            <a:spLocks noGrp="1" noChangeArrowheads="1"/>
          </p:cNvSpPr>
          <p:nvPr>
            <p:ph type="body" idx="1"/>
          </p:nvPr>
        </p:nvSpPr>
        <p:spPr>
          <a:xfrm>
            <a:off x="914400" y="4343400"/>
            <a:ext cx="5029200" cy="4114800"/>
          </a:xfrm>
        </p:spPr>
        <p:txBody>
          <a:bodyPr/>
          <a:lstStyle/>
          <a:p>
            <a:endParaRPr lang="en-US" noProof="1"/>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7490D2-D2D3-4F57-97C8-53A2CC1F1ADE}" type="slidenum">
              <a:rPr/>
              <a:pPr/>
              <a:t>18</a:t>
            </a:fld>
            <a:endParaRPr lang="en-US"/>
          </a:p>
        </p:txBody>
      </p:sp>
      <p:sp>
        <p:nvSpPr>
          <p:cNvPr id="608258" name="Rectangle 2"/>
          <p:cNvSpPr>
            <a:spLocks noGrp="1" noRot="1" noChangeAspect="1" noChangeArrowheads="1" noTextEdit="1"/>
          </p:cNvSpPr>
          <p:nvPr>
            <p:ph type="sldImg"/>
          </p:nvPr>
        </p:nvSpPr>
        <p:spPr>
          <a:ln/>
        </p:spPr>
      </p:sp>
      <p:sp>
        <p:nvSpPr>
          <p:cNvPr id="608259" name="Rectangle 3"/>
          <p:cNvSpPr>
            <a:spLocks noGrp="1" noChangeArrowheads="1"/>
          </p:cNvSpPr>
          <p:nvPr>
            <p:ph type="body" idx="1"/>
          </p:nvPr>
        </p:nvSpPr>
        <p:spPr>
          <a:xfrm>
            <a:off x="914400" y="4343400"/>
            <a:ext cx="5029200" cy="4114800"/>
          </a:xfrm>
        </p:spPr>
        <p:txBody>
          <a:bodyPr/>
          <a:lstStyle/>
          <a:p>
            <a:endParaRPr lang="en-US" noProof="1"/>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F97F04-6EC8-44AA-81A8-3E779532A5EE}" type="datetimeFigureOut">
              <a:rPr lang="en-US" smtClean="0"/>
              <a:pPr/>
              <a:t>10/31/2011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B2199A-9246-440C-B2E0-E9090CC066AC}"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F97F04-6EC8-44AA-81A8-3E779532A5EE}" type="datetimeFigureOut">
              <a:rPr lang="en-US" smtClean="0"/>
              <a:pPr/>
              <a:t>10/31/2011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B2199A-9246-440C-B2E0-E9090CC066A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F97F04-6EC8-44AA-81A8-3E779532A5EE}" type="datetimeFigureOut">
              <a:rPr lang="en-US" smtClean="0"/>
              <a:pPr/>
              <a:t>10/31/2011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B2199A-9246-440C-B2E0-E9090CC066A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F97F04-6EC8-44AA-81A8-3E779532A5EE}" type="datetimeFigureOut">
              <a:rPr lang="en-US" smtClean="0"/>
              <a:pPr/>
              <a:t>10/31/2011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B2199A-9246-440C-B2E0-E9090CC066A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F97F04-6EC8-44AA-81A8-3E779532A5EE}" type="datetimeFigureOut">
              <a:rPr lang="en-US" smtClean="0"/>
              <a:pPr/>
              <a:t>10/31/2011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B2199A-9246-440C-B2E0-E9090CC066A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F97F04-6EC8-44AA-81A8-3E779532A5EE}" type="datetimeFigureOut">
              <a:rPr lang="en-US" smtClean="0"/>
              <a:pPr/>
              <a:t>10/31/2011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EB2199A-9246-440C-B2E0-E9090CC066A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F97F04-6EC8-44AA-81A8-3E779532A5EE}" type="datetimeFigureOut">
              <a:rPr lang="en-US" smtClean="0"/>
              <a:pPr/>
              <a:t>10/31/2011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EB2199A-9246-440C-B2E0-E9090CC066A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F97F04-6EC8-44AA-81A8-3E779532A5EE}" type="datetimeFigureOut">
              <a:rPr lang="en-US" smtClean="0"/>
              <a:pPr/>
              <a:t>10/31/2011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EB2199A-9246-440C-B2E0-E9090CC066A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F97F04-6EC8-44AA-81A8-3E779532A5EE}" type="datetimeFigureOut">
              <a:rPr lang="en-US" smtClean="0"/>
              <a:pPr/>
              <a:t>10/31/2011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EB2199A-9246-440C-B2E0-E9090CC066A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F97F04-6EC8-44AA-81A8-3E779532A5EE}" type="datetimeFigureOut">
              <a:rPr lang="en-US" smtClean="0"/>
              <a:pPr/>
              <a:t>10/31/2011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EB2199A-9246-440C-B2E0-E9090CC066A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F97F04-6EC8-44AA-81A8-3E779532A5EE}" type="datetimeFigureOut">
              <a:rPr lang="en-US" smtClean="0"/>
              <a:pPr/>
              <a:t>10/31/2011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EB2199A-9246-440C-B2E0-E9090CC066A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F97F04-6EC8-44AA-81A8-3E779532A5EE}" type="datetimeFigureOut">
              <a:rPr lang="en-US" smtClean="0"/>
              <a:pPr/>
              <a:t>10/31/2011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B2199A-9246-440C-B2E0-E9090CC066A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9600" dirty="0" smtClean="0">
                <a:solidFill>
                  <a:srgbClr val="00B0F0"/>
                </a:solidFill>
                <a:effectLst>
                  <a:outerShdw blurRad="38100" dist="38100" dir="2700000" algn="tl">
                    <a:srgbClr val="000000">
                      <a:alpha val="43137"/>
                    </a:srgbClr>
                  </a:outerShdw>
                </a:effectLst>
                <a:latin typeface="Brush Script MT" pitchFamily="66" charset="0"/>
              </a:rPr>
              <a:t>Changing European Society</a:t>
            </a:r>
            <a:br>
              <a:rPr lang="en-US" sz="9600" dirty="0" smtClean="0">
                <a:solidFill>
                  <a:srgbClr val="00B0F0"/>
                </a:solidFill>
                <a:effectLst>
                  <a:outerShdw blurRad="38100" dist="38100" dir="2700000" algn="tl">
                    <a:srgbClr val="000000">
                      <a:alpha val="43137"/>
                    </a:srgbClr>
                  </a:outerShdw>
                </a:effectLst>
                <a:latin typeface="Brush Script MT" pitchFamily="66" charset="0"/>
              </a:rPr>
            </a:br>
            <a:endParaRPr lang="en-US" sz="9600" dirty="0">
              <a:solidFill>
                <a:srgbClr val="00B0F0"/>
              </a:solidFill>
              <a:effectLst>
                <a:outerShdw blurRad="38100" dist="38100" dir="2700000" algn="tl">
                  <a:srgbClr val="000000">
                    <a:alpha val="43137"/>
                  </a:srgbClr>
                </a:outerShdw>
              </a:effectLst>
              <a:latin typeface="Brush Script MT"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8000" dirty="0" smtClean="0">
                <a:solidFill>
                  <a:srgbClr val="00B0F0"/>
                </a:solidFill>
                <a:effectLst>
                  <a:outerShdw blurRad="38100" dist="38100" dir="2700000" algn="tl">
                    <a:srgbClr val="000000">
                      <a:alpha val="43137"/>
                    </a:srgbClr>
                  </a:outerShdw>
                </a:effectLst>
              </a:rPr>
              <a:t>Children contd.</a:t>
            </a:r>
            <a:endParaRPr lang="en-US" sz="8000" dirty="0">
              <a:solidFill>
                <a:srgbClr val="00B0F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1143000"/>
            <a:ext cx="6477000" cy="5181600"/>
          </a:xfrm>
        </p:spPr>
        <p:txBody>
          <a:bodyPr/>
          <a:lstStyle/>
          <a:p>
            <a:r>
              <a:rPr lang="en-US" dirty="0" smtClean="0">
                <a:effectLst>
                  <a:outerShdw blurRad="38100" dist="38100" dir="2700000" algn="tl">
                    <a:srgbClr val="000000">
                      <a:alpha val="43137"/>
                    </a:srgbClr>
                  </a:outerShdw>
                </a:effectLst>
              </a:rPr>
              <a:t>Extended nursing in lower classes helped survival and limited pregnancy.</a:t>
            </a:r>
          </a:p>
          <a:p>
            <a:r>
              <a:rPr lang="en-US" dirty="0" smtClean="0">
                <a:effectLst>
                  <a:outerShdw blurRad="38100" dist="38100" dir="2700000" algn="tl">
                    <a:srgbClr val="000000">
                      <a:alpha val="43137"/>
                    </a:srgbClr>
                  </a:outerShdw>
                </a:effectLst>
              </a:rPr>
              <a:t>Wet nursing</a:t>
            </a:r>
          </a:p>
          <a:p>
            <a:r>
              <a:rPr lang="en-US" dirty="0" smtClean="0">
                <a:effectLst>
                  <a:outerShdw blurRad="38100" dist="38100" dir="2700000" algn="tl">
                    <a:srgbClr val="000000">
                      <a:alpha val="43137"/>
                    </a:srgbClr>
                  </a:outerShdw>
                </a:effectLst>
              </a:rPr>
              <a:t>Infanticide – overlaying.  Led to Austria passing law 1784 </a:t>
            </a:r>
          </a:p>
          <a:p>
            <a:r>
              <a:rPr lang="en-US" dirty="0" smtClean="0">
                <a:effectLst>
                  <a:outerShdw blurRad="38100" dist="38100" dir="2700000" algn="tl">
                    <a:srgbClr val="000000">
                      <a:alpha val="43137"/>
                    </a:srgbClr>
                  </a:outerShdw>
                </a:effectLst>
              </a:rPr>
              <a:t>Restrictions led to abandoning</a:t>
            </a:r>
          </a:p>
          <a:p>
            <a:r>
              <a:rPr lang="en-US" dirty="0" smtClean="0">
                <a:effectLst>
                  <a:outerShdw blurRad="38100" dist="38100" dir="2700000" algn="tl">
                    <a:srgbClr val="000000">
                      <a:alpha val="43137"/>
                    </a:srgbClr>
                  </a:outerShdw>
                </a:effectLst>
              </a:rPr>
              <a:t>Saint Vincent de Paul – first home for foundlings in Paris</a:t>
            </a:r>
          </a:p>
          <a:p>
            <a:pPr>
              <a:buNone/>
            </a:pPr>
            <a:endParaRPr lang="en-US" dirty="0" smtClean="0">
              <a:effectLst>
                <a:outerShdw blurRad="38100" dist="38100" dir="2700000" algn="tl">
                  <a:srgbClr val="000000">
                    <a:alpha val="43137"/>
                  </a:srgbClr>
                </a:outerShdw>
              </a:effectLst>
            </a:endParaRPr>
          </a:p>
          <a:p>
            <a:endParaRPr lang="en-US" dirty="0">
              <a:effectLst>
                <a:outerShdw blurRad="38100" dist="38100" dir="2700000" algn="tl">
                  <a:srgbClr val="000000">
                    <a:alpha val="43137"/>
                  </a:srgbClr>
                </a:outerShdw>
              </a:effectLst>
            </a:endParaRPr>
          </a:p>
        </p:txBody>
      </p:sp>
      <p:pic>
        <p:nvPicPr>
          <p:cNvPr id="3075" name="Picture 3"/>
          <p:cNvPicPr>
            <a:picLocks noChangeAspect="1" noChangeArrowheads="1"/>
          </p:cNvPicPr>
          <p:nvPr/>
        </p:nvPicPr>
        <p:blipFill>
          <a:blip r:embed="rId2" cstate="print"/>
          <a:srcRect/>
          <a:stretch>
            <a:fillRect/>
          </a:stretch>
        </p:blipFill>
        <p:spPr bwMode="auto">
          <a:xfrm>
            <a:off x="6248400" y="2064334"/>
            <a:ext cx="2895600" cy="42507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anim calcmode="lin" valueType="num">
                                      <p:cBhvr>
                                        <p:cTn id="13" dur="5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4"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iterate type="lt">
                                    <p:tmPct val="10000"/>
                                  </p:iterate>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anim calcmode="lin" valueType="num">
                                      <p:cBhvr>
                                        <p:cTn id="20" dur="5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1"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grpId="0" nodeType="clickEffect">
                                  <p:stCondLst>
                                    <p:cond delay="0"/>
                                  </p:stCondLst>
                                  <p:iterate type="lt">
                                    <p:tmPct val="10000"/>
                                  </p:iterate>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500"/>
                                        <p:tgtEl>
                                          <p:spTgt spid="3">
                                            <p:txEl>
                                              <p:pRg st="2" end="2"/>
                                            </p:txEl>
                                          </p:spTgt>
                                        </p:tgtEl>
                                      </p:cBhvr>
                                    </p:animEffect>
                                    <p:anim calcmode="lin" valueType="num">
                                      <p:cBhvr>
                                        <p:cTn id="27" dur="5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8"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grpId="0" nodeType="clickEffect">
                                  <p:stCondLst>
                                    <p:cond delay="0"/>
                                  </p:stCondLst>
                                  <p:iterate type="lt">
                                    <p:tmPct val="10000"/>
                                  </p:iterate>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500"/>
                                        <p:tgtEl>
                                          <p:spTgt spid="3">
                                            <p:txEl>
                                              <p:pRg st="3" end="3"/>
                                            </p:txEl>
                                          </p:spTgt>
                                        </p:tgtEl>
                                      </p:cBhvr>
                                    </p:animEffect>
                                    <p:anim calcmode="lin" valueType="num">
                                      <p:cBhvr>
                                        <p:cTn id="34" dur="5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5"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3075"/>
                                        </p:tgtEl>
                                        <p:attrNameLst>
                                          <p:attrName>style.visibility</p:attrName>
                                        </p:attrNameLst>
                                      </p:cBhvr>
                                      <p:to>
                                        <p:strVal val="visible"/>
                                      </p:to>
                                    </p:set>
                                    <p:animEffect transition="in" filter="dissolve">
                                      <p:cBhvr>
                                        <p:cTn id="40" dur="500"/>
                                        <p:tgtEl>
                                          <p:spTgt spid="3075"/>
                                        </p:tgtEl>
                                      </p:cBhvr>
                                    </p:animEffect>
                                  </p:childTnLst>
                                </p:cTn>
                              </p:par>
                              <p:par>
                                <p:cTn id="41" presetID="45" presetClass="entr" presetSubtype="0" fill="hold" grpId="0" nodeType="withEffect">
                                  <p:stCondLst>
                                    <p:cond delay="0"/>
                                  </p:stCondLst>
                                  <p:iterate type="lt">
                                    <p:tmPct val="10000"/>
                                  </p:iterate>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500"/>
                                        <p:tgtEl>
                                          <p:spTgt spid="3">
                                            <p:txEl>
                                              <p:pRg st="4" end="4"/>
                                            </p:txEl>
                                          </p:spTgt>
                                        </p:tgtEl>
                                      </p:cBhvr>
                                    </p:animEffect>
                                    <p:anim calcmode="lin" valueType="num">
                                      <p:cBhvr>
                                        <p:cTn id="44" dur="5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45"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Rectangle 2"/>
          <p:cNvSpPr>
            <a:spLocks noGrp="1" noChangeAspect="1" noChangeArrowheads="1"/>
          </p:cNvSpPr>
          <p:nvPr>
            <p:ph type="body" idx="1"/>
          </p:nvPr>
        </p:nvSpPr>
        <p:spPr>
          <a:xfrm>
            <a:off x="1" y="4973638"/>
            <a:ext cx="9144000" cy="1069975"/>
          </a:xfrm>
          <a:noFill/>
          <a:ln/>
        </p:spPr>
        <p:txBody>
          <a:bodyPr>
            <a:noAutofit/>
          </a:bodyPr>
          <a:lstStyle/>
          <a:p>
            <a:r>
              <a:rPr lang="en-US" sz="2200" dirty="0">
                <a:effectLst>
                  <a:outerShdw blurRad="38100" dist="38100" dir="2700000" algn="tl">
                    <a:srgbClr val="000000">
                      <a:alpha val="43137"/>
                    </a:srgbClr>
                  </a:outerShdw>
                </a:effectLst>
              </a:rPr>
              <a:t>Wet-nursing was big business in eighteenth-century France, particularly in Paris and the north. Here, rural wet nurses bring their charges back to the city to be reunited with their families after around two years of care. These children were </a:t>
            </a:r>
            <a:r>
              <a:rPr lang="en-US" sz="2200" dirty="0" smtClean="0">
                <a:effectLst>
                  <a:outerShdw blurRad="38100" dist="38100" dir="2700000" algn="tl">
                    <a:srgbClr val="000000">
                      <a:alpha val="43137"/>
                    </a:srgbClr>
                  </a:outerShdw>
                </a:effectLst>
              </a:rPr>
              <a:t>the lucky </a:t>
            </a:r>
            <a:r>
              <a:rPr lang="en-US" sz="2200" dirty="0">
                <a:effectLst>
                  <a:outerShdw blurRad="38100" dist="38100" dir="2700000" algn="tl">
                    <a:srgbClr val="000000">
                      <a:alpha val="43137"/>
                    </a:srgbClr>
                  </a:outerShdw>
                </a:effectLst>
              </a:rPr>
              <a:t>survivors of a system that produced high mortality rates</a:t>
            </a:r>
            <a:r>
              <a:rPr lang="en-US" sz="2200" dirty="0" smtClean="0">
                <a:effectLst>
                  <a:outerShdw blurRad="38100" dist="38100" dir="2700000" algn="tl">
                    <a:srgbClr val="000000">
                      <a:alpha val="43137"/>
                    </a:srgbClr>
                  </a:outerShdw>
                </a:effectLst>
              </a:rPr>
              <a:t>.  WHY?</a:t>
            </a:r>
            <a:endParaRPr lang="en-US" sz="2200" dirty="0">
              <a:effectLst>
                <a:outerShdw blurRad="38100" dist="38100" dir="2700000" algn="tl">
                  <a:srgbClr val="000000">
                    <a:alpha val="43137"/>
                  </a:srgbClr>
                </a:outerShdw>
              </a:effectLst>
            </a:endParaRPr>
          </a:p>
        </p:txBody>
      </p:sp>
      <p:sp>
        <p:nvSpPr>
          <p:cNvPr id="533507" name="Rectangle 3"/>
          <p:cNvSpPr>
            <a:spLocks noGrp="1" noChangeArrowheads="1"/>
          </p:cNvSpPr>
          <p:nvPr>
            <p:ph type="title"/>
          </p:nvPr>
        </p:nvSpPr>
        <p:spPr>
          <a:xfrm>
            <a:off x="6019799" y="1524000"/>
            <a:ext cx="3124201" cy="1446550"/>
          </a:xfrm>
          <a:noFill/>
        </p:spPr>
        <p:txBody>
          <a:bodyPr wrap="square">
            <a:spAutoFit/>
          </a:bodyPr>
          <a:lstStyle/>
          <a:p>
            <a:r>
              <a:rPr lang="en-US" dirty="0">
                <a:solidFill>
                  <a:srgbClr val="00B0F0"/>
                </a:solidFill>
                <a:effectLst>
                  <a:outerShdw blurRad="38100" dist="38100" dir="2700000" algn="tl">
                    <a:srgbClr val="000000">
                      <a:alpha val="43137"/>
                    </a:srgbClr>
                  </a:outerShdw>
                </a:effectLst>
              </a:rPr>
              <a:t>Arrival of the Wet Nurses</a:t>
            </a:r>
          </a:p>
        </p:txBody>
      </p:sp>
      <p:pic>
        <p:nvPicPr>
          <p:cNvPr id="533519" name="Picture 15" descr="mckay 9e_Ch20_p659a"/>
          <p:cNvPicPr>
            <a:picLocks noChangeAspect="1" noChangeArrowheads="1"/>
          </p:cNvPicPr>
          <p:nvPr/>
        </p:nvPicPr>
        <p:blipFill>
          <a:blip r:embed="rId3" cstate="print"/>
          <a:srcRect/>
          <a:stretch>
            <a:fillRect/>
          </a:stretch>
        </p:blipFill>
        <p:spPr bwMode="auto">
          <a:xfrm>
            <a:off x="0" y="-1"/>
            <a:ext cx="6096000" cy="4964783"/>
          </a:xfrm>
          <a:prstGeom prst="rect">
            <a:avLst/>
          </a:prstGeom>
          <a:noFill/>
          <a:ln w="12700">
            <a:solidFill>
              <a:srgbClr val="000000"/>
            </a:solid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smtClean="0">
                <a:solidFill>
                  <a:srgbClr val="00B0F0"/>
                </a:solidFill>
                <a:effectLst>
                  <a:outerShdw blurRad="38100" dist="38100" dir="2700000" algn="tl">
                    <a:srgbClr val="000000">
                      <a:alpha val="43137"/>
                    </a:srgbClr>
                  </a:outerShdw>
                </a:effectLst>
              </a:rPr>
              <a:t>Children contd.</a:t>
            </a:r>
            <a:endParaRPr lang="en-US" sz="8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1600200"/>
            <a:ext cx="4343400" cy="4572000"/>
          </a:xfrm>
        </p:spPr>
        <p:txBody>
          <a:bodyPr>
            <a:normAutofit fontScale="85000" lnSpcReduction="20000"/>
          </a:bodyPr>
          <a:lstStyle/>
          <a:p>
            <a:r>
              <a:rPr lang="en-US" dirty="0" smtClean="0">
                <a:effectLst>
                  <a:outerShdw blurRad="38100" dist="38100" dir="2700000" algn="tl">
                    <a:srgbClr val="000000">
                      <a:alpha val="43137"/>
                    </a:srgbClr>
                  </a:outerShdw>
                </a:effectLst>
              </a:rPr>
              <a:t>Foundling hospitals become a favored charity throughout Europe.</a:t>
            </a:r>
          </a:p>
          <a:p>
            <a:r>
              <a:rPr lang="en-US" dirty="0" smtClean="0">
                <a:effectLst>
                  <a:outerShdw blurRad="38100" dist="38100" dir="2700000" algn="tl">
                    <a:srgbClr val="000000">
                      <a:alpha val="43137"/>
                    </a:srgbClr>
                  </a:outerShdw>
                </a:effectLst>
              </a:rPr>
              <a:t>However they soon became a dumping ground.</a:t>
            </a:r>
          </a:p>
          <a:p>
            <a:pPr lvl="1"/>
            <a:r>
              <a:rPr lang="en-US" dirty="0" smtClean="0">
                <a:effectLst>
                  <a:outerShdw blurRad="38100" dist="38100" dir="2700000" algn="tl">
                    <a:srgbClr val="000000">
                      <a:alpha val="43137"/>
                    </a:srgbClr>
                  </a:outerShdw>
                </a:effectLst>
              </a:rPr>
              <a:t>1770s, 30% of all babies born in Paris ended up there.</a:t>
            </a:r>
          </a:p>
          <a:p>
            <a:r>
              <a:rPr lang="en-US" dirty="0" smtClean="0">
                <a:effectLst>
                  <a:outerShdw blurRad="38100" dist="38100" dir="2700000" algn="tl">
                    <a:srgbClr val="000000">
                      <a:alpha val="43137"/>
                    </a:srgbClr>
                  </a:outerShdw>
                </a:effectLst>
              </a:rPr>
              <a:t>Many entered few left.</a:t>
            </a:r>
          </a:p>
          <a:p>
            <a:pPr lvl="1"/>
            <a:r>
              <a:rPr lang="en-US" dirty="0" smtClean="0">
                <a:effectLst>
                  <a:outerShdw blurRad="38100" dist="38100" dir="2700000" algn="tl">
                    <a:srgbClr val="000000">
                      <a:alpha val="43137"/>
                    </a:srgbClr>
                  </a:outerShdw>
                </a:effectLst>
              </a:rPr>
              <a:t>at best 50%</a:t>
            </a:r>
          </a:p>
          <a:p>
            <a:pPr lvl="1"/>
            <a:r>
              <a:rPr lang="en-US" dirty="0" smtClean="0">
                <a:effectLst>
                  <a:outerShdw blurRad="38100" dist="38100" dir="2700000" algn="tl">
                    <a:srgbClr val="000000">
                      <a:alpha val="43137"/>
                    </a:srgbClr>
                  </a:outerShdw>
                </a:effectLst>
              </a:rPr>
              <a:t>at worst 10% </a:t>
            </a:r>
          </a:p>
          <a:p>
            <a:endParaRPr lang="en-US" dirty="0">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cstate="print"/>
          <a:srcRect/>
          <a:stretch>
            <a:fillRect/>
          </a:stretch>
        </p:blipFill>
        <p:spPr bwMode="auto">
          <a:xfrm>
            <a:off x="4381500" y="1295400"/>
            <a:ext cx="4762500" cy="2971800"/>
          </a:xfrm>
          <a:prstGeom prst="rect">
            <a:avLst/>
          </a:prstGeom>
          <a:noFill/>
          <a:ln w="9525">
            <a:noFill/>
            <a:miter lim="800000"/>
            <a:headEnd/>
            <a:tailEnd/>
          </a:ln>
        </p:spPr>
      </p:pic>
      <p:sp>
        <p:nvSpPr>
          <p:cNvPr id="5" name="TextBox 4"/>
          <p:cNvSpPr txBox="1"/>
          <p:nvPr/>
        </p:nvSpPr>
        <p:spPr>
          <a:xfrm>
            <a:off x="4267200" y="4876800"/>
            <a:ext cx="4876800" cy="830997"/>
          </a:xfrm>
          <a:prstGeom prst="rect">
            <a:avLst/>
          </a:prstGeom>
          <a:noFill/>
        </p:spPr>
        <p:txBody>
          <a:bodyPr wrap="square" rtlCol="0">
            <a:spAutoFit/>
          </a:bodyPr>
          <a:lstStyle/>
          <a:p>
            <a:r>
              <a:rPr lang="en-US" sz="2400" b="1" dirty="0" smtClean="0">
                <a:solidFill>
                  <a:srgbClr val="FF0000"/>
                </a:solidFill>
              </a:rPr>
              <a:t>So much death that they were labeled “</a:t>
            </a:r>
            <a:r>
              <a:rPr lang="en-US" sz="2400" b="1" smtClean="0">
                <a:solidFill>
                  <a:srgbClr val="FF0000"/>
                </a:solidFill>
              </a:rPr>
              <a:t>legalized infanticide”</a:t>
            </a:r>
            <a:endParaRPr lang="en-US" sz="2400" b="1" dirty="0">
              <a:solidFill>
                <a:srgbClr val="FF0000"/>
              </a:solidFill>
            </a:endParaRPr>
          </a:p>
        </p:txBody>
      </p:sp>
      <p:sp>
        <p:nvSpPr>
          <p:cNvPr id="6" name="TextBox 5"/>
          <p:cNvSpPr txBox="1"/>
          <p:nvPr/>
        </p:nvSpPr>
        <p:spPr>
          <a:xfrm>
            <a:off x="4724400" y="4419600"/>
            <a:ext cx="3810000" cy="369332"/>
          </a:xfrm>
          <a:prstGeom prst="rect">
            <a:avLst/>
          </a:prstGeom>
          <a:noFill/>
        </p:spPr>
        <p:txBody>
          <a:bodyPr wrap="square" rtlCol="0">
            <a:spAutoFit/>
          </a:bodyPr>
          <a:lstStyle/>
          <a:p>
            <a:r>
              <a:rPr lang="en-US" dirty="0" smtClean="0"/>
              <a:t>St Petersburg Foundling Hospital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anim calcmode="lin" valueType="num">
                                      <p:cBhvr>
                                        <p:cTn id="13" dur="5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4"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dissolve">
                                      <p:cBhvr>
                                        <p:cTn id="19" dur="2000"/>
                                        <p:tgtEl>
                                          <p:spTgt spid="1026"/>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grpId="0" nodeType="clickEffect">
                                  <p:stCondLst>
                                    <p:cond delay="0"/>
                                  </p:stCondLst>
                                  <p:iterate type="lt">
                                    <p:tmPct val="10000"/>
                                  </p:iterate>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500"/>
                                        <p:tgtEl>
                                          <p:spTgt spid="3">
                                            <p:txEl>
                                              <p:pRg st="1" end="1"/>
                                            </p:txEl>
                                          </p:spTgt>
                                        </p:tgtEl>
                                      </p:cBhvr>
                                    </p:animEffect>
                                    <p:anim calcmode="lin" valueType="num">
                                      <p:cBhvr>
                                        <p:cTn id="27" dur="5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8" dur="500" fill="hold"/>
                                        <p:tgtEl>
                                          <p:spTgt spid="3">
                                            <p:txEl>
                                              <p:pRg st="1" end="1"/>
                                            </p:txEl>
                                          </p:spTgt>
                                        </p:tgtEl>
                                        <p:attrNameLst>
                                          <p:attrName>ppt_h</p:attrName>
                                        </p:attrNameLst>
                                      </p:cBhvr>
                                      <p:tavLst>
                                        <p:tav tm="0">
                                          <p:val>
                                            <p:strVal val="#ppt_h"/>
                                          </p:val>
                                        </p:tav>
                                        <p:tav tm="100000">
                                          <p:val>
                                            <p:strVal val="#ppt_h"/>
                                          </p:val>
                                        </p:tav>
                                      </p:tavLst>
                                    </p:anim>
                                  </p:childTnLst>
                                </p:cTn>
                              </p:par>
                              <p:par>
                                <p:cTn id="29" presetID="45" presetClass="entr" presetSubtype="0" fill="hold" grpId="0" nodeType="withEffect">
                                  <p:stCondLst>
                                    <p:cond delay="0"/>
                                  </p:stCondLst>
                                  <p:iterate type="lt">
                                    <p:tmPct val="10000"/>
                                  </p:iterate>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500"/>
                                        <p:tgtEl>
                                          <p:spTgt spid="3">
                                            <p:txEl>
                                              <p:pRg st="2" end="2"/>
                                            </p:txEl>
                                          </p:spTgt>
                                        </p:tgtEl>
                                      </p:cBhvr>
                                    </p:animEffect>
                                    <p:anim calcmode="lin" valueType="num">
                                      <p:cBhvr>
                                        <p:cTn id="32" dur="5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33"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45" presetClass="entr" presetSubtype="0" fill="hold" grpId="0" nodeType="clickEffect">
                                  <p:stCondLst>
                                    <p:cond delay="0"/>
                                  </p:stCondLst>
                                  <p:iterate type="lt">
                                    <p:tmPct val="10000"/>
                                  </p:iterate>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500"/>
                                        <p:tgtEl>
                                          <p:spTgt spid="3">
                                            <p:txEl>
                                              <p:pRg st="3" end="3"/>
                                            </p:txEl>
                                          </p:spTgt>
                                        </p:tgtEl>
                                      </p:cBhvr>
                                    </p:animEffect>
                                    <p:anim calcmode="lin" valueType="num">
                                      <p:cBhvr>
                                        <p:cTn id="39" dur="5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40" dur="500" fill="hold"/>
                                        <p:tgtEl>
                                          <p:spTgt spid="3">
                                            <p:txEl>
                                              <p:pRg st="3" end="3"/>
                                            </p:txEl>
                                          </p:spTgt>
                                        </p:tgtEl>
                                        <p:attrNameLst>
                                          <p:attrName>ppt_h</p:attrName>
                                        </p:attrNameLst>
                                      </p:cBhvr>
                                      <p:tavLst>
                                        <p:tav tm="0">
                                          <p:val>
                                            <p:strVal val="#ppt_h"/>
                                          </p:val>
                                        </p:tav>
                                        <p:tav tm="100000">
                                          <p:val>
                                            <p:strVal val="#ppt_h"/>
                                          </p:val>
                                        </p:tav>
                                      </p:tavLst>
                                    </p:anim>
                                  </p:childTnLst>
                                </p:cTn>
                              </p:par>
                              <p:par>
                                <p:cTn id="41" presetID="45" presetClass="entr" presetSubtype="0" fill="hold" grpId="0" nodeType="withEffect">
                                  <p:stCondLst>
                                    <p:cond delay="0"/>
                                  </p:stCondLst>
                                  <p:iterate type="lt">
                                    <p:tmPct val="10000"/>
                                  </p:iterate>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500"/>
                                        <p:tgtEl>
                                          <p:spTgt spid="3">
                                            <p:txEl>
                                              <p:pRg st="4" end="4"/>
                                            </p:txEl>
                                          </p:spTgt>
                                        </p:tgtEl>
                                      </p:cBhvr>
                                    </p:animEffect>
                                    <p:anim calcmode="lin" valueType="num">
                                      <p:cBhvr>
                                        <p:cTn id="44" dur="5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45" dur="500" fill="hold"/>
                                        <p:tgtEl>
                                          <p:spTgt spid="3">
                                            <p:txEl>
                                              <p:pRg st="4" end="4"/>
                                            </p:txEl>
                                          </p:spTgt>
                                        </p:tgtEl>
                                        <p:attrNameLst>
                                          <p:attrName>ppt_h</p:attrName>
                                        </p:attrNameLst>
                                      </p:cBhvr>
                                      <p:tavLst>
                                        <p:tav tm="0">
                                          <p:val>
                                            <p:strVal val="#ppt_h"/>
                                          </p:val>
                                        </p:tav>
                                        <p:tav tm="100000">
                                          <p:val>
                                            <p:strVal val="#ppt_h"/>
                                          </p:val>
                                        </p:tav>
                                      </p:tavLst>
                                    </p:anim>
                                  </p:childTnLst>
                                </p:cTn>
                              </p:par>
                              <p:par>
                                <p:cTn id="46" presetID="45" presetClass="entr" presetSubtype="0" fill="hold" grpId="0" nodeType="withEffect">
                                  <p:stCondLst>
                                    <p:cond delay="0"/>
                                  </p:stCondLst>
                                  <p:iterate type="lt">
                                    <p:tmPct val="10000"/>
                                  </p:iterate>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500"/>
                                        <p:tgtEl>
                                          <p:spTgt spid="3">
                                            <p:txEl>
                                              <p:pRg st="5" end="5"/>
                                            </p:txEl>
                                          </p:spTgt>
                                        </p:tgtEl>
                                      </p:cBhvr>
                                    </p:animEffect>
                                    <p:anim calcmode="lin" valueType="num">
                                      <p:cBhvr>
                                        <p:cTn id="49" dur="5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50" dur="5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par>
                          <p:cTn id="51" fill="hold">
                            <p:stCondLst>
                              <p:cond delay="1400"/>
                            </p:stCondLst>
                            <p:childTnLst>
                              <p:par>
                                <p:cTn id="52" presetID="45" presetClass="entr" presetSubtype="0" fill="hold" grpId="0" nodeType="afterEffect">
                                  <p:stCondLst>
                                    <p:cond delay="0"/>
                                  </p:stCondLst>
                                  <p:iterate type="lt">
                                    <p:tmPct val="10000"/>
                                  </p:iterate>
                                  <p:childTnLst>
                                    <p:set>
                                      <p:cBhvr>
                                        <p:cTn id="53" dur="1" fill="hold">
                                          <p:stCondLst>
                                            <p:cond delay="0"/>
                                          </p:stCondLst>
                                        </p:cTn>
                                        <p:tgtEl>
                                          <p:spTgt spid="5"/>
                                        </p:tgtEl>
                                        <p:attrNameLst>
                                          <p:attrName>style.visibility</p:attrName>
                                        </p:attrNameLst>
                                      </p:cBhvr>
                                      <p:to>
                                        <p:strVal val="visible"/>
                                      </p:to>
                                    </p:set>
                                    <p:animEffect transition="in" filter="fade">
                                      <p:cBhvr>
                                        <p:cTn id="54" dur="1000"/>
                                        <p:tgtEl>
                                          <p:spTgt spid="5"/>
                                        </p:tgtEl>
                                      </p:cBhvr>
                                    </p:animEffect>
                                    <p:anim calcmode="lin" valueType="num">
                                      <p:cBhvr>
                                        <p:cTn id="55" dur="1000" fill="hold"/>
                                        <p:tgtEl>
                                          <p:spTgt spid="5"/>
                                        </p:tgtEl>
                                        <p:attrNameLst>
                                          <p:attrName>ppt_w</p:attrName>
                                        </p:attrNameLst>
                                      </p:cBhvr>
                                      <p:tavLst>
                                        <p:tav tm="0" fmla="#ppt_w*sin(2.5*pi*$)">
                                          <p:val>
                                            <p:fltVal val="0"/>
                                          </p:val>
                                        </p:tav>
                                        <p:tav tm="100000">
                                          <p:val>
                                            <p:fltVal val="1"/>
                                          </p:val>
                                        </p:tav>
                                      </p:tavLst>
                                    </p:anim>
                                    <p:anim calcmode="lin" valueType="num">
                                      <p:cBhvr>
                                        <p:cTn id="56" dur="1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7200" dirty="0" smtClean="0">
                <a:solidFill>
                  <a:srgbClr val="00B0F0"/>
                </a:solidFill>
                <a:effectLst>
                  <a:outerShdw blurRad="38100" dist="38100" dir="2700000" algn="tl">
                    <a:srgbClr val="000000">
                      <a:alpha val="43137"/>
                    </a:srgbClr>
                  </a:outerShdw>
                </a:effectLst>
              </a:rPr>
              <a:t>Attitudes toward Children</a:t>
            </a:r>
            <a:endParaRPr lang="en-US" sz="7200" dirty="0">
              <a:solidFill>
                <a:srgbClr val="00B0F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1219200"/>
            <a:ext cx="9144000" cy="5638800"/>
          </a:xfrm>
        </p:spPr>
        <p:txBody>
          <a:bodyPr>
            <a:normAutofit/>
          </a:bodyPr>
          <a:lstStyle/>
          <a:p>
            <a:r>
              <a:rPr lang="en-US" dirty="0" smtClean="0">
                <a:effectLst>
                  <a:outerShdw blurRad="38100" dist="38100" dir="2700000" algn="tl">
                    <a:srgbClr val="000000">
                      <a:alpha val="43137"/>
                    </a:srgbClr>
                  </a:outerShdw>
                </a:effectLst>
              </a:rPr>
              <a:t>INDIFFERENCE!  True of all classes</a:t>
            </a:r>
          </a:p>
          <a:p>
            <a:pPr lvl="1">
              <a:buNone/>
            </a:pPr>
            <a:r>
              <a:rPr lang="en-US" dirty="0" smtClean="0">
                <a:effectLst>
                  <a:outerShdw blurRad="38100" dist="38100" dir="2700000" algn="tl">
                    <a:srgbClr val="000000">
                      <a:alpha val="43137"/>
                    </a:srgbClr>
                  </a:outerShdw>
                </a:effectLst>
              </a:rPr>
              <a:t>“One blushes to think of loving one’s child”</a:t>
            </a:r>
          </a:p>
          <a:p>
            <a:pPr lvl="1">
              <a:buNone/>
            </a:pPr>
            <a:r>
              <a:rPr lang="en-US" dirty="0" smtClean="0">
                <a:effectLst>
                  <a:outerShdw blurRad="38100" dist="38100" dir="2700000" algn="tl">
                    <a:srgbClr val="000000">
                      <a:alpha val="43137"/>
                    </a:srgbClr>
                  </a:outerShdw>
                </a:effectLst>
              </a:rPr>
              <a:t>One English gentleman “had more interest in the disease of his horses than of his children”</a:t>
            </a:r>
          </a:p>
          <a:p>
            <a:r>
              <a:rPr lang="en-US" dirty="0" smtClean="0">
                <a:effectLst>
                  <a:outerShdw blurRad="38100" dist="38100" dir="2700000" algn="tl">
                    <a:srgbClr val="000000">
                      <a:alpha val="43137"/>
                    </a:srgbClr>
                  </a:outerShdw>
                </a:effectLst>
              </a:rPr>
              <a:t>Parents urged not to become attached as children were likely to die before age 9</a:t>
            </a:r>
          </a:p>
          <a:p>
            <a:pPr lvl="1"/>
            <a:r>
              <a:rPr lang="en-US" dirty="0" smtClean="0">
                <a:effectLst>
                  <a:outerShdw blurRad="38100" dist="38100" dir="2700000" algn="tl">
                    <a:srgbClr val="000000">
                      <a:alpha val="43137"/>
                    </a:srgbClr>
                  </a:outerShdw>
                </a:effectLst>
              </a:rPr>
              <a:t>Edward Gibbon (Historian more later) eldest of 7 four brothers all named Edward died, as did two sisters</a:t>
            </a:r>
          </a:p>
          <a:p>
            <a:r>
              <a:rPr lang="en-US" dirty="0" smtClean="0">
                <a:effectLst>
                  <a:outerShdw blurRad="38100" dist="38100" dir="2700000" algn="tl">
                    <a:srgbClr val="000000">
                      <a:alpha val="43137"/>
                    </a:srgbClr>
                  </a:outerShdw>
                </a:effectLst>
              </a:rPr>
              <a:t>Doctors could not treat the young.  WHY?</a:t>
            </a:r>
          </a:p>
          <a:p>
            <a:endParaRPr lang="en-US"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2000"/>
                                        <p:tgtEl>
                                          <p:spTgt spid="3">
                                            <p:txEl>
                                              <p:pRg st="0" end="0"/>
                                            </p:txEl>
                                          </p:spTgt>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2000"/>
                                        <p:tgtEl>
                                          <p:spTgt spid="3">
                                            <p:txEl>
                                              <p:pRg st="1" end="1"/>
                                            </p:txEl>
                                          </p:spTgt>
                                        </p:tgtEl>
                                      </p:cBhvr>
                                    </p:animEffect>
                                  </p:childTnLst>
                                </p:cTn>
                              </p:par>
                            </p:childTnLst>
                          </p:cTn>
                        </p:par>
                        <p:par>
                          <p:cTn id="17" fill="hold">
                            <p:stCondLst>
                              <p:cond delay="4000"/>
                            </p:stCondLst>
                            <p:childTnLst>
                              <p:par>
                                <p:cTn id="18" presetID="22" presetClass="entr" presetSubtype="1"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up)">
                                      <p:cBhvr>
                                        <p:cTn id="20" dur="20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left)">
                                      <p:cBhvr>
                                        <p:cTn id="25" dur="2000"/>
                                        <p:tgtEl>
                                          <p:spTgt spid="3">
                                            <p:txEl>
                                              <p:pRg st="3" end="3"/>
                                            </p:txEl>
                                          </p:spTgt>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wipe(up)">
                                      <p:cBhvr>
                                        <p:cTn id="29" dur="20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wipe(up)">
                                      <p:cBhvr>
                                        <p:cTn id="34"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fontScale="90000"/>
          </a:bodyPr>
          <a:lstStyle/>
          <a:p>
            <a:r>
              <a:rPr lang="en-US" sz="7200" dirty="0" smtClean="0">
                <a:solidFill>
                  <a:srgbClr val="00B0F0"/>
                </a:solidFill>
                <a:effectLst>
                  <a:outerShdw blurRad="38100" dist="38100" dir="2700000" algn="tl">
                    <a:srgbClr val="000000">
                      <a:alpha val="43137"/>
                    </a:srgbClr>
                  </a:outerShdw>
                </a:effectLst>
              </a:rPr>
              <a:t>Attitudes toward Children</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6200" y="762000"/>
            <a:ext cx="6400800" cy="5943600"/>
          </a:xfrm>
        </p:spPr>
        <p:txBody>
          <a:bodyPr>
            <a:normAutofit/>
          </a:bodyPr>
          <a:lstStyle/>
          <a:p>
            <a:r>
              <a:rPr lang="en-US" sz="3000" dirty="0" smtClean="0">
                <a:effectLst>
                  <a:outerShdw blurRad="38100" dist="38100" dir="2700000" algn="tl">
                    <a:srgbClr val="000000">
                      <a:alpha val="43137"/>
                    </a:srgbClr>
                  </a:outerShdw>
                </a:effectLst>
              </a:rPr>
              <a:t>Indifference often led to abuse</a:t>
            </a:r>
          </a:p>
          <a:p>
            <a:r>
              <a:rPr lang="en-US" sz="3000" dirty="0" smtClean="0">
                <a:effectLst>
                  <a:outerShdw blurRad="38100" dist="38100" dir="2700000" algn="tl">
                    <a:srgbClr val="000000">
                      <a:alpha val="43137"/>
                    </a:srgbClr>
                  </a:outerShdw>
                </a:effectLst>
              </a:rPr>
              <a:t>Daniel Defoe coined the term </a:t>
            </a:r>
          </a:p>
          <a:p>
            <a:pPr lvl="1"/>
            <a:r>
              <a:rPr lang="en-US" sz="2600" dirty="0" smtClean="0">
                <a:effectLst>
                  <a:outerShdw blurRad="38100" dist="38100" dir="2700000" algn="tl">
                    <a:srgbClr val="000000">
                      <a:alpha val="43137"/>
                    </a:srgbClr>
                  </a:outerShdw>
                </a:effectLst>
              </a:rPr>
              <a:t>“spare the rod and spoil the child”</a:t>
            </a:r>
          </a:p>
          <a:p>
            <a:r>
              <a:rPr lang="en-US" sz="3000" dirty="0" smtClean="0">
                <a:effectLst>
                  <a:outerShdw blurRad="38100" dist="38100" dir="2700000" algn="tl">
                    <a:srgbClr val="000000">
                      <a:alpha val="43137"/>
                    </a:srgbClr>
                  </a:outerShdw>
                </a:effectLst>
              </a:rPr>
              <a:t>Susannah Wesley</a:t>
            </a:r>
          </a:p>
          <a:p>
            <a:pPr lvl="1"/>
            <a:r>
              <a:rPr lang="en-US" sz="2600" dirty="0" smtClean="0">
                <a:effectLst>
                  <a:outerShdw blurRad="38100" dist="38100" dir="2700000" algn="tl">
                    <a:srgbClr val="000000">
                      <a:alpha val="43137"/>
                    </a:srgbClr>
                  </a:outerShdw>
                </a:effectLst>
              </a:rPr>
              <a:t>“the task of the parent is to conquer the will and bring them to obedient temper”</a:t>
            </a:r>
          </a:p>
          <a:p>
            <a:r>
              <a:rPr lang="en-US" sz="3000" dirty="0" smtClean="0">
                <a:effectLst>
                  <a:outerShdw blurRad="38100" dist="38100" dir="2700000" algn="tl">
                    <a:srgbClr val="000000">
                      <a:alpha val="43137"/>
                    </a:srgbClr>
                  </a:outerShdw>
                </a:effectLst>
              </a:rPr>
              <a:t>Her babies were taught to </a:t>
            </a:r>
          </a:p>
          <a:p>
            <a:pPr lvl="1"/>
            <a:r>
              <a:rPr lang="en-US" sz="2600" dirty="0" smtClean="0">
                <a:effectLst>
                  <a:outerShdw blurRad="38100" dist="38100" dir="2700000" algn="tl">
                    <a:srgbClr val="000000">
                      <a:alpha val="43137"/>
                    </a:srgbClr>
                  </a:outerShdw>
                </a:effectLst>
              </a:rPr>
              <a:t>“fear the rod and to cry softly”</a:t>
            </a:r>
          </a:p>
          <a:p>
            <a:pPr lvl="1"/>
            <a:r>
              <a:rPr lang="en-US" sz="2600" dirty="0" smtClean="0">
                <a:effectLst>
                  <a:outerShdw blurRad="38100" dist="38100" dir="2700000" algn="tl">
                    <a:srgbClr val="000000">
                      <a:alpha val="43137"/>
                    </a:srgbClr>
                  </a:outerShdw>
                </a:effectLst>
              </a:rPr>
              <a:t>“the most odious noise is that of a crying child”</a:t>
            </a:r>
          </a:p>
          <a:p>
            <a:pPr lvl="2"/>
            <a:r>
              <a:rPr lang="en-US" sz="2200" dirty="0" smtClean="0">
                <a:effectLst>
                  <a:outerShdw blurRad="38100" dist="38100" dir="2700000" algn="tl">
                    <a:srgbClr val="000000">
                      <a:alpha val="43137"/>
                    </a:srgbClr>
                  </a:outerShdw>
                </a:effectLst>
              </a:rPr>
              <a:t>(mother of John Wesley: Methodism)</a:t>
            </a:r>
          </a:p>
          <a:p>
            <a:pPr lvl="1"/>
            <a:endParaRPr lang="en-US" sz="2600" dirty="0" smtClean="0">
              <a:effectLst>
                <a:outerShdw blurRad="38100" dist="38100" dir="2700000" algn="tl">
                  <a:srgbClr val="000000">
                    <a:alpha val="43137"/>
                  </a:srgbClr>
                </a:outerShdw>
              </a:effectLst>
            </a:endParaRPr>
          </a:p>
          <a:p>
            <a:pPr lvl="1"/>
            <a:endParaRPr lang="en-US" dirty="0">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2" cstate="print"/>
          <a:srcRect/>
          <a:stretch>
            <a:fillRect/>
          </a:stretch>
        </p:blipFill>
        <p:spPr bwMode="auto">
          <a:xfrm>
            <a:off x="6410325" y="3167862"/>
            <a:ext cx="2733675" cy="3690138"/>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6115538" y="838200"/>
            <a:ext cx="3028462" cy="2362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9" presetClass="entr" presetSubtype="0" fill="hold" nodeType="afterEffect">
                                  <p:stCondLst>
                                    <p:cond delay="0"/>
                                  </p:stCondLst>
                                  <p:childTnLst>
                                    <p:set>
                                      <p:cBhvr>
                                        <p:cTn id="24" dur="1" fill="hold">
                                          <p:stCondLst>
                                            <p:cond delay="0"/>
                                          </p:stCondLst>
                                        </p:cTn>
                                        <p:tgtEl>
                                          <p:spTgt spid="2051"/>
                                        </p:tgtEl>
                                        <p:attrNameLst>
                                          <p:attrName>style.visibility</p:attrName>
                                        </p:attrNameLst>
                                      </p:cBhvr>
                                      <p:to>
                                        <p:strVal val="visible"/>
                                      </p:to>
                                    </p:set>
                                    <p:animEffect transition="in" filter="dissolve">
                                      <p:cBhvr>
                                        <p:cTn id="25" dur="2000"/>
                                        <p:tgtEl>
                                          <p:spTgt spid="2051"/>
                                        </p:tgtEl>
                                      </p:cBhvr>
                                    </p:animEffect>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1000"/>
                                        <p:tgtEl>
                                          <p:spTgt spid="3">
                                            <p:txEl>
                                              <p:pRg st="2" end="2"/>
                                            </p:txEl>
                                          </p:spTgt>
                                        </p:tgtEl>
                                      </p:cBhvr>
                                    </p:animEffect>
                                    <p:anim calcmode="lin" valueType="num">
                                      <p:cBhvr>
                                        <p:cTn id="3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1000"/>
                                        <p:tgtEl>
                                          <p:spTgt spid="3">
                                            <p:txEl>
                                              <p:pRg st="3" end="3"/>
                                            </p:txEl>
                                          </p:spTgt>
                                        </p:tgtEl>
                                      </p:cBhvr>
                                    </p:animEffect>
                                    <p:anim calcmode="lin" valueType="num">
                                      <p:cBhvr>
                                        <p:cTn id="3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40" fill="hold">
                            <p:stCondLst>
                              <p:cond delay="1000"/>
                            </p:stCondLst>
                            <p:childTnLst>
                              <p:par>
                                <p:cTn id="41" presetID="47" presetClass="entr" presetSubtype="0" fill="hold" grpId="0" nodeType="after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1000"/>
                                        <p:tgtEl>
                                          <p:spTgt spid="3">
                                            <p:txEl>
                                              <p:pRg st="4" end="4"/>
                                            </p:txEl>
                                          </p:spTgt>
                                        </p:tgtEl>
                                      </p:cBhvr>
                                    </p:animEffect>
                                    <p:anim calcmode="lin" valueType="num">
                                      <p:cBhvr>
                                        <p:cTn id="4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nodeType="clickEffect">
                                  <p:stCondLst>
                                    <p:cond delay="0"/>
                                  </p:stCondLst>
                                  <p:childTnLst>
                                    <p:set>
                                      <p:cBhvr>
                                        <p:cTn id="49" dur="1" fill="hold">
                                          <p:stCondLst>
                                            <p:cond delay="0"/>
                                          </p:stCondLst>
                                        </p:cTn>
                                        <p:tgtEl>
                                          <p:spTgt spid="2050"/>
                                        </p:tgtEl>
                                        <p:attrNameLst>
                                          <p:attrName>style.visibility</p:attrName>
                                        </p:attrNameLst>
                                      </p:cBhvr>
                                      <p:to>
                                        <p:strVal val="visible"/>
                                      </p:to>
                                    </p:set>
                                    <p:animEffect transition="in" filter="dissolve">
                                      <p:cBhvr>
                                        <p:cTn id="50" dur="2000"/>
                                        <p:tgtEl>
                                          <p:spTgt spid="2050"/>
                                        </p:tgtEl>
                                      </p:cBhvr>
                                    </p:animEffect>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grpId="0"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Effect transition="in" filter="fade">
                                      <p:cBhvr>
                                        <p:cTn id="55" dur="1000"/>
                                        <p:tgtEl>
                                          <p:spTgt spid="3">
                                            <p:txEl>
                                              <p:pRg st="5" end="5"/>
                                            </p:txEl>
                                          </p:spTgt>
                                        </p:tgtEl>
                                      </p:cBhvr>
                                    </p:animEffect>
                                    <p:anim calcmode="lin" valueType="num">
                                      <p:cBhvr>
                                        <p:cTn id="5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58" fill="hold">
                            <p:stCondLst>
                              <p:cond delay="1000"/>
                            </p:stCondLst>
                            <p:childTnLst>
                              <p:par>
                                <p:cTn id="59" presetID="47" presetClass="entr" presetSubtype="0" fill="hold" grpId="0" nodeType="after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Effect transition="in" filter="fade">
                                      <p:cBhvr>
                                        <p:cTn id="61" dur="1000"/>
                                        <p:tgtEl>
                                          <p:spTgt spid="3">
                                            <p:txEl>
                                              <p:pRg st="6" end="6"/>
                                            </p:txEl>
                                          </p:spTgt>
                                        </p:tgtEl>
                                      </p:cBhvr>
                                    </p:animEffect>
                                    <p:anim calcmode="lin" valueType="num">
                                      <p:cBhvr>
                                        <p:cTn id="6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64" fill="hold">
                            <p:stCondLst>
                              <p:cond delay="2000"/>
                            </p:stCondLst>
                            <p:childTnLst>
                              <p:par>
                                <p:cTn id="65" presetID="47" presetClass="entr" presetSubtype="0" fill="hold" grpId="0" nodeType="afterEffect">
                                  <p:stCondLst>
                                    <p:cond delay="0"/>
                                  </p:stCondLst>
                                  <p:childTnLst>
                                    <p:set>
                                      <p:cBhvr>
                                        <p:cTn id="66" dur="1" fill="hold">
                                          <p:stCondLst>
                                            <p:cond delay="0"/>
                                          </p:stCondLst>
                                        </p:cTn>
                                        <p:tgtEl>
                                          <p:spTgt spid="3">
                                            <p:txEl>
                                              <p:pRg st="7" end="7"/>
                                            </p:txEl>
                                          </p:spTgt>
                                        </p:tgtEl>
                                        <p:attrNameLst>
                                          <p:attrName>style.visibility</p:attrName>
                                        </p:attrNameLst>
                                      </p:cBhvr>
                                      <p:to>
                                        <p:strVal val="visible"/>
                                      </p:to>
                                    </p:set>
                                    <p:animEffect transition="in" filter="fade">
                                      <p:cBhvr>
                                        <p:cTn id="67" dur="1000"/>
                                        <p:tgtEl>
                                          <p:spTgt spid="3">
                                            <p:txEl>
                                              <p:pRg st="7" end="7"/>
                                            </p:txEl>
                                          </p:spTgt>
                                        </p:tgtEl>
                                      </p:cBhvr>
                                    </p:animEffect>
                                    <p:anim calcmode="lin" valueType="num">
                                      <p:cBhvr>
                                        <p:cTn id="6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7" presetClass="entr" presetSubtype="0" fill="hold" grpId="0" nodeType="clickEffect">
                                  <p:stCondLst>
                                    <p:cond delay="0"/>
                                  </p:stCondLst>
                                  <p:childTnLst>
                                    <p:set>
                                      <p:cBhvr>
                                        <p:cTn id="73" dur="1" fill="hold">
                                          <p:stCondLst>
                                            <p:cond delay="0"/>
                                          </p:stCondLst>
                                        </p:cTn>
                                        <p:tgtEl>
                                          <p:spTgt spid="3">
                                            <p:txEl>
                                              <p:pRg st="8" end="8"/>
                                            </p:txEl>
                                          </p:spTgt>
                                        </p:tgtEl>
                                        <p:attrNameLst>
                                          <p:attrName>style.visibility</p:attrName>
                                        </p:attrNameLst>
                                      </p:cBhvr>
                                      <p:to>
                                        <p:strVal val="visible"/>
                                      </p:to>
                                    </p:set>
                                    <p:animEffect transition="in" filter="fade">
                                      <p:cBhvr>
                                        <p:cTn id="74" dur="1000"/>
                                        <p:tgtEl>
                                          <p:spTgt spid="3">
                                            <p:txEl>
                                              <p:pRg st="8" end="8"/>
                                            </p:txEl>
                                          </p:spTgt>
                                        </p:tgtEl>
                                      </p:cBhvr>
                                    </p:animEffect>
                                    <p:anim calcmode="lin" valueType="num">
                                      <p:cBhvr>
                                        <p:cTn id="7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normAutofit fontScale="90000"/>
          </a:bodyPr>
          <a:lstStyle/>
          <a:p>
            <a:r>
              <a:rPr lang="en-US" sz="7200" dirty="0" smtClean="0">
                <a:solidFill>
                  <a:srgbClr val="00B0F0"/>
                </a:solidFill>
                <a:effectLst>
                  <a:outerShdw blurRad="38100" dist="38100" dir="2700000" algn="tl">
                    <a:srgbClr val="000000">
                      <a:alpha val="43137"/>
                    </a:srgbClr>
                  </a:outerShdw>
                </a:effectLst>
              </a:rPr>
              <a:t>Attitudes toward Children</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1676400"/>
            <a:ext cx="4572000" cy="4419600"/>
          </a:xfrm>
        </p:spPr>
        <p:txBody>
          <a:bodyPr/>
          <a:lstStyle/>
          <a:p>
            <a:r>
              <a:rPr lang="en-US" dirty="0" smtClean="0">
                <a:effectLst>
                  <a:outerShdw blurRad="38100" dist="38100" dir="2700000" algn="tl">
                    <a:srgbClr val="000000">
                      <a:alpha val="43137"/>
                    </a:srgbClr>
                  </a:outerShdw>
                </a:effectLst>
              </a:rPr>
              <a:t>Mid 1700s publication of …</a:t>
            </a:r>
          </a:p>
          <a:p>
            <a:r>
              <a:rPr lang="en-US" dirty="0" smtClean="0">
                <a:effectLst>
                  <a:outerShdw blurRad="38100" dist="38100" dir="2700000" algn="tl">
                    <a:srgbClr val="000000">
                      <a:alpha val="43137"/>
                    </a:srgbClr>
                  </a:outerShdw>
                </a:effectLst>
              </a:rPr>
              <a:t>Called for greater love and compassion for children.</a:t>
            </a:r>
          </a:p>
          <a:p>
            <a:r>
              <a:rPr lang="en-US" dirty="0" smtClean="0">
                <a:effectLst>
                  <a:outerShdw blurRad="38100" dist="38100" dir="2700000" algn="tl">
                    <a:srgbClr val="000000">
                      <a:alpha val="43137"/>
                    </a:srgbClr>
                  </a:outerShdw>
                </a:effectLst>
              </a:rPr>
              <a:t>End to swaddling</a:t>
            </a:r>
            <a:endParaRPr lang="en-US" dirty="0">
              <a:effectLst>
                <a:outerShdw blurRad="38100" dist="38100" dir="2700000" algn="tl">
                  <a:srgbClr val="000000">
                    <a:alpha val="43137"/>
                  </a:srgbClr>
                </a:outerShdw>
              </a:effectLst>
            </a:endParaRPr>
          </a:p>
        </p:txBody>
      </p:sp>
      <p:pic>
        <p:nvPicPr>
          <p:cNvPr id="3074" name="Picture 2"/>
          <p:cNvPicPr>
            <a:picLocks noChangeAspect="1" noChangeArrowheads="1"/>
          </p:cNvPicPr>
          <p:nvPr/>
        </p:nvPicPr>
        <p:blipFill>
          <a:blip r:embed="rId2" cstate="print"/>
          <a:srcRect/>
          <a:stretch>
            <a:fillRect/>
          </a:stretch>
        </p:blipFill>
        <p:spPr bwMode="auto">
          <a:xfrm>
            <a:off x="4343400" y="838200"/>
            <a:ext cx="4529513" cy="36576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4114800" y="4374261"/>
            <a:ext cx="3124200" cy="248373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3074"/>
                                        </p:tgtEl>
                                        <p:attrNameLst>
                                          <p:attrName>style.visibility</p:attrName>
                                        </p:attrNameLst>
                                      </p:cBhvr>
                                      <p:to>
                                        <p:strVal val="visible"/>
                                      </p:to>
                                    </p:set>
                                    <p:animEffect transition="in" filter="dissolve">
                                      <p:cBhvr>
                                        <p:cTn id="16" dur="2000"/>
                                        <p:tgtEl>
                                          <p:spTgt spid="307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wipe(left)">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wipe(left)">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dissolv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6" name="Rectangle 2"/>
          <p:cNvSpPr>
            <a:spLocks noGrp="1" noChangeAspect="1" noChangeArrowheads="1"/>
          </p:cNvSpPr>
          <p:nvPr>
            <p:ph type="body" idx="1"/>
          </p:nvPr>
        </p:nvSpPr>
        <p:spPr>
          <a:xfrm>
            <a:off x="0" y="4572000"/>
            <a:ext cx="9144000" cy="2133600"/>
          </a:xfrm>
          <a:noFill/>
          <a:ln/>
        </p:spPr>
        <p:txBody>
          <a:bodyPr>
            <a:noAutofit/>
          </a:bodyPr>
          <a:lstStyle/>
          <a:p>
            <a:r>
              <a:rPr lang="en-US" sz="2400" dirty="0">
                <a:effectLst>
                  <a:outerShdw blurRad="38100" dist="38100" dir="2700000" algn="tl">
                    <a:srgbClr val="000000">
                      <a:alpha val="43137"/>
                    </a:srgbClr>
                  </a:outerShdw>
                </a:effectLst>
              </a:rPr>
              <a:t>This English painting by Joseph Wright of Derby (1734–1797) reflects new attitudes toward child development and education, which advocated greater freedom and direct experience. The children rapturously watch a planetarium, which illustrates the movements and positions of the planets in the solar system. </a:t>
            </a:r>
          </a:p>
        </p:txBody>
      </p:sp>
      <p:sp>
        <p:nvSpPr>
          <p:cNvPr id="605187" name="Rectangle 3"/>
          <p:cNvSpPr>
            <a:spLocks noGrp="1" noChangeArrowheads="1"/>
          </p:cNvSpPr>
          <p:nvPr>
            <p:ph type="title"/>
          </p:nvPr>
        </p:nvSpPr>
        <p:spPr>
          <a:xfrm>
            <a:off x="6248400" y="990600"/>
            <a:ext cx="2971800" cy="2123658"/>
          </a:xfrm>
          <a:noFill/>
        </p:spPr>
        <p:txBody>
          <a:bodyPr wrap="square">
            <a:spAutoFit/>
          </a:bodyPr>
          <a:lstStyle/>
          <a:p>
            <a:r>
              <a:rPr lang="en-US" dirty="0">
                <a:solidFill>
                  <a:srgbClr val="00B0F0"/>
                </a:solidFill>
                <a:effectLst>
                  <a:outerShdw blurRad="38100" dist="38100" dir="2700000" algn="tl">
                    <a:srgbClr val="000000">
                      <a:alpha val="43137"/>
                    </a:srgbClr>
                  </a:outerShdw>
                </a:effectLst>
              </a:rPr>
              <a:t>Cultivating the Joy of Discovery</a:t>
            </a:r>
          </a:p>
        </p:txBody>
      </p:sp>
      <p:pic>
        <p:nvPicPr>
          <p:cNvPr id="605190" name="Picture 6" descr="mckay 9e_Ch20_p661a"/>
          <p:cNvPicPr>
            <a:picLocks noChangeAspect="1" noChangeArrowheads="1"/>
          </p:cNvPicPr>
          <p:nvPr/>
        </p:nvPicPr>
        <p:blipFill>
          <a:blip r:embed="rId3" cstate="print"/>
          <a:srcRect/>
          <a:stretch>
            <a:fillRect/>
          </a:stretch>
        </p:blipFill>
        <p:spPr bwMode="auto">
          <a:xfrm>
            <a:off x="0" y="0"/>
            <a:ext cx="6400800" cy="4490498"/>
          </a:xfrm>
          <a:prstGeom prst="rect">
            <a:avLst/>
          </a:prstGeom>
          <a:noFill/>
          <a:ln w="12700">
            <a:solidFill>
              <a:srgbClr val="000000"/>
            </a:solid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Autofit/>
          </a:bodyPr>
          <a:lstStyle/>
          <a:p>
            <a:r>
              <a:rPr lang="en-US" sz="8000" dirty="0" smtClean="0">
                <a:solidFill>
                  <a:srgbClr val="00B0F0"/>
                </a:solidFill>
                <a:effectLst>
                  <a:outerShdw blurRad="38100" dist="38100" dir="2700000" algn="tl">
                    <a:srgbClr val="000000">
                      <a:alpha val="43137"/>
                    </a:srgbClr>
                  </a:outerShdw>
                </a:effectLst>
              </a:rPr>
              <a:t>Education</a:t>
            </a:r>
            <a:endParaRPr lang="en-US" sz="8000" dirty="0">
              <a:solidFill>
                <a:srgbClr val="00B0F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762000"/>
            <a:ext cx="9144000" cy="6096000"/>
          </a:xfrm>
        </p:spPr>
        <p:txBody>
          <a:bodyPr>
            <a:normAutofit lnSpcReduction="10000"/>
          </a:bodyPr>
          <a:lstStyle/>
          <a:p>
            <a:r>
              <a:rPr lang="en-US" sz="2600" dirty="0" smtClean="0">
                <a:effectLst>
                  <a:outerShdw blurRad="38100" dist="38100" dir="2700000" algn="tl">
                    <a:srgbClr val="000000">
                      <a:alpha val="43137"/>
                    </a:srgbClr>
                  </a:outerShdw>
                </a:effectLst>
              </a:rPr>
              <a:t>Was the realm of the aristocracy and rich.  </a:t>
            </a:r>
          </a:p>
          <a:p>
            <a:r>
              <a:rPr lang="en-US" sz="2600" dirty="0" smtClean="0">
                <a:effectLst>
                  <a:outerShdw blurRad="38100" dist="38100" dir="2700000" algn="tl">
                    <a:srgbClr val="000000">
                      <a:alpha val="43137"/>
                    </a:srgbClr>
                  </a:outerShdw>
                </a:effectLst>
              </a:rPr>
              <a:t>Religious control (Jesuits).  Used a method of indoctrination.</a:t>
            </a:r>
          </a:p>
          <a:p>
            <a:r>
              <a:rPr lang="en-US" sz="2600" dirty="0" smtClean="0">
                <a:effectLst>
                  <a:outerShdw blurRad="38100" dist="38100" dir="2700000" algn="tl">
                    <a:srgbClr val="000000">
                      <a:alpha val="43137"/>
                    </a:srgbClr>
                  </a:outerShdw>
                </a:effectLst>
              </a:rPr>
              <a:t>Prussia leads effort for more universal education.  WHY?</a:t>
            </a:r>
          </a:p>
          <a:p>
            <a:pPr lvl="1"/>
            <a:r>
              <a:rPr lang="en-US" sz="2400" dirty="0" smtClean="0">
                <a:effectLst>
                  <a:outerShdw blurRad="38100" dist="38100" dir="2700000" algn="tl">
                    <a:srgbClr val="000000">
                      <a:alpha val="43137"/>
                    </a:srgbClr>
                  </a:outerShdw>
                </a:effectLst>
              </a:rPr>
              <a:t>Lutheran - Everyone should be able to read the Bible</a:t>
            </a:r>
          </a:p>
          <a:p>
            <a:r>
              <a:rPr lang="en-US" sz="2600" dirty="0" smtClean="0">
                <a:effectLst>
                  <a:outerShdw blurRad="38100" dist="38100" dir="2700000" algn="tl">
                    <a:srgbClr val="000000">
                      <a:alpha val="43137"/>
                    </a:srgbClr>
                  </a:outerShdw>
                </a:effectLst>
              </a:rPr>
              <a:t>1717 compulsory elementary education </a:t>
            </a:r>
          </a:p>
          <a:p>
            <a:pPr>
              <a:buNone/>
            </a:pPr>
            <a:r>
              <a:rPr lang="en-US" sz="2600" dirty="0" smtClean="0">
                <a:effectLst>
                  <a:outerShdw blurRad="38100" dist="38100" dir="2700000" algn="tl">
                    <a:srgbClr val="000000">
                      <a:alpha val="43137"/>
                    </a:srgbClr>
                  </a:outerShdw>
                </a:effectLst>
              </a:rPr>
              <a:t>	</a:t>
            </a:r>
            <a:r>
              <a:rPr lang="en-US" sz="2600" dirty="0" smtClean="0">
                <a:solidFill>
                  <a:srgbClr val="FF0000"/>
                </a:solidFill>
                <a:effectLst>
                  <a:outerShdw blurRad="38100" dist="38100" dir="2700000" algn="tl">
                    <a:srgbClr val="000000">
                      <a:alpha val="43137"/>
                    </a:srgbClr>
                  </a:outerShdw>
                </a:effectLst>
              </a:rPr>
              <a:t>(I </a:t>
            </a:r>
            <a:r>
              <a:rPr lang="en-US" sz="2600" dirty="0" smtClean="0">
                <a:solidFill>
                  <a:srgbClr val="FF0000"/>
                </a:solidFill>
                <a:effectLst>
                  <a:outerShdw blurRad="38100" dist="38100" dir="2700000" algn="tl">
                    <a:srgbClr val="000000">
                      <a:alpha val="43137"/>
                    </a:srgbClr>
                  </a:outerShdw>
                </a:effectLst>
              </a:rPr>
              <a:t>got a job as a result!)</a:t>
            </a:r>
          </a:p>
          <a:p>
            <a:r>
              <a:rPr lang="en-US" sz="2600" dirty="0" smtClean="0">
                <a:effectLst>
                  <a:outerShdw blurRad="38100" dist="38100" dir="2700000" algn="tl">
                    <a:srgbClr val="000000">
                      <a:alpha val="43137"/>
                    </a:srgbClr>
                  </a:outerShdw>
                </a:effectLst>
              </a:rPr>
              <a:t>Scotland follows</a:t>
            </a:r>
          </a:p>
          <a:p>
            <a:r>
              <a:rPr lang="en-US" sz="2600" dirty="0" smtClean="0">
                <a:effectLst>
                  <a:outerShdw blurRad="38100" dist="38100" dir="2700000" algn="tl">
                    <a:srgbClr val="000000">
                      <a:alpha val="43137"/>
                    </a:srgbClr>
                  </a:outerShdw>
                </a:effectLst>
              </a:rPr>
              <a:t>C of E and dissenters </a:t>
            </a:r>
          </a:p>
          <a:p>
            <a:r>
              <a:rPr lang="en-US" sz="2600" dirty="0" smtClean="0">
                <a:effectLst>
                  <a:outerShdw blurRad="38100" dist="38100" dir="2700000" algn="tl">
                    <a:srgbClr val="000000">
                      <a:alpha val="43137"/>
                    </a:srgbClr>
                  </a:outerShdw>
                </a:effectLst>
              </a:rPr>
              <a:t>1774 Austria under Maria Theresa</a:t>
            </a:r>
          </a:p>
          <a:p>
            <a:r>
              <a:rPr lang="en-US" sz="2600" dirty="0" smtClean="0">
                <a:effectLst>
                  <a:outerShdw blurRad="38100" dist="38100" dir="2700000" algn="tl">
                    <a:srgbClr val="000000">
                      <a:alpha val="43137"/>
                    </a:srgbClr>
                  </a:outerShdw>
                </a:effectLst>
              </a:rPr>
              <a:t>Huge growth in literacy between 1600 and 1800.</a:t>
            </a:r>
          </a:p>
          <a:p>
            <a:pPr lvl="1"/>
            <a:r>
              <a:rPr lang="en-US" sz="2200" dirty="0" smtClean="0">
                <a:effectLst>
                  <a:outerShdw blurRad="38100" dist="38100" dir="2700000" algn="tl">
                    <a:srgbClr val="000000">
                      <a:alpha val="43137"/>
                    </a:srgbClr>
                  </a:outerShdw>
                </a:effectLst>
              </a:rPr>
              <a:t>Scotland 1:6 to 9:10, France the same, England 1:4 to 3:4</a:t>
            </a:r>
          </a:p>
          <a:p>
            <a:r>
              <a:rPr lang="en-US" sz="2600" dirty="0" smtClean="0">
                <a:effectLst>
                  <a:outerShdw blurRad="38100" dist="38100" dir="2700000" algn="tl">
                    <a:srgbClr val="000000">
                      <a:alpha val="43137"/>
                    </a:srgbClr>
                  </a:outerShdw>
                </a:effectLst>
              </a:rPr>
              <a:t>Women also more literate but still behind men</a:t>
            </a:r>
          </a:p>
          <a:p>
            <a:endParaRPr lang="en-US" dirty="0" smtClean="0">
              <a:effectLst>
                <a:outerShdw blurRad="38100" dist="38100" dir="2700000" algn="tl">
                  <a:srgbClr val="000000">
                    <a:alpha val="43137"/>
                  </a:srgbClr>
                </a:outerShdw>
              </a:effectLst>
            </a:endParaRPr>
          </a:p>
          <a:p>
            <a:pPr lvl="1"/>
            <a:endParaRPr lang="en-US"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anim calcmode="lin" valueType="num">
                                      <p:cBhvr>
                                        <p:cTn id="13" dur="5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4"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iterate type="lt">
                                    <p:tmPct val="10000"/>
                                  </p:iterate>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anim calcmode="lin" valueType="num">
                                      <p:cBhvr>
                                        <p:cTn id="20" dur="5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1"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grpId="0" nodeType="clickEffect">
                                  <p:stCondLst>
                                    <p:cond delay="0"/>
                                  </p:stCondLst>
                                  <p:iterate type="lt">
                                    <p:tmPct val="10000"/>
                                  </p:iterate>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500"/>
                                        <p:tgtEl>
                                          <p:spTgt spid="3">
                                            <p:txEl>
                                              <p:pRg st="2" end="2"/>
                                            </p:txEl>
                                          </p:spTgt>
                                        </p:tgtEl>
                                      </p:cBhvr>
                                    </p:animEffect>
                                    <p:anim calcmode="lin" valueType="num">
                                      <p:cBhvr>
                                        <p:cTn id="27" dur="5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8"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grpId="0" nodeType="clickEffect">
                                  <p:stCondLst>
                                    <p:cond delay="0"/>
                                  </p:stCondLst>
                                  <p:iterate type="lt">
                                    <p:tmPct val="10000"/>
                                  </p:iterate>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500"/>
                                        <p:tgtEl>
                                          <p:spTgt spid="3">
                                            <p:txEl>
                                              <p:pRg st="3" end="3"/>
                                            </p:txEl>
                                          </p:spTgt>
                                        </p:tgtEl>
                                      </p:cBhvr>
                                    </p:animEffect>
                                    <p:anim calcmode="lin" valueType="num">
                                      <p:cBhvr>
                                        <p:cTn id="34" dur="5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5"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45" presetClass="entr" presetSubtype="0" fill="hold" grpId="0" nodeType="clickEffect">
                                  <p:stCondLst>
                                    <p:cond delay="0"/>
                                  </p:stCondLst>
                                  <p:iterate type="lt">
                                    <p:tmPct val="10000"/>
                                  </p:iterate>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500"/>
                                        <p:tgtEl>
                                          <p:spTgt spid="3">
                                            <p:txEl>
                                              <p:pRg st="4" end="4"/>
                                            </p:txEl>
                                          </p:spTgt>
                                        </p:tgtEl>
                                      </p:cBhvr>
                                    </p:animEffect>
                                    <p:anim calcmode="lin" valueType="num">
                                      <p:cBhvr>
                                        <p:cTn id="41" dur="5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42"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45" presetClass="entr" presetSubtype="0" fill="hold" grpId="0" nodeType="clickEffect">
                                  <p:stCondLst>
                                    <p:cond delay="0"/>
                                  </p:stCondLst>
                                  <p:iterate type="lt">
                                    <p:tmPct val="10000"/>
                                  </p:iterate>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500"/>
                                        <p:tgtEl>
                                          <p:spTgt spid="3">
                                            <p:txEl>
                                              <p:pRg st="5" end="5"/>
                                            </p:txEl>
                                          </p:spTgt>
                                        </p:tgtEl>
                                      </p:cBhvr>
                                    </p:animEffect>
                                    <p:anim calcmode="lin" valueType="num">
                                      <p:cBhvr>
                                        <p:cTn id="48" dur="5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49" dur="5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45" presetClass="entr" presetSubtype="0" fill="hold" grpId="0" nodeType="clickEffect">
                                  <p:stCondLst>
                                    <p:cond delay="0"/>
                                  </p:stCondLst>
                                  <p:iterate type="lt">
                                    <p:tmPct val="10000"/>
                                  </p:iterate>
                                  <p:childTnLst>
                                    <p:set>
                                      <p:cBhvr>
                                        <p:cTn id="53" dur="1" fill="hold">
                                          <p:stCondLst>
                                            <p:cond delay="0"/>
                                          </p:stCondLst>
                                        </p:cTn>
                                        <p:tgtEl>
                                          <p:spTgt spid="3">
                                            <p:txEl>
                                              <p:pRg st="6" end="6"/>
                                            </p:txEl>
                                          </p:spTgt>
                                        </p:tgtEl>
                                        <p:attrNameLst>
                                          <p:attrName>style.visibility</p:attrName>
                                        </p:attrNameLst>
                                      </p:cBhvr>
                                      <p:to>
                                        <p:strVal val="visible"/>
                                      </p:to>
                                    </p:set>
                                    <p:animEffect transition="in" filter="fade">
                                      <p:cBhvr>
                                        <p:cTn id="54" dur="500"/>
                                        <p:tgtEl>
                                          <p:spTgt spid="3">
                                            <p:txEl>
                                              <p:pRg st="6" end="6"/>
                                            </p:txEl>
                                          </p:spTgt>
                                        </p:tgtEl>
                                      </p:cBhvr>
                                    </p:animEffect>
                                    <p:anim calcmode="lin" valueType="num">
                                      <p:cBhvr>
                                        <p:cTn id="55" dur="5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56" dur="5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45" presetClass="entr" presetSubtype="0" fill="hold" grpId="0" nodeType="clickEffect">
                                  <p:stCondLst>
                                    <p:cond delay="0"/>
                                  </p:stCondLst>
                                  <p:iterate type="lt">
                                    <p:tmPct val="10000"/>
                                  </p:iterate>
                                  <p:childTnLst>
                                    <p:set>
                                      <p:cBhvr>
                                        <p:cTn id="60" dur="1" fill="hold">
                                          <p:stCondLst>
                                            <p:cond delay="0"/>
                                          </p:stCondLst>
                                        </p:cTn>
                                        <p:tgtEl>
                                          <p:spTgt spid="3">
                                            <p:txEl>
                                              <p:pRg st="7" end="7"/>
                                            </p:txEl>
                                          </p:spTgt>
                                        </p:tgtEl>
                                        <p:attrNameLst>
                                          <p:attrName>style.visibility</p:attrName>
                                        </p:attrNameLst>
                                      </p:cBhvr>
                                      <p:to>
                                        <p:strVal val="visible"/>
                                      </p:to>
                                    </p:set>
                                    <p:animEffect transition="in" filter="fade">
                                      <p:cBhvr>
                                        <p:cTn id="61" dur="500"/>
                                        <p:tgtEl>
                                          <p:spTgt spid="3">
                                            <p:txEl>
                                              <p:pRg st="7" end="7"/>
                                            </p:txEl>
                                          </p:spTgt>
                                        </p:tgtEl>
                                      </p:cBhvr>
                                    </p:animEffect>
                                    <p:anim calcmode="lin" valueType="num">
                                      <p:cBhvr>
                                        <p:cTn id="62" dur="500" fill="hold"/>
                                        <p:tgtEl>
                                          <p:spTgt spid="3">
                                            <p:txEl>
                                              <p:pRg st="7" end="7"/>
                                            </p:txEl>
                                          </p:spTgt>
                                        </p:tgtEl>
                                        <p:attrNameLst>
                                          <p:attrName>ppt_w</p:attrName>
                                        </p:attrNameLst>
                                      </p:cBhvr>
                                      <p:tavLst>
                                        <p:tav tm="0" fmla="#ppt_w*sin(2.5*pi*$)">
                                          <p:val>
                                            <p:fltVal val="0"/>
                                          </p:val>
                                        </p:tav>
                                        <p:tav tm="100000">
                                          <p:val>
                                            <p:fltVal val="1"/>
                                          </p:val>
                                        </p:tav>
                                      </p:tavLst>
                                    </p:anim>
                                    <p:anim calcmode="lin" valueType="num">
                                      <p:cBhvr>
                                        <p:cTn id="63" dur="500" fill="hold"/>
                                        <p:tgtEl>
                                          <p:spTgt spid="3">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64" fill="hold">
                      <p:stCondLst>
                        <p:cond delay="indefinite"/>
                      </p:stCondLst>
                      <p:childTnLst>
                        <p:par>
                          <p:cTn id="65" fill="hold">
                            <p:stCondLst>
                              <p:cond delay="0"/>
                            </p:stCondLst>
                            <p:childTnLst>
                              <p:par>
                                <p:cTn id="66" presetID="45" presetClass="entr" presetSubtype="0" fill="hold" grpId="0" nodeType="clickEffect">
                                  <p:stCondLst>
                                    <p:cond delay="0"/>
                                  </p:stCondLst>
                                  <p:iterate type="lt">
                                    <p:tmPct val="10000"/>
                                  </p:iterate>
                                  <p:childTnLst>
                                    <p:set>
                                      <p:cBhvr>
                                        <p:cTn id="67" dur="1" fill="hold">
                                          <p:stCondLst>
                                            <p:cond delay="0"/>
                                          </p:stCondLst>
                                        </p:cTn>
                                        <p:tgtEl>
                                          <p:spTgt spid="3">
                                            <p:txEl>
                                              <p:pRg st="8" end="8"/>
                                            </p:txEl>
                                          </p:spTgt>
                                        </p:tgtEl>
                                        <p:attrNameLst>
                                          <p:attrName>style.visibility</p:attrName>
                                        </p:attrNameLst>
                                      </p:cBhvr>
                                      <p:to>
                                        <p:strVal val="visible"/>
                                      </p:to>
                                    </p:set>
                                    <p:animEffect transition="in" filter="fade">
                                      <p:cBhvr>
                                        <p:cTn id="68" dur="500"/>
                                        <p:tgtEl>
                                          <p:spTgt spid="3">
                                            <p:txEl>
                                              <p:pRg st="8" end="8"/>
                                            </p:txEl>
                                          </p:spTgt>
                                        </p:tgtEl>
                                      </p:cBhvr>
                                    </p:animEffect>
                                    <p:anim calcmode="lin" valueType="num">
                                      <p:cBhvr>
                                        <p:cTn id="69" dur="500" fill="hold"/>
                                        <p:tgtEl>
                                          <p:spTgt spid="3">
                                            <p:txEl>
                                              <p:pRg st="8" end="8"/>
                                            </p:txEl>
                                          </p:spTgt>
                                        </p:tgtEl>
                                        <p:attrNameLst>
                                          <p:attrName>ppt_w</p:attrName>
                                        </p:attrNameLst>
                                      </p:cBhvr>
                                      <p:tavLst>
                                        <p:tav tm="0" fmla="#ppt_w*sin(2.5*pi*$)">
                                          <p:val>
                                            <p:fltVal val="0"/>
                                          </p:val>
                                        </p:tav>
                                        <p:tav tm="100000">
                                          <p:val>
                                            <p:fltVal val="1"/>
                                          </p:val>
                                        </p:tav>
                                      </p:tavLst>
                                    </p:anim>
                                    <p:anim calcmode="lin" valueType="num">
                                      <p:cBhvr>
                                        <p:cTn id="70" dur="500" fill="hold"/>
                                        <p:tgtEl>
                                          <p:spTgt spid="3">
                                            <p:txEl>
                                              <p:pRg st="8" end="8"/>
                                            </p:txEl>
                                          </p:spTgt>
                                        </p:tgtEl>
                                        <p:attrNameLst>
                                          <p:attrName>ppt_h</p:attrName>
                                        </p:attrNameLst>
                                      </p:cBhvr>
                                      <p:tavLst>
                                        <p:tav tm="0">
                                          <p:val>
                                            <p:strVal val="#ppt_h"/>
                                          </p:val>
                                        </p:tav>
                                        <p:tav tm="100000">
                                          <p:val>
                                            <p:strVal val="#ppt_h"/>
                                          </p:val>
                                        </p:tav>
                                      </p:tavLst>
                                    </p:anim>
                                  </p:childTnLst>
                                </p:cTn>
                              </p:par>
                            </p:childTnLst>
                          </p:cTn>
                        </p:par>
                      </p:childTnLst>
                    </p:cTn>
                  </p:par>
                  <p:par>
                    <p:cTn id="71" fill="hold">
                      <p:stCondLst>
                        <p:cond delay="indefinite"/>
                      </p:stCondLst>
                      <p:childTnLst>
                        <p:par>
                          <p:cTn id="72" fill="hold">
                            <p:stCondLst>
                              <p:cond delay="0"/>
                            </p:stCondLst>
                            <p:childTnLst>
                              <p:par>
                                <p:cTn id="73" presetID="45" presetClass="entr" presetSubtype="0" fill="hold" grpId="0" nodeType="clickEffect">
                                  <p:stCondLst>
                                    <p:cond delay="0"/>
                                  </p:stCondLst>
                                  <p:iterate type="lt">
                                    <p:tmPct val="10000"/>
                                  </p:iterate>
                                  <p:childTnLst>
                                    <p:set>
                                      <p:cBhvr>
                                        <p:cTn id="74" dur="1" fill="hold">
                                          <p:stCondLst>
                                            <p:cond delay="0"/>
                                          </p:stCondLst>
                                        </p:cTn>
                                        <p:tgtEl>
                                          <p:spTgt spid="3">
                                            <p:txEl>
                                              <p:pRg st="9" end="9"/>
                                            </p:txEl>
                                          </p:spTgt>
                                        </p:tgtEl>
                                        <p:attrNameLst>
                                          <p:attrName>style.visibility</p:attrName>
                                        </p:attrNameLst>
                                      </p:cBhvr>
                                      <p:to>
                                        <p:strVal val="visible"/>
                                      </p:to>
                                    </p:set>
                                    <p:animEffect transition="in" filter="fade">
                                      <p:cBhvr>
                                        <p:cTn id="75" dur="500"/>
                                        <p:tgtEl>
                                          <p:spTgt spid="3">
                                            <p:txEl>
                                              <p:pRg st="9" end="9"/>
                                            </p:txEl>
                                          </p:spTgt>
                                        </p:tgtEl>
                                      </p:cBhvr>
                                    </p:animEffect>
                                    <p:anim calcmode="lin" valueType="num">
                                      <p:cBhvr>
                                        <p:cTn id="76" dur="500" fill="hold"/>
                                        <p:tgtEl>
                                          <p:spTgt spid="3">
                                            <p:txEl>
                                              <p:pRg st="9" end="9"/>
                                            </p:txEl>
                                          </p:spTgt>
                                        </p:tgtEl>
                                        <p:attrNameLst>
                                          <p:attrName>ppt_w</p:attrName>
                                        </p:attrNameLst>
                                      </p:cBhvr>
                                      <p:tavLst>
                                        <p:tav tm="0" fmla="#ppt_w*sin(2.5*pi*$)">
                                          <p:val>
                                            <p:fltVal val="0"/>
                                          </p:val>
                                        </p:tav>
                                        <p:tav tm="100000">
                                          <p:val>
                                            <p:fltVal val="1"/>
                                          </p:val>
                                        </p:tav>
                                      </p:tavLst>
                                    </p:anim>
                                    <p:anim calcmode="lin" valueType="num">
                                      <p:cBhvr>
                                        <p:cTn id="77" dur="500" fill="hold"/>
                                        <p:tgtEl>
                                          <p:spTgt spid="3">
                                            <p:txEl>
                                              <p:pRg st="9" end="9"/>
                                            </p:txEl>
                                          </p:spTgt>
                                        </p:tgtEl>
                                        <p:attrNameLst>
                                          <p:attrName>ppt_h</p:attrName>
                                        </p:attrNameLst>
                                      </p:cBhvr>
                                      <p:tavLst>
                                        <p:tav tm="0">
                                          <p:val>
                                            <p:strVal val="#ppt_h"/>
                                          </p:val>
                                        </p:tav>
                                        <p:tav tm="100000">
                                          <p:val>
                                            <p:strVal val="#ppt_h"/>
                                          </p:val>
                                        </p:tav>
                                      </p:tavLst>
                                    </p:anim>
                                  </p:childTnLst>
                                </p:cTn>
                              </p:par>
                            </p:childTnLst>
                          </p:cTn>
                        </p:par>
                        <p:par>
                          <p:cTn id="78" fill="hold">
                            <p:stCondLst>
                              <p:cond delay="2400"/>
                            </p:stCondLst>
                            <p:childTnLst>
                              <p:par>
                                <p:cTn id="79" presetID="45" presetClass="entr" presetSubtype="0" fill="hold" grpId="0" nodeType="afterEffect">
                                  <p:stCondLst>
                                    <p:cond delay="0"/>
                                  </p:stCondLst>
                                  <p:iterate type="lt">
                                    <p:tmPct val="10000"/>
                                  </p:iterate>
                                  <p:childTnLst>
                                    <p:set>
                                      <p:cBhvr>
                                        <p:cTn id="80" dur="1" fill="hold">
                                          <p:stCondLst>
                                            <p:cond delay="0"/>
                                          </p:stCondLst>
                                        </p:cTn>
                                        <p:tgtEl>
                                          <p:spTgt spid="3">
                                            <p:txEl>
                                              <p:pRg st="10" end="10"/>
                                            </p:txEl>
                                          </p:spTgt>
                                        </p:tgtEl>
                                        <p:attrNameLst>
                                          <p:attrName>style.visibility</p:attrName>
                                        </p:attrNameLst>
                                      </p:cBhvr>
                                      <p:to>
                                        <p:strVal val="visible"/>
                                      </p:to>
                                    </p:set>
                                    <p:animEffect transition="in" filter="fade">
                                      <p:cBhvr>
                                        <p:cTn id="81" dur="500"/>
                                        <p:tgtEl>
                                          <p:spTgt spid="3">
                                            <p:txEl>
                                              <p:pRg st="10" end="10"/>
                                            </p:txEl>
                                          </p:spTgt>
                                        </p:tgtEl>
                                      </p:cBhvr>
                                    </p:animEffect>
                                    <p:anim calcmode="lin" valueType="num">
                                      <p:cBhvr>
                                        <p:cTn id="82" dur="500" fill="hold"/>
                                        <p:tgtEl>
                                          <p:spTgt spid="3">
                                            <p:txEl>
                                              <p:pRg st="10" end="10"/>
                                            </p:txEl>
                                          </p:spTgt>
                                        </p:tgtEl>
                                        <p:attrNameLst>
                                          <p:attrName>ppt_w</p:attrName>
                                        </p:attrNameLst>
                                      </p:cBhvr>
                                      <p:tavLst>
                                        <p:tav tm="0" fmla="#ppt_w*sin(2.5*pi*$)">
                                          <p:val>
                                            <p:fltVal val="0"/>
                                          </p:val>
                                        </p:tav>
                                        <p:tav tm="100000">
                                          <p:val>
                                            <p:fltVal val="1"/>
                                          </p:val>
                                        </p:tav>
                                      </p:tavLst>
                                    </p:anim>
                                    <p:anim calcmode="lin" valueType="num">
                                      <p:cBhvr>
                                        <p:cTn id="83" dur="500" fill="hold"/>
                                        <p:tgtEl>
                                          <p:spTgt spid="3">
                                            <p:txEl>
                                              <p:pRg st="10" end="10"/>
                                            </p:txEl>
                                          </p:spTgt>
                                        </p:tgtEl>
                                        <p:attrNameLst>
                                          <p:attrName>ppt_h</p:attrName>
                                        </p:attrNameLst>
                                      </p:cBhvr>
                                      <p:tavLst>
                                        <p:tav tm="0">
                                          <p:val>
                                            <p:strVal val="#ppt_h"/>
                                          </p:val>
                                        </p:tav>
                                        <p:tav tm="100000">
                                          <p:val>
                                            <p:strVal val="#ppt_h"/>
                                          </p:val>
                                        </p:tav>
                                      </p:tavLst>
                                    </p:anim>
                                  </p:childTnLst>
                                </p:cTn>
                              </p:par>
                            </p:childTnLst>
                          </p:cTn>
                        </p:par>
                      </p:childTnLst>
                    </p:cTn>
                  </p:par>
                  <p:par>
                    <p:cTn id="84" fill="hold">
                      <p:stCondLst>
                        <p:cond delay="indefinite"/>
                      </p:stCondLst>
                      <p:childTnLst>
                        <p:par>
                          <p:cTn id="85" fill="hold">
                            <p:stCondLst>
                              <p:cond delay="0"/>
                            </p:stCondLst>
                            <p:childTnLst>
                              <p:par>
                                <p:cTn id="86" presetID="45" presetClass="entr" presetSubtype="0" fill="hold" grpId="0" nodeType="clickEffect">
                                  <p:stCondLst>
                                    <p:cond delay="0"/>
                                  </p:stCondLst>
                                  <p:iterate type="lt">
                                    <p:tmPct val="10000"/>
                                  </p:iterate>
                                  <p:childTnLst>
                                    <p:set>
                                      <p:cBhvr>
                                        <p:cTn id="87" dur="1" fill="hold">
                                          <p:stCondLst>
                                            <p:cond delay="0"/>
                                          </p:stCondLst>
                                        </p:cTn>
                                        <p:tgtEl>
                                          <p:spTgt spid="3">
                                            <p:txEl>
                                              <p:pRg st="11" end="11"/>
                                            </p:txEl>
                                          </p:spTgt>
                                        </p:tgtEl>
                                        <p:attrNameLst>
                                          <p:attrName>style.visibility</p:attrName>
                                        </p:attrNameLst>
                                      </p:cBhvr>
                                      <p:to>
                                        <p:strVal val="visible"/>
                                      </p:to>
                                    </p:set>
                                    <p:animEffect transition="in" filter="fade">
                                      <p:cBhvr>
                                        <p:cTn id="88" dur="500"/>
                                        <p:tgtEl>
                                          <p:spTgt spid="3">
                                            <p:txEl>
                                              <p:pRg st="11" end="11"/>
                                            </p:txEl>
                                          </p:spTgt>
                                        </p:tgtEl>
                                      </p:cBhvr>
                                    </p:animEffect>
                                    <p:anim calcmode="lin" valueType="num">
                                      <p:cBhvr>
                                        <p:cTn id="89" dur="500" fill="hold"/>
                                        <p:tgtEl>
                                          <p:spTgt spid="3">
                                            <p:txEl>
                                              <p:pRg st="11" end="11"/>
                                            </p:txEl>
                                          </p:spTgt>
                                        </p:tgtEl>
                                        <p:attrNameLst>
                                          <p:attrName>ppt_w</p:attrName>
                                        </p:attrNameLst>
                                      </p:cBhvr>
                                      <p:tavLst>
                                        <p:tav tm="0" fmla="#ppt_w*sin(2.5*pi*$)">
                                          <p:val>
                                            <p:fltVal val="0"/>
                                          </p:val>
                                        </p:tav>
                                        <p:tav tm="100000">
                                          <p:val>
                                            <p:fltVal val="1"/>
                                          </p:val>
                                        </p:tav>
                                      </p:tavLst>
                                    </p:anim>
                                    <p:anim calcmode="lin" valueType="num">
                                      <p:cBhvr>
                                        <p:cTn id="90" dur="500" fill="hold"/>
                                        <p:tgtEl>
                                          <p:spTgt spid="3">
                                            <p:txEl>
                                              <p:pRg st="11" end="1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4" name="Rectangle 2"/>
          <p:cNvSpPr>
            <a:spLocks noGrp="1" noChangeAspect="1" noChangeArrowheads="1"/>
          </p:cNvSpPr>
          <p:nvPr>
            <p:ph type="body" idx="1"/>
          </p:nvPr>
        </p:nvSpPr>
        <p:spPr>
          <a:xfrm>
            <a:off x="3886200" y="76200"/>
            <a:ext cx="5257800" cy="6781800"/>
          </a:xfrm>
          <a:noFill/>
          <a:ln/>
        </p:spPr>
        <p:txBody>
          <a:bodyPr>
            <a:normAutofit fontScale="70000" lnSpcReduction="20000"/>
          </a:bodyPr>
          <a:lstStyle/>
          <a:p>
            <a:pPr>
              <a:buNone/>
            </a:pPr>
            <a:r>
              <a:rPr lang="en-US" dirty="0" smtClean="0">
                <a:effectLst>
                  <a:outerShdw blurRad="38100" dist="38100" dir="2700000" algn="tl">
                    <a:srgbClr val="000000">
                      <a:alpha val="43137"/>
                    </a:srgbClr>
                  </a:outerShdw>
                </a:effectLst>
              </a:rPr>
              <a:t>	</a:t>
            </a:r>
            <a:r>
              <a:rPr lang="en-US" sz="3400" dirty="0" smtClean="0">
                <a:effectLst>
                  <a:outerShdw blurRad="38100" dist="38100" dir="2700000" algn="tl">
                    <a:srgbClr val="000000">
                      <a:alpha val="43137"/>
                    </a:srgbClr>
                  </a:outerShdw>
                </a:effectLst>
              </a:rPr>
              <a:t>As literacy rates rose, the </a:t>
            </a:r>
            <a:r>
              <a:rPr lang="en-US" sz="3400" dirty="0">
                <a:effectLst>
                  <a:outerShdw blurRad="38100" dist="38100" dir="2700000" algn="tl">
                    <a:srgbClr val="000000">
                      <a:alpha val="43137"/>
                    </a:srgbClr>
                  </a:outerShdw>
                </a:effectLst>
              </a:rPr>
              <a:t>novel also emerged as a new literary genre in this period. With its focus on emotions, love, and family melodrama, the novel was seen as a particularly feminine genre, and it allowed </a:t>
            </a:r>
            <a:r>
              <a:rPr lang="en-US" sz="3400" dirty="0" smtClean="0">
                <a:effectLst>
                  <a:outerShdw blurRad="38100" dist="38100" dir="2700000" algn="tl">
                    <a:srgbClr val="000000">
                      <a:alpha val="43137"/>
                    </a:srgbClr>
                  </a:outerShdw>
                </a:effectLst>
              </a:rPr>
              <a:t>female </a:t>
            </a:r>
            <a:r>
              <a:rPr lang="en-US" sz="3400" dirty="0">
                <a:effectLst>
                  <a:outerShdw blurRad="38100" dist="38100" dir="2700000" algn="tl">
                    <a:srgbClr val="000000">
                      <a:alpha val="43137"/>
                    </a:srgbClr>
                  </a:outerShdw>
                </a:effectLst>
              </a:rPr>
              <a:t>writers more access to </a:t>
            </a:r>
            <a:r>
              <a:rPr lang="en-US" sz="3400" dirty="0" smtClean="0">
                <a:effectLst>
                  <a:outerShdw blurRad="38100" dist="38100" dir="2700000" algn="tl">
                    <a:srgbClr val="000000">
                      <a:alpha val="43137"/>
                    </a:srgbClr>
                  </a:outerShdw>
                </a:effectLst>
              </a:rPr>
              <a:t>publish. </a:t>
            </a:r>
          </a:p>
          <a:p>
            <a:pPr>
              <a:buNone/>
            </a:pPr>
            <a:r>
              <a:rPr lang="en-US" sz="3400" dirty="0" smtClean="0">
                <a:effectLst>
                  <a:outerShdw blurRad="38100" dist="38100" dir="2700000" algn="tl">
                    <a:srgbClr val="000000">
                      <a:alpha val="43137"/>
                    </a:srgbClr>
                  </a:outerShdw>
                </a:effectLst>
              </a:rPr>
              <a:t>	Writing </a:t>
            </a:r>
            <a:r>
              <a:rPr lang="en-US" sz="3400" dirty="0">
                <a:effectLst>
                  <a:outerShdw blurRad="38100" dist="38100" dir="2700000" algn="tl">
                    <a:srgbClr val="000000">
                      <a:alpha val="43137"/>
                    </a:srgbClr>
                  </a:outerShdw>
                </a:effectLst>
              </a:rPr>
              <a:t>and reading letters were also associated with women. Some </a:t>
            </a:r>
            <a:r>
              <a:rPr lang="en-US" sz="3400" dirty="0" smtClean="0">
                <a:effectLst>
                  <a:outerShdw blurRad="38100" dist="38100" dir="2700000" algn="tl">
                    <a:srgbClr val="000000">
                      <a:alpha val="43137"/>
                    </a:srgbClr>
                  </a:outerShdw>
                </a:effectLst>
              </a:rPr>
              <a:t>worried </a:t>
            </a:r>
            <a:r>
              <a:rPr lang="en-US" sz="3400" dirty="0">
                <a:effectLst>
                  <a:outerShdw blurRad="38100" dist="38100" dir="2700000" algn="tl">
                    <a:srgbClr val="000000">
                      <a:alpha val="43137"/>
                    </a:srgbClr>
                  </a:outerShdw>
                </a:effectLst>
              </a:rPr>
              <a:t>that women’s growing access to reading and writing would excite their imagination and desires, leading to moral </a:t>
            </a:r>
            <a:r>
              <a:rPr lang="en-US" sz="3400" dirty="0" smtClean="0">
                <a:effectLst>
                  <a:outerShdw blurRad="38100" dist="38100" dir="2700000" algn="tl">
                    <a:srgbClr val="000000">
                      <a:alpha val="43137"/>
                    </a:srgbClr>
                  </a:outerShdw>
                </a:effectLst>
              </a:rPr>
              <a:t>decay!</a:t>
            </a:r>
          </a:p>
          <a:p>
            <a:pPr>
              <a:buNone/>
            </a:pPr>
            <a:r>
              <a:rPr lang="en-US" sz="3400" dirty="0" smtClean="0">
                <a:effectLst>
                  <a:outerShdw blurRad="38100" dist="38100" dir="2700000" algn="tl">
                    <a:srgbClr val="000000">
                      <a:alpha val="43137"/>
                    </a:srgbClr>
                  </a:outerShdw>
                </a:effectLst>
              </a:rPr>
              <a:t>	Chap-books were published on cheap paper for the poorer</a:t>
            </a:r>
          </a:p>
          <a:p>
            <a:pPr>
              <a:buNone/>
            </a:pPr>
            <a:r>
              <a:rPr lang="en-US" sz="3400" dirty="0" smtClean="0">
                <a:effectLst>
                  <a:outerShdw blurRad="38100" dist="38100" dir="2700000" algn="tl">
                    <a:srgbClr val="000000">
                      <a:alpha val="43137"/>
                    </a:srgbClr>
                  </a:outerShdw>
                </a:effectLst>
              </a:rPr>
              <a:t>	Writing became entertainment with the development of Fairy Tales, Adventures and Historical fiction.</a:t>
            </a:r>
            <a:endParaRPr lang="en-US" sz="3400" dirty="0">
              <a:effectLst>
                <a:outerShdw blurRad="38100" dist="38100" dir="2700000" algn="tl">
                  <a:srgbClr val="000000">
                    <a:alpha val="43137"/>
                  </a:srgbClr>
                </a:outerShdw>
              </a:effectLst>
            </a:endParaRPr>
          </a:p>
        </p:txBody>
      </p:sp>
      <p:sp>
        <p:nvSpPr>
          <p:cNvPr id="607235" name="Rectangle 3"/>
          <p:cNvSpPr>
            <a:spLocks noGrp="1" noChangeArrowheads="1"/>
          </p:cNvSpPr>
          <p:nvPr>
            <p:ph type="title"/>
          </p:nvPr>
        </p:nvSpPr>
        <p:spPr>
          <a:xfrm>
            <a:off x="304800" y="5411450"/>
            <a:ext cx="3582988" cy="1446550"/>
          </a:xfrm>
          <a:noFill/>
        </p:spPr>
        <p:txBody>
          <a:bodyPr>
            <a:spAutoFit/>
          </a:bodyPr>
          <a:lstStyle/>
          <a:p>
            <a:r>
              <a:rPr lang="en-US" dirty="0" smtClean="0">
                <a:effectLst>
                  <a:outerShdw blurRad="38100" dist="38100" dir="2700000" algn="tl">
                    <a:srgbClr val="000000">
                      <a:alpha val="43137"/>
                    </a:srgbClr>
                  </a:outerShdw>
                </a:effectLst>
              </a:rPr>
              <a:t> </a:t>
            </a:r>
            <a:r>
              <a:rPr lang="en-US" dirty="0">
                <a:solidFill>
                  <a:srgbClr val="00B0F0"/>
                </a:solidFill>
                <a:effectLst>
                  <a:outerShdw blurRad="38100" dist="38100" dir="2700000" algn="tl">
                    <a:srgbClr val="000000">
                      <a:alpha val="43137"/>
                    </a:srgbClr>
                  </a:outerShdw>
                </a:effectLst>
              </a:rPr>
              <a:t>Young Woman Reading a Letter</a:t>
            </a:r>
          </a:p>
        </p:txBody>
      </p:sp>
      <p:pic>
        <p:nvPicPr>
          <p:cNvPr id="607238" name="Picture 6" descr="mckay 9e_Ch20_p663a"/>
          <p:cNvPicPr>
            <a:picLocks noChangeAspect="1" noChangeArrowheads="1"/>
          </p:cNvPicPr>
          <p:nvPr/>
        </p:nvPicPr>
        <p:blipFill>
          <a:blip r:embed="rId3" cstate="print"/>
          <a:srcRect/>
          <a:stretch>
            <a:fillRect/>
          </a:stretch>
        </p:blipFill>
        <p:spPr bwMode="auto">
          <a:xfrm>
            <a:off x="0" y="228599"/>
            <a:ext cx="4211638" cy="5191947"/>
          </a:xfrm>
          <a:prstGeom prst="rect">
            <a:avLst/>
          </a:prstGeom>
          <a:noFill/>
          <a:ln w="12700">
            <a:solidFill>
              <a:srgbClr val="000000"/>
            </a:solid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914400"/>
          </a:xfrm>
        </p:spPr>
        <p:txBody>
          <a:bodyPr>
            <a:noAutofit/>
          </a:bodyPr>
          <a:lstStyle/>
          <a:p>
            <a:r>
              <a:rPr lang="en-US" sz="8000" dirty="0" smtClean="0">
                <a:solidFill>
                  <a:srgbClr val="00B0F0"/>
                </a:solidFill>
                <a:effectLst>
                  <a:outerShdw blurRad="38100" dist="38100" dir="2700000" algn="tl">
                    <a:srgbClr val="000000">
                      <a:alpha val="43137"/>
                    </a:srgbClr>
                  </a:outerShdw>
                </a:effectLst>
              </a:rPr>
              <a:t>Diet</a:t>
            </a:r>
            <a:endParaRPr lang="en-US" sz="8000" dirty="0">
              <a:solidFill>
                <a:srgbClr val="00B0F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990600"/>
            <a:ext cx="9144000" cy="5715000"/>
          </a:xfrm>
        </p:spPr>
        <p:txBody>
          <a:bodyPr>
            <a:normAutofit fontScale="85000" lnSpcReduction="20000"/>
          </a:bodyPr>
          <a:lstStyle/>
          <a:p>
            <a:r>
              <a:rPr lang="en-US" dirty="0" smtClean="0">
                <a:effectLst>
                  <a:outerShdw blurRad="38100" dist="38100" dir="2700000" algn="tl">
                    <a:srgbClr val="000000">
                      <a:alpha val="43137"/>
                    </a:srgbClr>
                  </a:outerShdw>
                </a:effectLst>
              </a:rPr>
              <a:t>Grains were the staple. </a:t>
            </a:r>
          </a:p>
          <a:p>
            <a:pPr lvl="1"/>
            <a:r>
              <a:rPr lang="en-US" dirty="0" smtClean="0">
                <a:effectLst>
                  <a:outerShdw blurRad="38100" dist="38100" dir="2700000" algn="tl">
                    <a:srgbClr val="000000">
                      <a:alpha val="43137"/>
                    </a:srgbClr>
                  </a:outerShdw>
                </a:effectLst>
              </a:rPr>
              <a:t>Bread for most (as much as 2lbs per day)</a:t>
            </a:r>
          </a:p>
          <a:p>
            <a:pPr lvl="1"/>
            <a:r>
              <a:rPr lang="en-US" dirty="0" smtClean="0">
                <a:effectLst>
                  <a:outerShdw blurRad="38100" dist="38100" dir="2700000" algn="tl">
                    <a:srgbClr val="000000">
                      <a:alpha val="43137"/>
                    </a:srgbClr>
                  </a:outerShdw>
                </a:effectLst>
              </a:rPr>
              <a:t>Scots ate porridge (half cooked)</a:t>
            </a:r>
          </a:p>
          <a:p>
            <a:r>
              <a:rPr lang="en-US" dirty="0" smtClean="0">
                <a:effectLst>
                  <a:outerShdw blurRad="38100" dist="38100" dir="2700000" algn="tl">
                    <a:srgbClr val="000000">
                      <a:alpha val="43137"/>
                    </a:srgbClr>
                  </a:outerShdw>
                </a:effectLst>
              </a:rPr>
              <a:t>Grain prices were of vital importance to many – ‘fair price’ for all controlled by guilds (Bible) then governments. (Remember the Dutch)</a:t>
            </a:r>
          </a:p>
          <a:p>
            <a:pPr lvl="1"/>
            <a:r>
              <a:rPr lang="en-US" dirty="0" smtClean="0">
                <a:effectLst>
                  <a:outerShdw blurRad="38100" dist="38100" dir="2700000" algn="tl">
                    <a:srgbClr val="000000">
                      <a:alpha val="43137"/>
                    </a:srgbClr>
                  </a:outerShdw>
                </a:effectLst>
              </a:rPr>
              <a:t>Adam Smith and free market clashes with this</a:t>
            </a:r>
          </a:p>
          <a:p>
            <a:pPr lvl="1">
              <a:buNone/>
            </a:pPr>
            <a:r>
              <a:rPr lang="en-US" dirty="0" smtClean="0">
                <a:effectLst>
                  <a:outerShdw blurRad="38100" dist="38100" dir="2700000" algn="tl">
                    <a:srgbClr val="000000">
                      <a:alpha val="43137"/>
                    </a:srgbClr>
                  </a:outerShdw>
                </a:effectLst>
              </a:rPr>
              <a:t>	riots and uprisings (more later)</a:t>
            </a:r>
          </a:p>
          <a:p>
            <a:r>
              <a:rPr lang="en-US" dirty="0" smtClean="0">
                <a:effectLst>
                  <a:outerShdw blurRad="38100" dist="38100" dir="2700000" algn="tl">
                    <a:srgbClr val="000000">
                      <a:alpha val="43137"/>
                    </a:srgbClr>
                  </a:outerShdw>
                </a:effectLst>
              </a:rPr>
              <a:t>Vegetables were the food of the poor.  Fruit very limited and dependent on season and location.</a:t>
            </a:r>
          </a:p>
          <a:p>
            <a:r>
              <a:rPr lang="en-US" dirty="0" smtClean="0">
                <a:effectLst>
                  <a:outerShdw blurRad="38100" dist="38100" dir="2700000" algn="tl">
                    <a:srgbClr val="000000">
                      <a:alpha val="43137"/>
                    </a:srgbClr>
                  </a:outerShdw>
                </a:effectLst>
              </a:rPr>
              <a:t>Meat was the primary food for the rich – 3 courses plus three fish courses were common.</a:t>
            </a:r>
          </a:p>
          <a:p>
            <a:r>
              <a:rPr lang="en-US" dirty="0" smtClean="0">
                <a:effectLst>
                  <a:outerShdw blurRad="38100" dist="38100" dir="2700000" algn="tl">
                    <a:srgbClr val="000000">
                      <a:alpha val="43137"/>
                    </a:srgbClr>
                  </a:outerShdw>
                </a:effectLst>
              </a:rPr>
              <a:t>Gaming laws made hunting legal for aristocracy only</a:t>
            </a:r>
          </a:p>
          <a:p>
            <a:pPr lvl="1">
              <a:buNone/>
            </a:pPr>
            <a:endParaRPr lang="en-US" dirty="0" smtClean="0"/>
          </a:p>
          <a:p>
            <a:pPr lvl="1">
              <a:buNone/>
            </a:pPr>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anim calcmode="lin" valueType="num">
                                      <p:cBhvr>
                                        <p:cTn id="13" dur="5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4"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iterate type="lt">
                                    <p:tmPct val="10000"/>
                                  </p:iterate>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anim calcmode="lin" valueType="num">
                                      <p:cBhvr>
                                        <p:cTn id="20" dur="5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1"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par>
                          <p:cTn id="22" fill="hold">
                            <p:stCondLst>
                              <p:cond delay="2050"/>
                            </p:stCondLst>
                            <p:childTnLst>
                              <p:par>
                                <p:cTn id="23" presetID="45" presetClass="entr" presetSubtype="0" fill="hold" grpId="0" nodeType="afterEffect">
                                  <p:stCondLst>
                                    <p:cond delay="0"/>
                                  </p:stCondLst>
                                  <p:iterate type="lt">
                                    <p:tmPct val="10000"/>
                                  </p:iterate>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anim calcmode="lin" valueType="num">
                                      <p:cBhvr>
                                        <p:cTn id="26" dur="5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7"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grpId="0" nodeType="clickEffect">
                                  <p:stCondLst>
                                    <p:cond delay="0"/>
                                  </p:stCondLst>
                                  <p:iterate type="lt">
                                    <p:tmPct val="10000"/>
                                  </p:iterate>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anim calcmode="lin" valueType="num">
                                      <p:cBhvr>
                                        <p:cTn id="33" dur="5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4"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45" presetClass="entr" presetSubtype="0" fill="hold" grpId="0" nodeType="clickEffect">
                                  <p:stCondLst>
                                    <p:cond delay="0"/>
                                  </p:stCondLst>
                                  <p:iterate type="lt">
                                    <p:tmPct val="10000"/>
                                  </p:iterate>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500"/>
                                        <p:tgtEl>
                                          <p:spTgt spid="3">
                                            <p:txEl>
                                              <p:pRg st="4" end="4"/>
                                            </p:txEl>
                                          </p:spTgt>
                                        </p:tgtEl>
                                      </p:cBhvr>
                                    </p:animEffect>
                                    <p:anim calcmode="lin" valueType="num">
                                      <p:cBhvr>
                                        <p:cTn id="40" dur="5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41" dur="500" fill="hold"/>
                                        <p:tgtEl>
                                          <p:spTgt spid="3">
                                            <p:txEl>
                                              <p:pRg st="4" end="4"/>
                                            </p:txEl>
                                          </p:spTgt>
                                        </p:tgtEl>
                                        <p:attrNameLst>
                                          <p:attrName>ppt_h</p:attrName>
                                        </p:attrNameLst>
                                      </p:cBhvr>
                                      <p:tavLst>
                                        <p:tav tm="0">
                                          <p:val>
                                            <p:strVal val="#ppt_h"/>
                                          </p:val>
                                        </p:tav>
                                        <p:tav tm="100000">
                                          <p:val>
                                            <p:strVal val="#ppt_h"/>
                                          </p:val>
                                        </p:tav>
                                      </p:tavLst>
                                    </p:anim>
                                  </p:childTnLst>
                                </p:cTn>
                              </p:par>
                              <p:par>
                                <p:cTn id="42" presetID="45" presetClass="entr" presetSubtype="0" fill="hold" grpId="0" nodeType="withEffect">
                                  <p:stCondLst>
                                    <p:cond delay="0"/>
                                  </p:stCondLst>
                                  <p:iterate type="lt">
                                    <p:tmPct val="10000"/>
                                  </p:iterate>
                                  <p:childTnLst>
                                    <p:set>
                                      <p:cBhvr>
                                        <p:cTn id="43" dur="1" fill="hold">
                                          <p:stCondLst>
                                            <p:cond delay="0"/>
                                          </p:stCondLst>
                                        </p:cTn>
                                        <p:tgtEl>
                                          <p:spTgt spid="3">
                                            <p:txEl>
                                              <p:pRg st="5" end="5"/>
                                            </p:txEl>
                                          </p:spTgt>
                                        </p:tgtEl>
                                        <p:attrNameLst>
                                          <p:attrName>style.visibility</p:attrName>
                                        </p:attrNameLst>
                                      </p:cBhvr>
                                      <p:to>
                                        <p:strVal val="visible"/>
                                      </p:to>
                                    </p:set>
                                    <p:animEffect transition="in" filter="fade">
                                      <p:cBhvr>
                                        <p:cTn id="44" dur="500"/>
                                        <p:tgtEl>
                                          <p:spTgt spid="3">
                                            <p:txEl>
                                              <p:pRg st="5" end="5"/>
                                            </p:txEl>
                                          </p:spTgt>
                                        </p:tgtEl>
                                      </p:cBhvr>
                                    </p:animEffect>
                                    <p:anim calcmode="lin" valueType="num">
                                      <p:cBhvr>
                                        <p:cTn id="45" dur="5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46" dur="5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45" presetClass="entr" presetSubtype="0" fill="hold" grpId="0" nodeType="clickEffect">
                                  <p:stCondLst>
                                    <p:cond delay="0"/>
                                  </p:stCondLst>
                                  <p:iterate type="lt">
                                    <p:tmPct val="10000"/>
                                  </p:iterate>
                                  <p:childTnLst>
                                    <p:set>
                                      <p:cBhvr>
                                        <p:cTn id="50" dur="1" fill="hold">
                                          <p:stCondLst>
                                            <p:cond delay="0"/>
                                          </p:stCondLst>
                                        </p:cTn>
                                        <p:tgtEl>
                                          <p:spTgt spid="3">
                                            <p:txEl>
                                              <p:pRg st="6" end="6"/>
                                            </p:txEl>
                                          </p:spTgt>
                                        </p:tgtEl>
                                        <p:attrNameLst>
                                          <p:attrName>style.visibility</p:attrName>
                                        </p:attrNameLst>
                                      </p:cBhvr>
                                      <p:to>
                                        <p:strVal val="visible"/>
                                      </p:to>
                                    </p:set>
                                    <p:animEffect transition="in" filter="fade">
                                      <p:cBhvr>
                                        <p:cTn id="51" dur="500"/>
                                        <p:tgtEl>
                                          <p:spTgt spid="3">
                                            <p:txEl>
                                              <p:pRg st="6" end="6"/>
                                            </p:txEl>
                                          </p:spTgt>
                                        </p:tgtEl>
                                      </p:cBhvr>
                                    </p:animEffect>
                                    <p:anim calcmode="lin" valueType="num">
                                      <p:cBhvr>
                                        <p:cTn id="52" dur="5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53" dur="5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45" presetClass="entr" presetSubtype="0" fill="hold" grpId="0" nodeType="clickEffect">
                                  <p:stCondLst>
                                    <p:cond delay="0"/>
                                  </p:stCondLst>
                                  <p:iterate type="lt">
                                    <p:tmPct val="10000"/>
                                  </p:iterate>
                                  <p:childTnLst>
                                    <p:set>
                                      <p:cBhvr>
                                        <p:cTn id="57" dur="1" fill="hold">
                                          <p:stCondLst>
                                            <p:cond delay="0"/>
                                          </p:stCondLst>
                                        </p:cTn>
                                        <p:tgtEl>
                                          <p:spTgt spid="3">
                                            <p:txEl>
                                              <p:pRg st="7" end="7"/>
                                            </p:txEl>
                                          </p:spTgt>
                                        </p:tgtEl>
                                        <p:attrNameLst>
                                          <p:attrName>style.visibility</p:attrName>
                                        </p:attrNameLst>
                                      </p:cBhvr>
                                      <p:to>
                                        <p:strVal val="visible"/>
                                      </p:to>
                                    </p:set>
                                    <p:animEffect transition="in" filter="fade">
                                      <p:cBhvr>
                                        <p:cTn id="58" dur="500"/>
                                        <p:tgtEl>
                                          <p:spTgt spid="3">
                                            <p:txEl>
                                              <p:pRg st="7" end="7"/>
                                            </p:txEl>
                                          </p:spTgt>
                                        </p:tgtEl>
                                      </p:cBhvr>
                                    </p:animEffect>
                                    <p:anim calcmode="lin" valueType="num">
                                      <p:cBhvr>
                                        <p:cTn id="59" dur="500" fill="hold"/>
                                        <p:tgtEl>
                                          <p:spTgt spid="3">
                                            <p:txEl>
                                              <p:pRg st="7" end="7"/>
                                            </p:txEl>
                                          </p:spTgt>
                                        </p:tgtEl>
                                        <p:attrNameLst>
                                          <p:attrName>ppt_w</p:attrName>
                                        </p:attrNameLst>
                                      </p:cBhvr>
                                      <p:tavLst>
                                        <p:tav tm="0" fmla="#ppt_w*sin(2.5*pi*$)">
                                          <p:val>
                                            <p:fltVal val="0"/>
                                          </p:val>
                                        </p:tav>
                                        <p:tav tm="100000">
                                          <p:val>
                                            <p:fltVal val="1"/>
                                          </p:val>
                                        </p:tav>
                                      </p:tavLst>
                                    </p:anim>
                                    <p:anim calcmode="lin" valueType="num">
                                      <p:cBhvr>
                                        <p:cTn id="60" dur="500" fill="hold"/>
                                        <p:tgtEl>
                                          <p:spTgt spid="3">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45" presetClass="entr" presetSubtype="0" fill="hold" grpId="0" nodeType="clickEffect">
                                  <p:stCondLst>
                                    <p:cond delay="0"/>
                                  </p:stCondLst>
                                  <p:iterate type="lt">
                                    <p:tmPct val="10000"/>
                                  </p:iterate>
                                  <p:childTnLst>
                                    <p:set>
                                      <p:cBhvr>
                                        <p:cTn id="64" dur="1" fill="hold">
                                          <p:stCondLst>
                                            <p:cond delay="0"/>
                                          </p:stCondLst>
                                        </p:cTn>
                                        <p:tgtEl>
                                          <p:spTgt spid="3">
                                            <p:txEl>
                                              <p:pRg st="8" end="8"/>
                                            </p:txEl>
                                          </p:spTgt>
                                        </p:tgtEl>
                                        <p:attrNameLst>
                                          <p:attrName>style.visibility</p:attrName>
                                        </p:attrNameLst>
                                      </p:cBhvr>
                                      <p:to>
                                        <p:strVal val="visible"/>
                                      </p:to>
                                    </p:set>
                                    <p:animEffect transition="in" filter="fade">
                                      <p:cBhvr>
                                        <p:cTn id="65" dur="500"/>
                                        <p:tgtEl>
                                          <p:spTgt spid="3">
                                            <p:txEl>
                                              <p:pRg st="8" end="8"/>
                                            </p:txEl>
                                          </p:spTgt>
                                        </p:tgtEl>
                                      </p:cBhvr>
                                    </p:animEffect>
                                    <p:anim calcmode="lin" valueType="num">
                                      <p:cBhvr>
                                        <p:cTn id="66" dur="500" fill="hold"/>
                                        <p:tgtEl>
                                          <p:spTgt spid="3">
                                            <p:txEl>
                                              <p:pRg st="8" end="8"/>
                                            </p:txEl>
                                          </p:spTgt>
                                        </p:tgtEl>
                                        <p:attrNameLst>
                                          <p:attrName>ppt_w</p:attrName>
                                        </p:attrNameLst>
                                      </p:cBhvr>
                                      <p:tavLst>
                                        <p:tav tm="0" fmla="#ppt_w*sin(2.5*pi*$)">
                                          <p:val>
                                            <p:fltVal val="0"/>
                                          </p:val>
                                        </p:tav>
                                        <p:tav tm="100000">
                                          <p:val>
                                            <p:fltVal val="1"/>
                                          </p:val>
                                        </p:tav>
                                      </p:tavLst>
                                    </p:anim>
                                    <p:anim calcmode="lin" valueType="num">
                                      <p:cBhvr>
                                        <p:cTn id="67" dur="500" fill="hold"/>
                                        <p:tgtEl>
                                          <p:spTgt spid="3">
                                            <p:txEl>
                                              <p:pRg st="8" end="8"/>
                                            </p:txEl>
                                          </p:spTgt>
                                        </p:tgtEl>
                                        <p:attrNameLst>
                                          <p:attrName>ppt_h</p:attrName>
                                        </p:attrNameLst>
                                      </p:cBhvr>
                                      <p:tavLst>
                                        <p:tav tm="0">
                                          <p:val>
                                            <p:strVal val="#ppt_h"/>
                                          </p:val>
                                        </p:tav>
                                        <p:tav tm="100000">
                                          <p:val>
                                            <p:strVal val="#ppt_h"/>
                                          </p:val>
                                        </p:tav>
                                      </p:tavLst>
                                    </p:anim>
                                  </p:childTnLst>
                                </p:cTn>
                              </p:par>
                              <p:par>
                                <p:cTn id="68" presetID="45" presetClass="entr" presetSubtype="0" fill="hold" grpId="0" nodeType="withEffect">
                                  <p:stCondLst>
                                    <p:cond delay="0"/>
                                  </p:stCondLst>
                                  <p:iterate type="lt">
                                    <p:tmPct val="10000"/>
                                  </p:iterate>
                                  <p:childTnLst>
                                    <p:set>
                                      <p:cBhvr>
                                        <p:cTn id="69" dur="1" fill="hold">
                                          <p:stCondLst>
                                            <p:cond delay="0"/>
                                          </p:stCondLst>
                                        </p:cTn>
                                        <p:tgtEl>
                                          <p:spTgt spid="3">
                                            <p:txEl>
                                              <p:pRg st="10" end="10"/>
                                            </p:txEl>
                                          </p:spTgt>
                                        </p:tgtEl>
                                        <p:attrNameLst>
                                          <p:attrName>style.visibility</p:attrName>
                                        </p:attrNameLst>
                                      </p:cBhvr>
                                      <p:to>
                                        <p:strVal val="visible"/>
                                      </p:to>
                                    </p:set>
                                    <p:animEffect transition="in" filter="fade">
                                      <p:cBhvr>
                                        <p:cTn id="70" dur="500"/>
                                        <p:tgtEl>
                                          <p:spTgt spid="3">
                                            <p:txEl>
                                              <p:pRg st="10" end="10"/>
                                            </p:txEl>
                                          </p:spTgt>
                                        </p:tgtEl>
                                      </p:cBhvr>
                                    </p:animEffect>
                                    <p:anim calcmode="lin" valueType="num">
                                      <p:cBhvr>
                                        <p:cTn id="71" dur="500" fill="hold"/>
                                        <p:tgtEl>
                                          <p:spTgt spid="3">
                                            <p:txEl>
                                              <p:pRg st="10" end="10"/>
                                            </p:txEl>
                                          </p:spTgt>
                                        </p:tgtEl>
                                        <p:attrNameLst>
                                          <p:attrName>ppt_w</p:attrName>
                                        </p:attrNameLst>
                                      </p:cBhvr>
                                      <p:tavLst>
                                        <p:tav tm="0" fmla="#ppt_w*sin(2.5*pi*$)">
                                          <p:val>
                                            <p:fltVal val="0"/>
                                          </p:val>
                                        </p:tav>
                                        <p:tav tm="100000">
                                          <p:val>
                                            <p:fltVal val="1"/>
                                          </p:val>
                                        </p:tav>
                                      </p:tavLst>
                                    </p:anim>
                                    <p:anim calcmode="lin" valueType="num">
                                      <p:cBhvr>
                                        <p:cTn id="72" dur="500" fill="hold"/>
                                        <p:tgtEl>
                                          <p:spTgt spid="3">
                                            <p:txEl>
                                              <p:pRg st="10" end="1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rmAutofit/>
          </a:bodyPr>
          <a:lstStyle/>
          <a:p>
            <a:r>
              <a:rPr lang="en-US" sz="6600" b="1" dirty="0" err="1" smtClean="0">
                <a:solidFill>
                  <a:srgbClr val="00B0F0"/>
                </a:solidFill>
              </a:rPr>
              <a:t>Ancien</a:t>
            </a:r>
            <a:r>
              <a:rPr lang="en-US" sz="6600" b="1" dirty="0" smtClean="0">
                <a:solidFill>
                  <a:srgbClr val="00B0F0"/>
                </a:solidFill>
              </a:rPr>
              <a:t> Regime</a:t>
            </a:r>
            <a:endParaRPr lang="en-US" sz="6600" b="1" dirty="0">
              <a:solidFill>
                <a:srgbClr val="00B0F0"/>
              </a:solidFill>
            </a:endParaRPr>
          </a:p>
        </p:txBody>
      </p:sp>
      <p:sp>
        <p:nvSpPr>
          <p:cNvPr id="3" name="Content Placeholder 2"/>
          <p:cNvSpPr>
            <a:spLocks noGrp="1"/>
          </p:cNvSpPr>
          <p:nvPr>
            <p:ph idx="1"/>
          </p:nvPr>
        </p:nvSpPr>
        <p:spPr>
          <a:xfrm>
            <a:off x="0" y="914400"/>
            <a:ext cx="9144000" cy="5638800"/>
          </a:xfrm>
        </p:spPr>
        <p:txBody>
          <a:bodyPr>
            <a:normAutofit fontScale="92500" lnSpcReduction="10000"/>
          </a:bodyPr>
          <a:lstStyle/>
          <a:p>
            <a:r>
              <a:rPr lang="en-US" dirty="0" smtClean="0">
                <a:effectLst>
                  <a:outerShdw blurRad="38100" dist="38100" dir="2700000" algn="tl">
                    <a:srgbClr val="000000">
                      <a:alpha val="43137"/>
                    </a:srgbClr>
                  </a:outerShdw>
                </a:effectLst>
              </a:rPr>
              <a:t>All about tradition and keeping those “at the top” – at the top!</a:t>
            </a:r>
          </a:p>
          <a:p>
            <a:r>
              <a:rPr lang="en-US" dirty="0" smtClean="0">
                <a:effectLst>
                  <a:outerShdw blurRad="38100" dist="38100" dir="2700000" algn="tl">
                    <a:srgbClr val="000000">
                      <a:alpha val="43137"/>
                    </a:srgbClr>
                  </a:outerShdw>
                </a:effectLst>
              </a:rPr>
              <a:t>Nobility usually a </a:t>
            </a:r>
            <a:r>
              <a:rPr lang="en-US" b="1" u="sng" dirty="0" smtClean="0">
                <a:effectLst>
                  <a:outerShdw blurRad="38100" dist="38100" dir="2700000" algn="tl">
                    <a:srgbClr val="000000">
                      <a:alpha val="43137"/>
                    </a:srgbClr>
                  </a:outerShdw>
                </a:effectLst>
              </a:rPr>
              <a:t>tiny </a:t>
            </a:r>
            <a:r>
              <a:rPr lang="en-US" dirty="0" smtClean="0">
                <a:effectLst>
                  <a:outerShdw blurRad="38100" dist="38100" dir="2700000" algn="tl">
                    <a:srgbClr val="000000">
                      <a:alpha val="43137"/>
                    </a:srgbClr>
                  </a:outerShdw>
                </a:effectLst>
              </a:rPr>
              <a:t>proportion of the population.</a:t>
            </a:r>
          </a:p>
          <a:p>
            <a:r>
              <a:rPr lang="en-US" dirty="0" smtClean="0">
                <a:effectLst>
                  <a:outerShdw blurRad="38100" dist="38100" dir="2700000" algn="tl">
                    <a:srgbClr val="000000">
                      <a:alpha val="43137"/>
                    </a:srgbClr>
                  </a:outerShdw>
                </a:effectLst>
              </a:rPr>
              <a:t>Nobility had rights and privileges that those who weren’t sought to end.</a:t>
            </a:r>
            <a:endParaRPr lang="en-US" smtClean="0">
              <a:effectLst>
                <a:outerShdw blurRad="38100" dist="38100" dir="2700000" algn="tl">
                  <a:srgbClr val="000000">
                    <a:alpha val="43137"/>
                  </a:srgbClr>
                </a:outerShdw>
              </a:effectLst>
            </a:endParaRPr>
          </a:p>
          <a:p>
            <a:r>
              <a:rPr lang="en-US" smtClean="0">
                <a:effectLst>
                  <a:outerShdw blurRad="38100" dist="38100" dir="2700000" algn="tl">
                    <a:srgbClr val="000000">
                      <a:alpha val="43137"/>
                    </a:srgbClr>
                  </a:outerShdw>
                </a:effectLst>
              </a:rPr>
              <a:t>Biggest </a:t>
            </a:r>
            <a:r>
              <a:rPr lang="en-US" dirty="0" smtClean="0">
                <a:effectLst>
                  <a:outerShdw blurRad="38100" dist="38100" dir="2700000" algn="tl">
                    <a:srgbClr val="000000">
                      <a:alpha val="43137"/>
                    </a:srgbClr>
                  </a:outerShdw>
                </a:effectLst>
              </a:rPr>
              <a:t>concern for all was food.  Nobles owned land – food production</a:t>
            </a:r>
          </a:p>
          <a:p>
            <a:pPr>
              <a:buNone/>
            </a:pPr>
            <a:r>
              <a:rPr lang="en-US" dirty="0" smtClean="0">
                <a:effectLst>
                  <a:outerShdw blurRad="38100" dist="38100" dir="2700000" algn="tl">
                    <a:srgbClr val="000000">
                      <a:alpha val="43137"/>
                    </a:srgbClr>
                  </a:outerShdw>
                </a:effectLst>
              </a:rPr>
              <a:t>	Game laws forbade lower classes from hunting</a:t>
            </a:r>
          </a:p>
          <a:p>
            <a:r>
              <a:rPr lang="en-US" dirty="0" smtClean="0">
                <a:effectLst>
                  <a:outerShdw blurRad="38100" dist="38100" dir="2700000" algn="tl">
                    <a:srgbClr val="000000">
                      <a:alpha val="43137"/>
                    </a:srgbClr>
                  </a:outerShdw>
                </a:effectLst>
              </a:rPr>
              <a:t>Each country’s nobles had different advantages but they were essentially the same ideas</a:t>
            </a:r>
          </a:p>
          <a:p>
            <a:pPr>
              <a:buNone/>
            </a:pPr>
            <a:r>
              <a:rPr lang="en-US" dirty="0" smtClean="0">
                <a:effectLst>
                  <a:outerShdw blurRad="38100" dist="38100" dir="2700000" algn="tl">
                    <a:srgbClr val="000000">
                      <a:alpha val="43137"/>
                    </a:srgbClr>
                  </a:outerShdw>
                </a:effectLst>
              </a:rPr>
              <a:t> </a:t>
            </a:r>
            <a:endParaRPr lang="en-US" dirty="0">
              <a:effectLst>
                <a:outerShdw blurRad="38100" dist="38100" dir="2700000" algn="tl">
                  <a:srgbClr val="000000">
                    <a:alpha val="43137"/>
                  </a:srgbClr>
                </a:outerShdw>
              </a:effectLs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srcRect/>
          <a:stretch>
            <a:fillRect/>
          </a:stretch>
        </p:blipFill>
        <p:spPr bwMode="auto">
          <a:xfrm>
            <a:off x="5257800" y="1381125"/>
            <a:ext cx="3581400" cy="5476875"/>
          </a:xfrm>
          <a:prstGeom prst="rect">
            <a:avLst/>
          </a:prstGeom>
          <a:noFill/>
          <a:ln w="9525">
            <a:noFill/>
            <a:miter lim="800000"/>
            <a:headEnd/>
            <a:tailEnd/>
          </a:ln>
        </p:spPr>
      </p:pic>
      <p:pic>
        <p:nvPicPr>
          <p:cNvPr id="1030" name="Picture 6"/>
          <p:cNvPicPr>
            <a:picLocks noChangeAspect="1" noChangeArrowheads="1"/>
          </p:cNvPicPr>
          <p:nvPr/>
        </p:nvPicPr>
        <p:blipFill>
          <a:blip r:embed="rId3" cstate="print"/>
          <a:srcRect/>
          <a:stretch>
            <a:fillRect/>
          </a:stretch>
        </p:blipFill>
        <p:spPr bwMode="auto">
          <a:xfrm>
            <a:off x="4716162" y="3352800"/>
            <a:ext cx="4427838" cy="3276600"/>
          </a:xfrm>
          <a:prstGeom prst="rect">
            <a:avLst/>
          </a:prstGeom>
          <a:noFill/>
          <a:ln w="9525">
            <a:noFill/>
            <a:miter lim="800000"/>
            <a:headEnd/>
            <a:tailEnd/>
          </a:ln>
        </p:spPr>
      </p:pic>
      <p:sp>
        <p:nvSpPr>
          <p:cNvPr id="2" name="Title 1"/>
          <p:cNvSpPr>
            <a:spLocks noGrp="1"/>
          </p:cNvSpPr>
          <p:nvPr>
            <p:ph type="title"/>
          </p:nvPr>
        </p:nvSpPr>
        <p:spPr>
          <a:xfrm>
            <a:off x="457200" y="0"/>
            <a:ext cx="8229600" cy="868362"/>
          </a:xfrm>
        </p:spPr>
        <p:txBody>
          <a:bodyPr>
            <a:normAutofit fontScale="90000"/>
          </a:bodyPr>
          <a:lstStyle/>
          <a:p>
            <a:r>
              <a:rPr lang="en-US" sz="8000" dirty="0" smtClean="0">
                <a:solidFill>
                  <a:srgbClr val="00B0F0"/>
                </a:solidFill>
                <a:effectLst>
                  <a:outerShdw blurRad="38100" dist="38100" dir="2700000" algn="tl">
                    <a:srgbClr val="000000">
                      <a:alpha val="43137"/>
                    </a:srgbClr>
                  </a:outerShdw>
                </a:effectLst>
              </a:rPr>
              <a:t>Health</a:t>
            </a:r>
            <a:endParaRPr lang="en-US" dirty="0"/>
          </a:p>
        </p:txBody>
      </p:sp>
      <p:sp>
        <p:nvSpPr>
          <p:cNvPr id="3" name="Content Placeholder 2"/>
          <p:cNvSpPr>
            <a:spLocks noGrp="1"/>
          </p:cNvSpPr>
          <p:nvPr>
            <p:ph idx="1"/>
          </p:nvPr>
        </p:nvSpPr>
        <p:spPr>
          <a:xfrm>
            <a:off x="0" y="838200"/>
            <a:ext cx="9144000" cy="4525963"/>
          </a:xfrm>
        </p:spPr>
        <p:txBody>
          <a:bodyPr>
            <a:noAutofit/>
          </a:bodyPr>
          <a:lstStyle/>
          <a:p>
            <a:r>
              <a:rPr lang="en-US" sz="2800" dirty="0" smtClean="0">
                <a:effectLst>
                  <a:outerShdw blurRad="38100" dist="38100" dir="2700000" algn="tl">
                    <a:srgbClr val="000000">
                      <a:alpha val="43137"/>
                    </a:srgbClr>
                  </a:outerShdw>
                </a:effectLst>
              </a:rPr>
              <a:t>Vitamin C deficient 	scurvy</a:t>
            </a:r>
          </a:p>
          <a:p>
            <a:r>
              <a:rPr lang="en-US" sz="2800" dirty="0" smtClean="0">
                <a:effectLst>
                  <a:outerShdw blurRad="38100" dist="38100" dir="2700000" algn="tl">
                    <a:srgbClr val="000000">
                      <a:alpha val="43137"/>
                    </a:srgbClr>
                  </a:outerShdw>
                </a:effectLst>
              </a:rPr>
              <a:t>Rich suffered from gout</a:t>
            </a:r>
          </a:p>
          <a:p>
            <a:r>
              <a:rPr lang="en-US" sz="2800" dirty="0" smtClean="0">
                <a:effectLst>
                  <a:outerShdw blurRad="38100" dist="38100" dir="2700000" algn="tl">
                    <a:srgbClr val="000000">
                      <a:alpha val="43137"/>
                    </a:srgbClr>
                  </a:outerShdw>
                </a:effectLst>
              </a:rPr>
              <a:t>Diseases were rampant</a:t>
            </a:r>
          </a:p>
          <a:p>
            <a:pPr lvl="1"/>
            <a:r>
              <a:rPr lang="en-US" dirty="0" smtClean="0">
                <a:effectLst>
                  <a:outerShdw blurRad="38100" dist="38100" dir="2700000" algn="tl">
                    <a:srgbClr val="000000">
                      <a:alpha val="43137"/>
                    </a:srgbClr>
                  </a:outerShdw>
                </a:effectLst>
              </a:rPr>
              <a:t>Jenner and smallpox</a:t>
            </a:r>
          </a:p>
          <a:p>
            <a:pPr lvl="1"/>
            <a:r>
              <a:rPr lang="en-US" dirty="0" smtClean="0">
                <a:effectLst>
                  <a:outerShdw blurRad="38100" dist="38100" dir="2700000" algn="tl">
                    <a:srgbClr val="000000">
                      <a:alpha val="43137"/>
                    </a:srgbClr>
                  </a:outerShdw>
                </a:effectLst>
              </a:rPr>
              <a:t>Apothecaries</a:t>
            </a:r>
          </a:p>
          <a:p>
            <a:pPr lvl="1"/>
            <a:r>
              <a:rPr lang="en-US" dirty="0" smtClean="0">
                <a:effectLst>
                  <a:outerShdw blurRad="38100" dist="38100" dir="2700000" algn="tl">
                    <a:srgbClr val="000000">
                      <a:alpha val="43137"/>
                    </a:srgbClr>
                  </a:outerShdw>
                </a:effectLst>
              </a:rPr>
              <a:t>Physicians</a:t>
            </a:r>
          </a:p>
          <a:p>
            <a:pPr lvl="2"/>
            <a:r>
              <a:rPr lang="en-US" sz="2800" dirty="0" smtClean="0">
                <a:effectLst>
                  <a:outerShdw blurRad="38100" dist="38100" dir="2700000" algn="tl">
                    <a:srgbClr val="000000">
                      <a:alpha val="43137"/>
                    </a:srgbClr>
                  </a:outerShdw>
                </a:effectLst>
              </a:rPr>
              <a:t>blood letting</a:t>
            </a:r>
          </a:p>
          <a:p>
            <a:pPr lvl="2"/>
            <a:r>
              <a:rPr lang="en-US" sz="2800" dirty="0" smtClean="0">
                <a:effectLst>
                  <a:outerShdw blurRad="38100" dist="38100" dir="2700000" algn="tl">
                    <a:srgbClr val="000000">
                      <a:alpha val="43137"/>
                    </a:srgbClr>
                  </a:outerShdw>
                </a:effectLst>
              </a:rPr>
              <a:t>Surgery in battle zones and all that entailed…  at least there were plenty of subjects to practice on!</a:t>
            </a:r>
          </a:p>
          <a:p>
            <a:pPr lvl="1"/>
            <a:r>
              <a:rPr lang="en-US" dirty="0" smtClean="0">
                <a:effectLst>
                  <a:outerShdw blurRad="38100" dist="38100" dir="2700000" algn="tl">
                    <a:srgbClr val="000000">
                      <a:alpha val="43137"/>
                    </a:srgbClr>
                  </a:outerShdw>
                </a:effectLst>
              </a:rPr>
              <a:t>Midwives</a:t>
            </a:r>
          </a:p>
          <a:p>
            <a:pPr lvl="1"/>
            <a:r>
              <a:rPr lang="en-US" dirty="0" smtClean="0">
                <a:effectLst>
                  <a:outerShdw blurRad="38100" dist="38100" dir="2700000" algn="tl">
                    <a:srgbClr val="000000">
                      <a:alpha val="43137"/>
                    </a:srgbClr>
                  </a:outerShdw>
                </a:effectLst>
              </a:rPr>
              <a:t>Hospitals (not for getting better!)</a:t>
            </a:r>
          </a:p>
          <a:p>
            <a:pPr lvl="2"/>
            <a:endParaRPr lang="en-US" sz="2800" dirty="0" smtClean="0">
              <a:effectLst>
                <a:outerShdw blurRad="38100" dist="38100" dir="2700000" algn="tl">
                  <a:srgbClr val="000000">
                    <a:alpha val="43137"/>
                  </a:srgbClr>
                </a:outerShdw>
              </a:effectLst>
            </a:endParaRPr>
          </a:p>
          <a:p>
            <a:pPr lvl="2"/>
            <a:endParaRPr lang="en-US" sz="2800" dirty="0">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4" cstate="print"/>
          <a:srcRect/>
          <a:stretch>
            <a:fillRect/>
          </a:stretch>
        </p:blipFill>
        <p:spPr bwMode="auto">
          <a:xfrm>
            <a:off x="5962650" y="609600"/>
            <a:ext cx="2971800" cy="3962400"/>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6172200" y="685800"/>
            <a:ext cx="2743200" cy="3657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anim calcmode="lin" valueType="num">
                                      <p:cBhvr>
                                        <p:cTn id="13" dur="5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4"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5" fill="hold">
                            <p:stCondLst>
                              <p:cond delay="1600"/>
                            </p:stCondLst>
                            <p:childTnLst>
                              <p:par>
                                <p:cTn id="16" presetID="9" presetClass="entr" presetSubtype="0" fill="hold" nodeType="after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dissolve">
                                      <p:cBhvr>
                                        <p:cTn id="18" dur="500"/>
                                        <p:tgtEl>
                                          <p:spTgt spid="1026"/>
                                        </p:tgtEl>
                                      </p:cBhvr>
                                    </p:animEffect>
                                  </p:childTnLst>
                                </p:cTn>
                              </p:par>
                            </p:childTnLst>
                          </p:cTn>
                        </p:par>
                      </p:childTnLst>
                    </p:cTn>
                  </p:par>
                  <p:par>
                    <p:cTn id="19" fill="hold">
                      <p:stCondLst>
                        <p:cond delay="indefinite"/>
                      </p:stCondLst>
                      <p:childTnLst>
                        <p:par>
                          <p:cTn id="20" fill="hold">
                            <p:stCondLst>
                              <p:cond delay="0"/>
                            </p:stCondLst>
                            <p:childTnLst>
                              <p:par>
                                <p:cTn id="21" presetID="35" presetClass="exit" presetSubtype="0" fill="hold" nodeType="clickEffect">
                                  <p:stCondLst>
                                    <p:cond delay="0"/>
                                  </p:stCondLst>
                                  <p:childTnLst>
                                    <p:animEffect transition="out" filter="fade">
                                      <p:cBhvr>
                                        <p:cTn id="22" dur="2000"/>
                                        <p:tgtEl>
                                          <p:spTgt spid="1026"/>
                                        </p:tgtEl>
                                      </p:cBhvr>
                                    </p:animEffect>
                                    <p:anim calcmode="lin" valueType="num">
                                      <p:cBhvr>
                                        <p:cTn id="23" dur="2000"/>
                                        <p:tgtEl>
                                          <p:spTgt spid="1026"/>
                                        </p:tgtEl>
                                        <p:attrNameLst>
                                          <p:attrName>style.rotation</p:attrName>
                                        </p:attrNameLst>
                                      </p:cBhvr>
                                      <p:tavLst>
                                        <p:tav tm="0">
                                          <p:val>
                                            <p:fltVal val="0"/>
                                          </p:val>
                                        </p:tav>
                                        <p:tav tm="100000">
                                          <p:val>
                                            <p:fltVal val="720"/>
                                          </p:val>
                                        </p:tav>
                                      </p:tavLst>
                                    </p:anim>
                                    <p:anim calcmode="lin" valueType="num">
                                      <p:cBhvr>
                                        <p:cTn id="24" dur="2000"/>
                                        <p:tgtEl>
                                          <p:spTgt spid="1026"/>
                                        </p:tgtEl>
                                        <p:attrNameLst>
                                          <p:attrName>ppt_h</p:attrName>
                                        </p:attrNameLst>
                                      </p:cBhvr>
                                      <p:tavLst>
                                        <p:tav tm="0">
                                          <p:val>
                                            <p:strVal val="ppt_h"/>
                                          </p:val>
                                        </p:tav>
                                        <p:tav tm="100000">
                                          <p:val>
                                            <p:fltVal val="0"/>
                                          </p:val>
                                        </p:tav>
                                      </p:tavLst>
                                    </p:anim>
                                    <p:anim calcmode="lin" valueType="num">
                                      <p:cBhvr>
                                        <p:cTn id="25" dur="2000"/>
                                        <p:tgtEl>
                                          <p:spTgt spid="1026"/>
                                        </p:tgtEl>
                                        <p:attrNameLst>
                                          <p:attrName>ppt_w</p:attrName>
                                        </p:attrNameLst>
                                      </p:cBhvr>
                                      <p:tavLst>
                                        <p:tav tm="0">
                                          <p:val>
                                            <p:strVal val="ppt_w"/>
                                          </p:val>
                                        </p:tav>
                                        <p:tav tm="100000">
                                          <p:val>
                                            <p:fltVal val="0"/>
                                          </p:val>
                                        </p:tav>
                                      </p:tavLst>
                                    </p:anim>
                                    <p:set>
                                      <p:cBhvr>
                                        <p:cTn id="26" dur="1" fill="hold">
                                          <p:stCondLst>
                                            <p:cond delay="1999"/>
                                          </p:stCondLst>
                                        </p:cTn>
                                        <p:tgtEl>
                                          <p:spTgt spid="102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5" presetClass="entr" presetSubtype="0" fill="hold" grpId="0" nodeType="clickEffect">
                                  <p:stCondLst>
                                    <p:cond delay="0"/>
                                  </p:stCondLst>
                                  <p:iterate type="lt">
                                    <p:tmPct val="10000"/>
                                  </p:iterate>
                                  <p:childTnLst>
                                    <p:set>
                                      <p:cBhvr>
                                        <p:cTn id="30" dur="1" fill="hold">
                                          <p:stCondLst>
                                            <p:cond delay="0"/>
                                          </p:stCondLst>
                                        </p:cTn>
                                        <p:tgtEl>
                                          <p:spTgt spid="3">
                                            <p:txEl>
                                              <p:pRg st="1" end="1"/>
                                            </p:txEl>
                                          </p:spTgt>
                                        </p:tgtEl>
                                        <p:attrNameLst>
                                          <p:attrName>style.visibility</p:attrName>
                                        </p:attrNameLst>
                                      </p:cBhvr>
                                      <p:to>
                                        <p:strVal val="visible"/>
                                      </p:to>
                                    </p:set>
                                    <p:animEffect transition="in" filter="fade">
                                      <p:cBhvr>
                                        <p:cTn id="31" dur="500"/>
                                        <p:tgtEl>
                                          <p:spTgt spid="3">
                                            <p:txEl>
                                              <p:pRg st="1" end="1"/>
                                            </p:txEl>
                                          </p:spTgt>
                                        </p:tgtEl>
                                      </p:cBhvr>
                                    </p:animEffect>
                                    <p:anim calcmode="lin" valueType="num">
                                      <p:cBhvr>
                                        <p:cTn id="32" dur="5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33"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par>
                          <p:cTn id="34" fill="hold">
                            <p:stCondLst>
                              <p:cond delay="1450"/>
                            </p:stCondLst>
                            <p:childTnLst>
                              <p:par>
                                <p:cTn id="35" presetID="9" presetClass="entr" presetSubtype="0" fill="hold" nodeType="afterEffect">
                                  <p:stCondLst>
                                    <p:cond delay="0"/>
                                  </p:stCondLst>
                                  <p:childTnLst>
                                    <p:set>
                                      <p:cBhvr>
                                        <p:cTn id="36" dur="1" fill="hold">
                                          <p:stCondLst>
                                            <p:cond delay="0"/>
                                          </p:stCondLst>
                                        </p:cTn>
                                        <p:tgtEl>
                                          <p:spTgt spid="1028"/>
                                        </p:tgtEl>
                                        <p:attrNameLst>
                                          <p:attrName>style.visibility</p:attrName>
                                        </p:attrNameLst>
                                      </p:cBhvr>
                                      <p:to>
                                        <p:strVal val="visible"/>
                                      </p:to>
                                    </p:set>
                                    <p:animEffect transition="in" filter="dissolve">
                                      <p:cBhvr>
                                        <p:cTn id="37" dur="500"/>
                                        <p:tgtEl>
                                          <p:spTgt spid="1028"/>
                                        </p:tgtEl>
                                      </p:cBhvr>
                                    </p:animEffect>
                                  </p:childTnLst>
                                </p:cTn>
                              </p:par>
                            </p:childTnLst>
                          </p:cTn>
                        </p:par>
                      </p:childTnLst>
                    </p:cTn>
                  </p:par>
                  <p:par>
                    <p:cTn id="38" fill="hold">
                      <p:stCondLst>
                        <p:cond delay="indefinite"/>
                      </p:stCondLst>
                      <p:childTnLst>
                        <p:par>
                          <p:cTn id="39" fill="hold">
                            <p:stCondLst>
                              <p:cond delay="0"/>
                            </p:stCondLst>
                            <p:childTnLst>
                              <p:par>
                                <p:cTn id="40" presetID="35" presetClass="exit" presetSubtype="0" fill="hold" nodeType="clickEffect">
                                  <p:stCondLst>
                                    <p:cond delay="0"/>
                                  </p:stCondLst>
                                  <p:childTnLst>
                                    <p:animEffect transition="out" filter="fade">
                                      <p:cBhvr>
                                        <p:cTn id="41" dur="2000"/>
                                        <p:tgtEl>
                                          <p:spTgt spid="1028"/>
                                        </p:tgtEl>
                                      </p:cBhvr>
                                    </p:animEffect>
                                    <p:anim calcmode="lin" valueType="num">
                                      <p:cBhvr>
                                        <p:cTn id="42" dur="2000"/>
                                        <p:tgtEl>
                                          <p:spTgt spid="1028"/>
                                        </p:tgtEl>
                                        <p:attrNameLst>
                                          <p:attrName>style.rotation</p:attrName>
                                        </p:attrNameLst>
                                      </p:cBhvr>
                                      <p:tavLst>
                                        <p:tav tm="0">
                                          <p:val>
                                            <p:fltVal val="0"/>
                                          </p:val>
                                        </p:tav>
                                        <p:tav tm="100000">
                                          <p:val>
                                            <p:fltVal val="720"/>
                                          </p:val>
                                        </p:tav>
                                      </p:tavLst>
                                    </p:anim>
                                    <p:anim calcmode="lin" valueType="num">
                                      <p:cBhvr>
                                        <p:cTn id="43" dur="2000"/>
                                        <p:tgtEl>
                                          <p:spTgt spid="1028"/>
                                        </p:tgtEl>
                                        <p:attrNameLst>
                                          <p:attrName>ppt_h</p:attrName>
                                        </p:attrNameLst>
                                      </p:cBhvr>
                                      <p:tavLst>
                                        <p:tav tm="0">
                                          <p:val>
                                            <p:strVal val="ppt_h"/>
                                          </p:val>
                                        </p:tav>
                                        <p:tav tm="100000">
                                          <p:val>
                                            <p:fltVal val="0"/>
                                          </p:val>
                                        </p:tav>
                                      </p:tavLst>
                                    </p:anim>
                                    <p:anim calcmode="lin" valueType="num">
                                      <p:cBhvr>
                                        <p:cTn id="44" dur="2000"/>
                                        <p:tgtEl>
                                          <p:spTgt spid="1028"/>
                                        </p:tgtEl>
                                        <p:attrNameLst>
                                          <p:attrName>ppt_w</p:attrName>
                                        </p:attrNameLst>
                                      </p:cBhvr>
                                      <p:tavLst>
                                        <p:tav tm="0">
                                          <p:val>
                                            <p:strVal val="ppt_w"/>
                                          </p:val>
                                        </p:tav>
                                        <p:tav tm="100000">
                                          <p:val>
                                            <p:fltVal val="0"/>
                                          </p:val>
                                        </p:tav>
                                      </p:tavLst>
                                    </p:anim>
                                    <p:set>
                                      <p:cBhvr>
                                        <p:cTn id="45" dur="1" fill="hold">
                                          <p:stCondLst>
                                            <p:cond delay="1999"/>
                                          </p:stCondLst>
                                        </p:cTn>
                                        <p:tgtEl>
                                          <p:spTgt spid="1028"/>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45" presetClass="entr" presetSubtype="0" fill="hold" grpId="0" nodeType="clickEffect">
                                  <p:stCondLst>
                                    <p:cond delay="0"/>
                                  </p:stCondLst>
                                  <p:iterate type="lt">
                                    <p:tmPct val="10000"/>
                                  </p:iterate>
                                  <p:childTnLst>
                                    <p:set>
                                      <p:cBhvr>
                                        <p:cTn id="49" dur="1" fill="hold">
                                          <p:stCondLst>
                                            <p:cond delay="0"/>
                                          </p:stCondLst>
                                        </p:cTn>
                                        <p:tgtEl>
                                          <p:spTgt spid="3">
                                            <p:txEl>
                                              <p:pRg st="2" end="2"/>
                                            </p:txEl>
                                          </p:spTgt>
                                        </p:tgtEl>
                                        <p:attrNameLst>
                                          <p:attrName>style.visibility</p:attrName>
                                        </p:attrNameLst>
                                      </p:cBhvr>
                                      <p:to>
                                        <p:strVal val="visible"/>
                                      </p:to>
                                    </p:set>
                                    <p:animEffect transition="in" filter="fade">
                                      <p:cBhvr>
                                        <p:cTn id="50" dur="500"/>
                                        <p:tgtEl>
                                          <p:spTgt spid="3">
                                            <p:txEl>
                                              <p:pRg st="2" end="2"/>
                                            </p:txEl>
                                          </p:spTgt>
                                        </p:tgtEl>
                                      </p:cBhvr>
                                    </p:animEffect>
                                    <p:anim calcmode="lin" valueType="num">
                                      <p:cBhvr>
                                        <p:cTn id="51" dur="5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52"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45" presetClass="entr" presetSubtype="0" fill="hold" grpId="0" nodeType="clickEffect">
                                  <p:stCondLst>
                                    <p:cond delay="0"/>
                                  </p:stCondLst>
                                  <p:iterate type="lt">
                                    <p:tmPct val="10000"/>
                                  </p:iterate>
                                  <p:childTnLst>
                                    <p:set>
                                      <p:cBhvr>
                                        <p:cTn id="56" dur="1" fill="hold">
                                          <p:stCondLst>
                                            <p:cond delay="0"/>
                                          </p:stCondLst>
                                        </p:cTn>
                                        <p:tgtEl>
                                          <p:spTgt spid="3">
                                            <p:txEl>
                                              <p:pRg st="3" end="3"/>
                                            </p:txEl>
                                          </p:spTgt>
                                        </p:tgtEl>
                                        <p:attrNameLst>
                                          <p:attrName>style.visibility</p:attrName>
                                        </p:attrNameLst>
                                      </p:cBhvr>
                                      <p:to>
                                        <p:strVal val="visible"/>
                                      </p:to>
                                    </p:set>
                                    <p:animEffect transition="in" filter="fade">
                                      <p:cBhvr>
                                        <p:cTn id="57" dur="500"/>
                                        <p:tgtEl>
                                          <p:spTgt spid="3">
                                            <p:txEl>
                                              <p:pRg st="3" end="3"/>
                                            </p:txEl>
                                          </p:spTgt>
                                        </p:tgtEl>
                                      </p:cBhvr>
                                    </p:animEffect>
                                    <p:anim calcmode="lin" valueType="num">
                                      <p:cBhvr>
                                        <p:cTn id="58" dur="5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59" dur="500" fill="hold"/>
                                        <p:tgtEl>
                                          <p:spTgt spid="3">
                                            <p:txEl>
                                              <p:pRg st="3" end="3"/>
                                            </p:txEl>
                                          </p:spTgt>
                                        </p:tgtEl>
                                        <p:attrNameLst>
                                          <p:attrName>ppt_h</p:attrName>
                                        </p:attrNameLst>
                                      </p:cBhvr>
                                      <p:tavLst>
                                        <p:tav tm="0">
                                          <p:val>
                                            <p:strVal val="#ppt_h"/>
                                          </p:val>
                                        </p:tav>
                                        <p:tav tm="100000">
                                          <p:val>
                                            <p:strVal val="#ppt_h"/>
                                          </p:val>
                                        </p:tav>
                                      </p:tavLst>
                                    </p:anim>
                                  </p:childTnLst>
                                </p:cTn>
                              </p:par>
                              <p:par>
                                <p:cTn id="60" presetID="9" presetClass="entr" presetSubtype="0" fill="hold" nodeType="withEffect">
                                  <p:stCondLst>
                                    <p:cond delay="0"/>
                                  </p:stCondLst>
                                  <p:childTnLst>
                                    <p:set>
                                      <p:cBhvr>
                                        <p:cTn id="61" dur="1" fill="hold">
                                          <p:stCondLst>
                                            <p:cond delay="0"/>
                                          </p:stCondLst>
                                        </p:cTn>
                                        <p:tgtEl>
                                          <p:spTgt spid="1030"/>
                                        </p:tgtEl>
                                        <p:attrNameLst>
                                          <p:attrName>style.visibility</p:attrName>
                                        </p:attrNameLst>
                                      </p:cBhvr>
                                      <p:to>
                                        <p:strVal val="visible"/>
                                      </p:to>
                                    </p:set>
                                    <p:animEffect transition="in" filter="dissolve">
                                      <p:cBhvr>
                                        <p:cTn id="62" dur="500"/>
                                        <p:tgtEl>
                                          <p:spTgt spid="1030"/>
                                        </p:tgtEl>
                                      </p:cBhvr>
                                    </p:animEffect>
                                  </p:childTnLst>
                                </p:cTn>
                              </p:par>
                            </p:childTnLst>
                          </p:cTn>
                        </p:par>
                      </p:childTnLst>
                    </p:cTn>
                  </p:par>
                  <p:par>
                    <p:cTn id="63" fill="hold">
                      <p:stCondLst>
                        <p:cond delay="indefinite"/>
                      </p:stCondLst>
                      <p:childTnLst>
                        <p:par>
                          <p:cTn id="64" fill="hold">
                            <p:stCondLst>
                              <p:cond delay="0"/>
                            </p:stCondLst>
                            <p:childTnLst>
                              <p:par>
                                <p:cTn id="65" presetID="35" presetClass="exit" presetSubtype="0" fill="hold" nodeType="clickEffect">
                                  <p:stCondLst>
                                    <p:cond delay="0"/>
                                  </p:stCondLst>
                                  <p:childTnLst>
                                    <p:animEffect transition="out" filter="fade">
                                      <p:cBhvr>
                                        <p:cTn id="66" dur="2000"/>
                                        <p:tgtEl>
                                          <p:spTgt spid="1030"/>
                                        </p:tgtEl>
                                      </p:cBhvr>
                                    </p:animEffect>
                                    <p:anim calcmode="lin" valueType="num">
                                      <p:cBhvr>
                                        <p:cTn id="67" dur="2000"/>
                                        <p:tgtEl>
                                          <p:spTgt spid="1030"/>
                                        </p:tgtEl>
                                        <p:attrNameLst>
                                          <p:attrName>style.rotation</p:attrName>
                                        </p:attrNameLst>
                                      </p:cBhvr>
                                      <p:tavLst>
                                        <p:tav tm="0">
                                          <p:val>
                                            <p:fltVal val="0"/>
                                          </p:val>
                                        </p:tav>
                                        <p:tav tm="100000">
                                          <p:val>
                                            <p:fltVal val="720"/>
                                          </p:val>
                                        </p:tav>
                                      </p:tavLst>
                                    </p:anim>
                                    <p:anim calcmode="lin" valueType="num">
                                      <p:cBhvr>
                                        <p:cTn id="68" dur="2000"/>
                                        <p:tgtEl>
                                          <p:spTgt spid="1030"/>
                                        </p:tgtEl>
                                        <p:attrNameLst>
                                          <p:attrName>ppt_h</p:attrName>
                                        </p:attrNameLst>
                                      </p:cBhvr>
                                      <p:tavLst>
                                        <p:tav tm="0">
                                          <p:val>
                                            <p:strVal val="ppt_h"/>
                                          </p:val>
                                        </p:tav>
                                        <p:tav tm="100000">
                                          <p:val>
                                            <p:fltVal val="0"/>
                                          </p:val>
                                        </p:tav>
                                      </p:tavLst>
                                    </p:anim>
                                    <p:anim calcmode="lin" valueType="num">
                                      <p:cBhvr>
                                        <p:cTn id="69" dur="2000"/>
                                        <p:tgtEl>
                                          <p:spTgt spid="1030"/>
                                        </p:tgtEl>
                                        <p:attrNameLst>
                                          <p:attrName>ppt_w</p:attrName>
                                        </p:attrNameLst>
                                      </p:cBhvr>
                                      <p:tavLst>
                                        <p:tav tm="0">
                                          <p:val>
                                            <p:strVal val="ppt_w"/>
                                          </p:val>
                                        </p:tav>
                                        <p:tav tm="100000">
                                          <p:val>
                                            <p:fltVal val="0"/>
                                          </p:val>
                                        </p:tav>
                                      </p:tavLst>
                                    </p:anim>
                                    <p:set>
                                      <p:cBhvr>
                                        <p:cTn id="70" dur="1" fill="hold">
                                          <p:stCondLst>
                                            <p:cond delay="1999"/>
                                          </p:stCondLst>
                                        </p:cTn>
                                        <p:tgtEl>
                                          <p:spTgt spid="1030"/>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45" presetClass="entr" presetSubtype="0" fill="hold" grpId="0" nodeType="clickEffect">
                                  <p:stCondLst>
                                    <p:cond delay="0"/>
                                  </p:stCondLst>
                                  <p:iterate type="lt">
                                    <p:tmPct val="10000"/>
                                  </p:iterate>
                                  <p:childTnLst>
                                    <p:set>
                                      <p:cBhvr>
                                        <p:cTn id="74" dur="1" fill="hold">
                                          <p:stCondLst>
                                            <p:cond delay="0"/>
                                          </p:stCondLst>
                                        </p:cTn>
                                        <p:tgtEl>
                                          <p:spTgt spid="3">
                                            <p:txEl>
                                              <p:pRg st="4" end="4"/>
                                            </p:txEl>
                                          </p:spTgt>
                                        </p:tgtEl>
                                        <p:attrNameLst>
                                          <p:attrName>style.visibility</p:attrName>
                                        </p:attrNameLst>
                                      </p:cBhvr>
                                      <p:to>
                                        <p:strVal val="visible"/>
                                      </p:to>
                                    </p:set>
                                    <p:animEffect transition="in" filter="fade">
                                      <p:cBhvr>
                                        <p:cTn id="75" dur="500"/>
                                        <p:tgtEl>
                                          <p:spTgt spid="3">
                                            <p:txEl>
                                              <p:pRg st="4" end="4"/>
                                            </p:txEl>
                                          </p:spTgt>
                                        </p:tgtEl>
                                      </p:cBhvr>
                                    </p:animEffect>
                                    <p:anim calcmode="lin" valueType="num">
                                      <p:cBhvr>
                                        <p:cTn id="76" dur="5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77"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par>
                          <p:cTn id="78" fill="hold">
                            <p:stCondLst>
                              <p:cond delay="1050"/>
                            </p:stCondLst>
                            <p:childTnLst>
                              <p:par>
                                <p:cTn id="79" presetID="45" presetClass="entr" presetSubtype="0" fill="hold" grpId="0" nodeType="afterEffect">
                                  <p:stCondLst>
                                    <p:cond delay="0"/>
                                  </p:stCondLst>
                                  <p:iterate type="lt">
                                    <p:tmPct val="10000"/>
                                  </p:iterate>
                                  <p:childTnLst>
                                    <p:set>
                                      <p:cBhvr>
                                        <p:cTn id="80" dur="1" fill="hold">
                                          <p:stCondLst>
                                            <p:cond delay="0"/>
                                          </p:stCondLst>
                                        </p:cTn>
                                        <p:tgtEl>
                                          <p:spTgt spid="3">
                                            <p:txEl>
                                              <p:pRg st="5" end="5"/>
                                            </p:txEl>
                                          </p:spTgt>
                                        </p:tgtEl>
                                        <p:attrNameLst>
                                          <p:attrName>style.visibility</p:attrName>
                                        </p:attrNameLst>
                                      </p:cBhvr>
                                      <p:to>
                                        <p:strVal val="visible"/>
                                      </p:to>
                                    </p:set>
                                    <p:animEffect transition="in" filter="fade">
                                      <p:cBhvr>
                                        <p:cTn id="81" dur="500"/>
                                        <p:tgtEl>
                                          <p:spTgt spid="3">
                                            <p:txEl>
                                              <p:pRg st="5" end="5"/>
                                            </p:txEl>
                                          </p:spTgt>
                                        </p:tgtEl>
                                      </p:cBhvr>
                                    </p:animEffect>
                                    <p:anim calcmode="lin" valueType="num">
                                      <p:cBhvr>
                                        <p:cTn id="82" dur="5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83" dur="5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par>
                          <p:cTn id="84" fill="hold">
                            <p:stCondLst>
                              <p:cond delay="2000"/>
                            </p:stCondLst>
                            <p:childTnLst>
                              <p:par>
                                <p:cTn id="85" presetID="45" presetClass="entr" presetSubtype="0" fill="hold" grpId="0" nodeType="afterEffect">
                                  <p:stCondLst>
                                    <p:cond delay="0"/>
                                  </p:stCondLst>
                                  <p:iterate type="lt">
                                    <p:tmPct val="10000"/>
                                  </p:iterate>
                                  <p:childTnLst>
                                    <p:set>
                                      <p:cBhvr>
                                        <p:cTn id="86" dur="1" fill="hold">
                                          <p:stCondLst>
                                            <p:cond delay="0"/>
                                          </p:stCondLst>
                                        </p:cTn>
                                        <p:tgtEl>
                                          <p:spTgt spid="3">
                                            <p:txEl>
                                              <p:pRg st="6" end="6"/>
                                            </p:txEl>
                                          </p:spTgt>
                                        </p:tgtEl>
                                        <p:attrNameLst>
                                          <p:attrName>style.visibility</p:attrName>
                                        </p:attrNameLst>
                                      </p:cBhvr>
                                      <p:to>
                                        <p:strVal val="visible"/>
                                      </p:to>
                                    </p:set>
                                    <p:animEffect transition="in" filter="fade">
                                      <p:cBhvr>
                                        <p:cTn id="87" dur="500"/>
                                        <p:tgtEl>
                                          <p:spTgt spid="3">
                                            <p:txEl>
                                              <p:pRg st="6" end="6"/>
                                            </p:txEl>
                                          </p:spTgt>
                                        </p:tgtEl>
                                      </p:cBhvr>
                                    </p:animEffect>
                                    <p:anim calcmode="lin" valueType="num">
                                      <p:cBhvr>
                                        <p:cTn id="88" dur="5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89" dur="500" fill="hold"/>
                                        <p:tgtEl>
                                          <p:spTgt spid="3">
                                            <p:txEl>
                                              <p:pRg st="6" end="6"/>
                                            </p:txEl>
                                          </p:spTgt>
                                        </p:tgtEl>
                                        <p:attrNameLst>
                                          <p:attrName>ppt_h</p:attrName>
                                        </p:attrNameLst>
                                      </p:cBhvr>
                                      <p:tavLst>
                                        <p:tav tm="0">
                                          <p:val>
                                            <p:strVal val="#ppt_h"/>
                                          </p:val>
                                        </p:tav>
                                        <p:tav tm="100000">
                                          <p:val>
                                            <p:strVal val="#ppt_h"/>
                                          </p:val>
                                        </p:tav>
                                      </p:tavLst>
                                    </p:anim>
                                  </p:childTnLst>
                                </p:cTn>
                              </p:par>
                              <p:par>
                                <p:cTn id="90" presetID="9" presetClass="entr" presetSubtype="0" fill="hold" nodeType="withEffect">
                                  <p:stCondLst>
                                    <p:cond delay="0"/>
                                  </p:stCondLst>
                                  <p:childTnLst>
                                    <p:set>
                                      <p:cBhvr>
                                        <p:cTn id="91" dur="1" fill="hold">
                                          <p:stCondLst>
                                            <p:cond delay="0"/>
                                          </p:stCondLst>
                                        </p:cTn>
                                        <p:tgtEl>
                                          <p:spTgt spid="1029"/>
                                        </p:tgtEl>
                                        <p:attrNameLst>
                                          <p:attrName>style.visibility</p:attrName>
                                        </p:attrNameLst>
                                      </p:cBhvr>
                                      <p:to>
                                        <p:strVal val="visible"/>
                                      </p:to>
                                    </p:set>
                                    <p:animEffect transition="in" filter="dissolve">
                                      <p:cBhvr>
                                        <p:cTn id="92" dur="500"/>
                                        <p:tgtEl>
                                          <p:spTgt spid="1029"/>
                                        </p:tgtEl>
                                      </p:cBhvr>
                                    </p:animEffect>
                                  </p:childTnLst>
                                </p:cTn>
                              </p:par>
                            </p:childTnLst>
                          </p:cTn>
                        </p:par>
                      </p:childTnLst>
                    </p:cTn>
                  </p:par>
                  <p:par>
                    <p:cTn id="93" fill="hold">
                      <p:stCondLst>
                        <p:cond delay="indefinite"/>
                      </p:stCondLst>
                      <p:childTnLst>
                        <p:par>
                          <p:cTn id="94" fill="hold">
                            <p:stCondLst>
                              <p:cond delay="0"/>
                            </p:stCondLst>
                            <p:childTnLst>
                              <p:par>
                                <p:cTn id="95" presetID="35" presetClass="exit" presetSubtype="0" fill="hold" nodeType="clickEffect">
                                  <p:stCondLst>
                                    <p:cond delay="0"/>
                                  </p:stCondLst>
                                  <p:childTnLst>
                                    <p:animEffect transition="out" filter="fade">
                                      <p:cBhvr>
                                        <p:cTn id="96" dur="2000"/>
                                        <p:tgtEl>
                                          <p:spTgt spid="1029"/>
                                        </p:tgtEl>
                                      </p:cBhvr>
                                    </p:animEffect>
                                    <p:anim calcmode="lin" valueType="num">
                                      <p:cBhvr>
                                        <p:cTn id="97" dur="2000"/>
                                        <p:tgtEl>
                                          <p:spTgt spid="1029"/>
                                        </p:tgtEl>
                                        <p:attrNameLst>
                                          <p:attrName>style.rotation</p:attrName>
                                        </p:attrNameLst>
                                      </p:cBhvr>
                                      <p:tavLst>
                                        <p:tav tm="0">
                                          <p:val>
                                            <p:fltVal val="0"/>
                                          </p:val>
                                        </p:tav>
                                        <p:tav tm="100000">
                                          <p:val>
                                            <p:fltVal val="720"/>
                                          </p:val>
                                        </p:tav>
                                      </p:tavLst>
                                    </p:anim>
                                    <p:anim calcmode="lin" valueType="num">
                                      <p:cBhvr>
                                        <p:cTn id="98" dur="2000"/>
                                        <p:tgtEl>
                                          <p:spTgt spid="1029"/>
                                        </p:tgtEl>
                                        <p:attrNameLst>
                                          <p:attrName>ppt_h</p:attrName>
                                        </p:attrNameLst>
                                      </p:cBhvr>
                                      <p:tavLst>
                                        <p:tav tm="0">
                                          <p:val>
                                            <p:strVal val="ppt_h"/>
                                          </p:val>
                                        </p:tav>
                                        <p:tav tm="100000">
                                          <p:val>
                                            <p:fltVal val="0"/>
                                          </p:val>
                                        </p:tav>
                                      </p:tavLst>
                                    </p:anim>
                                    <p:anim calcmode="lin" valueType="num">
                                      <p:cBhvr>
                                        <p:cTn id="99" dur="2000"/>
                                        <p:tgtEl>
                                          <p:spTgt spid="1029"/>
                                        </p:tgtEl>
                                        <p:attrNameLst>
                                          <p:attrName>ppt_w</p:attrName>
                                        </p:attrNameLst>
                                      </p:cBhvr>
                                      <p:tavLst>
                                        <p:tav tm="0">
                                          <p:val>
                                            <p:strVal val="ppt_w"/>
                                          </p:val>
                                        </p:tav>
                                        <p:tav tm="100000">
                                          <p:val>
                                            <p:fltVal val="0"/>
                                          </p:val>
                                        </p:tav>
                                      </p:tavLst>
                                    </p:anim>
                                    <p:set>
                                      <p:cBhvr>
                                        <p:cTn id="100" dur="1" fill="hold">
                                          <p:stCondLst>
                                            <p:cond delay="1999"/>
                                          </p:stCondLst>
                                        </p:cTn>
                                        <p:tgtEl>
                                          <p:spTgt spid="1029"/>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45" presetClass="entr" presetSubtype="0" fill="hold" grpId="0" nodeType="clickEffect">
                                  <p:stCondLst>
                                    <p:cond delay="0"/>
                                  </p:stCondLst>
                                  <p:iterate type="lt">
                                    <p:tmPct val="10000"/>
                                  </p:iterate>
                                  <p:childTnLst>
                                    <p:set>
                                      <p:cBhvr>
                                        <p:cTn id="104" dur="1" fill="hold">
                                          <p:stCondLst>
                                            <p:cond delay="0"/>
                                          </p:stCondLst>
                                        </p:cTn>
                                        <p:tgtEl>
                                          <p:spTgt spid="3">
                                            <p:txEl>
                                              <p:pRg st="7" end="7"/>
                                            </p:txEl>
                                          </p:spTgt>
                                        </p:tgtEl>
                                        <p:attrNameLst>
                                          <p:attrName>style.visibility</p:attrName>
                                        </p:attrNameLst>
                                      </p:cBhvr>
                                      <p:to>
                                        <p:strVal val="visible"/>
                                      </p:to>
                                    </p:set>
                                    <p:animEffect transition="in" filter="fade">
                                      <p:cBhvr>
                                        <p:cTn id="105" dur="500"/>
                                        <p:tgtEl>
                                          <p:spTgt spid="3">
                                            <p:txEl>
                                              <p:pRg st="7" end="7"/>
                                            </p:txEl>
                                          </p:spTgt>
                                        </p:tgtEl>
                                      </p:cBhvr>
                                    </p:animEffect>
                                    <p:anim calcmode="lin" valueType="num">
                                      <p:cBhvr>
                                        <p:cTn id="106" dur="500" fill="hold"/>
                                        <p:tgtEl>
                                          <p:spTgt spid="3">
                                            <p:txEl>
                                              <p:pRg st="7" end="7"/>
                                            </p:txEl>
                                          </p:spTgt>
                                        </p:tgtEl>
                                        <p:attrNameLst>
                                          <p:attrName>ppt_w</p:attrName>
                                        </p:attrNameLst>
                                      </p:cBhvr>
                                      <p:tavLst>
                                        <p:tav tm="0" fmla="#ppt_w*sin(2.5*pi*$)">
                                          <p:val>
                                            <p:fltVal val="0"/>
                                          </p:val>
                                        </p:tav>
                                        <p:tav tm="100000">
                                          <p:val>
                                            <p:fltVal val="1"/>
                                          </p:val>
                                        </p:tav>
                                      </p:tavLst>
                                    </p:anim>
                                    <p:anim calcmode="lin" valueType="num">
                                      <p:cBhvr>
                                        <p:cTn id="107" dur="500" fill="hold"/>
                                        <p:tgtEl>
                                          <p:spTgt spid="3">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108" fill="hold">
                      <p:stCondLst>
                        <p:cond delay="indefinite"/>
                      </p:stCondLst>
                      <p:childTnLst>
                        <p:par>
                          <p:cTn id="109" fill="hold">
                            <p:stCondLst>
                              <p:cond delay="0"/>
                            </p:stCondLst>
                            <p:childTnLst>
                              <p:par>
                                <p:cTn id="110" presetID="45" presetClass="entr" presetSubtype="0" fill="hold" grpId="0" nodeType="clickEffect">
                                  <p:stCondLst>
                                    <p:cond delay="0"/>
                                  </p:stCondLst>
                                  <p:iterate type="lt">
                                    <p:tmPct val="10000"/>
                                  </p:iterate>
                                  <p:childTnLst>
                                    <p:set>
                                      <p:cBhvr>
                                        <p:cTn id="111" dur="1" fill="hold">
                                          <p:stCondLst>
                                            <p:cond delay="0"/>
                                          </p:stCondLst>
                                        </p:cTn>
                                        <p:tgtEl>
                                          <p:spTgt spid="3">
                                            <p:txEl>
                                              <p:pRg st="8" end="8"/>
                                            </p:txEl>
                                          </p:spTgt>
                                        </p:tgtEl>
                                        <p:attrNameLst>
                                          <p:attrName>style.visibility</p:attrName>
                                        </p:attrNameLst>
                                      </p:cBhvr>
                                      <p:to>
                                        <p:strVal val="visible"/>
                                      </p:to>
                                    </p:set>
                                    <p:animEffect transition="in" filter="fade">
                                      <p:cBhvr>
                                        <p:cTn id="112" dur="500"/>
                                        <p:tgtEl>
                                          <p:spTgt spid="3">
                                            <p:txEl>
                                              <p:pRg st="8" end="8"/>
                                            </p:txEl>
                                          </p:spTgt>
                                        </p:tgtEl>
                                      </p:cBhvr>
                                    </p:animEffect>
                                    <p:anim calcmode="lin" valueType="num">
                                      <p:cBhvr>
                                        <p:cTn id="113" dur="500" fill="hold"/>
                                        <p:tgtEl>
                                          <p:spTgt spid="3">
                                            <p:txEl>
                                              <p:pRg st="8" end="8"/>
                                            </p:txEl>
                                          </p:spTgt>
                                        </p:tgtEl>
                                        <p:attrNameLst>
                                          <p:attrName>ppt_w</p:attrName>
                                        </p:attrNameLst>
                                      </p:cBhvr>
                                      <p:tavLst>
                                        <p:tav tm="0" fmla="#ppt_w*sin(2.5*pi*$)">
                                          <p:val>
                                            <p:fltVal val="0"/>
                                          </p:val>
                                        </p:tav>
                                        <p:tav tm="100000">
                                          <p:val>
                                            <p:fltVal val="1"/>
                                          </p:val>
                                        </p:tav>
                                      </p:tavLst>
                                    </p:anim>
                                    <p:anim calcmode="lin" valueType="num">
                                      <p:cBhvr>
                                        <p:cTn id="114" dur="500" fill="hold"/>
                                        <p:tgtEl>
                                          <p:spTgt spid="3">
                                            <p:txEl>
                                              <p:pRg st="8" end="8"/>
                                            </p:txEl>
                                          </p:spTgt>
                                        </p:tgtEl>
                                        <p:attrNameLst>
                                          <p:attrName>ppt_h</p:attrName>
                                        </p:attrNameLst>
                                      </p:cBhvr>
                                      <p:tavLst>
                                        <p:tav tm="0">
                                          <p:val>
                                            <p:strVal val="#ppt_h"/>
                                          </p:val>
                                        </p:tav>
                                        <p:tav tm="100000">
                                          <p:val>
                                            <p:strVal val="#ppt_h"/>
                                          </p:val>
                                        </p:tav>
                                      </p:tavLst>
                                    </p:anim>
                                  </p:childTnLst>
                                </p:cTn>
                              </p:par>
                            </p:childTnLst>
                          </p:cTn>
                        </p:par>
                      </p:childTnLst>
                    </p:cTn>
                  </p:par>
                  <p:par>
                    <p:cTn id="115" fill="hold">
                      <p:stCondLst>
                        <p:cond delay="indefinite"/>
                      </p:stCondLst>
                      <p:childTnLst>
                        <p:par>
                          <p:cTn id="116" fill="hold">
                            <p:stCondLst>
                              <p:cond delay="0"/>
                            </p:stCondLst>
                            <p:childTnLst>
                              <p:par>
                                <p:cTn id="117" presetID="45" presetClass="entr" presetSubtype="0" fill="hold" grpId="0" nodeType="clickEffect">
                                  <p:stCondLst>
                                    <p:cond delay="0"/>
                                  </p:stCondLst>
                                  <p:iterate type="lt">
                                    <p:tmPct val="10000"/>
                                  </p:iterate>
                                  <p:childTnLst>
                                    <p:set>
                                      <p:cBhvr>
                                        <p:cTn id="118" dur="1" fill="hold">
                                          <p:stCondLst>
                                            <p:cond delay="0"/>
                                          </p:stCondLst>
                                        </p:cTn>
                                        <p:tgtEl>
                                          <p:spTgt spid="3">
                                            <p:txEl>
                                              <p:pRg st="9" end="9"/>
                                            </p:txEl>
                                          </p:spTgt>
                                        </p:tgtEl>
                                        <p:attrNameLst>
                                          <p:attrName>style.visibility</p:attrName>
                                        </p:attrNameLst>
                                      </p:cBhvr>
                                      <p:to>
                                        <p:strVal val="visible"/>
                                      </p:to>
                                    </p:set>
                                    <p:animEffect transition="in" filter="fade">
                                      <p:cBhvr>
                                        <p:cTn id="119" dur="500"/>
                                        <p:tgtEl>
                                          <p:spTgt spid="3">
                                            <p:txEl>
                                              <p:pRg st="9" end="9"/>
                                            </p:txEl>
                                          </p:spTgt>
                                        </p:tgtEl>
                                      </p:cBhvr>
                                    </p:animEffect>
                                    <p:anim calcmode="lin" valueType="num">
                                      <p:cBhvr>
                                        <p:cTn id="120" dur="500" fill="hold"/>
                                        <p:tgtEl>
                                          <p:spTgt spid="3">
                                            <p:txEl>
                                              <p:pRg st="9" end="9"/>
                                            </p:txEl>
                                          </p:spTgt>
                                        </p:tgtEl>
                                        <p:attrNameLst>
                                          <p:attrName>ppt_w</p:attrName>
                                        </p:attrNameLst>
                                      </p:cBhvr>
                                      <p:tavLst>
                                        <p:tav tm="0" fmla="#ppt_w*sin(2.5*pi*$)">
                                          <p:val>
                                            <p:fltVal val="0"/>
                                          </p:val>
                                        </p:tav>
                                        <p:tav tm="100000">
                                          <p:val>
                                            <p:fltVal val="1"/>
                                          </p:val>
                                        </p:tav>
                                      </p:tavLst>
                                    </p:anim>
                                    <p:anim calcmode="lin" valueType="num">
                                      <p:cBhvr>
                                        <p:cTn id="121" dur="500" fill="hold"/>
                                        <p:tgtEl>
                                          <p:spTgt spid="3">
                                            <p:txEl>
                                              <p:pRg st="9" end="9"/>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Rectangle 2"/>
          <p:cNvSpPr txBox="1">
            <a:spLocks noChangeAspect="1" noChangeArrowheads="1"/>
          </p:cNvSpPr>
          <p:nvPr/>
        </p:nvSpPr>
        <p:spPr>
          <a:xfrm>
            <a:off x="0" y="5257800"/>
            <a:ext cx="9144000" cy="1498060"/>
          </a:xfrm>
          <a:prstGeom prst="rect">
            <a:avLst/>
          </a:prstGeom>
          <a:noFill/>
          <a:ln/>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Patients crowded into hospitals like this one in Hamburg in 1746 had little chance of recovery. A priest by the window administers last rites, while in the center a surgeon coolly saws off the leg of a man who has received no anesthesia.</a:t>
            </a:r>
            <a:endParaRPr kumimoji="0" lang="en-US" sz="24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
        <p:nvSpPr>
          <p:cNvPr id="5" name="Rectangle 3"/>
          <p:cNvSpPr txBox="1">
            <a:spLocks noChangeArrowheads="1"/>
          </p:cNvSpPr>
          <p:nvPr/>
        </p:nvSpPr>
        <p:spPr>
          <a:xfrm>
            <a:off x="2133600" y="4648200"/>
            <a:ext cx="4596196" cy="769441"/>
          </a:xfrm>
          <a:prstGeom prst="rect">
            <a:avLst/>
          </a:prstGeom>
          <a:noFill/>
        </p:spPr>
        <p:txBody>
          <a:bodyPr vert="horz" wrap="square" lIns="91440" tIns="45720" rIns="91440" bIns="45720" rtlCol="0" anchor="ct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00B0F0"/>
                </a:solidFill>
                <a:effectLst>
                  <a:outerShdw blurRad="38100" dist="38100" dir="2700000" algn="tl">
                    <a:srgbClr val="000000">
                      <a:alpha val="43137"/>
                    </a:srgbClr>
                  </a:outerShdw>
                </a:effectLst>
                <a:uLnTx/>
                <a:uFillTx/>
                <a:latin typeface="+mj-lt"/>
                <a:ea typeface="+mj-ea"/>
                <a:cs typeface="+mj-cs"/>
              </a:rPr>
              <a:t>Hospital Life</a:t>
            </a:r>
            <a:endParaRPr kumimoji="0" lang="en-US" sz="4400" b="0" i="0" u="none" strike="noStrike" kern="1200" cap="none" spc="0" normalizeH="0" baseline="0" noProof="0" dirty="0">
              <a:ln>
                <a:noFill/>
              </a:ln>
              <a:solidFill>
                <a:srgbClr val="00B0F0"/>
              </a:solidFill>
              <a:effectLst>
                <a:outerShdw blurRad="38100" dist="38100" dir="2700000" algn="tl">
                  <a:srgbClr val="000000">
                    <a:alpha val="43137"/>
                  </a:srgbClr>
                </a:outerShdw>
              </a:effectLst>
              <a:uLnTx/>
              <a:uFillTx/>
              <a:latin typeface="+mj-lt"/>
              <a:ea typeface="+mj-ea"/>
              <a:cs typeface="+mj-cs"/>
            </a:endParaRPr>
          </a:p>
        </p:txBody>
      </p:sp>
      <p:pic>
        <p:nvPicPr>
          <p:cNvPr id="7" name="Picture 6" descr="mckay 9e_Ch20_p670a"/>
          <p:cNvPicPr>
            <a:picLocks noChangeAspect="1" noChangeArrowheads="1"/>
          </p:cNvPicPr>
          <p:nvPr/>
        </p:nvPicPr>
        <p:blipFill>
          <a:blip r:embed="rId2" cstate="print"/>
          <a:srcRect/>
          <a:stretch>
            <a:fillRect/>
          </a:stretch>
        </p:blipFill>
        <p:spPr bwMode="auto">
          <a:xfrm>
            <a:off x="0" y="0"/>
            <a:ext cx="9140324" cy="4800601"/>
          </a:xfrm>
          <a:prstGeom prst="rect">
            <a:avLst/>
          </a:prstGeom>
          <a:noFill/>
          <a:ln w="12700">
            <a:solidFill>
              <a:srgbClr val="000000"/>
            </a:solid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2819400"/>
            <a:ext cx="7162799" cy="1323439"/>
          </a:xfrm>
          <a:prstGeom prst="rect">
            <a:avLst/>
          </a:prstGeom>
        </p:spPr>
        <p:txBody>
          <a:bodyPr wrap="square">
            <a:spAutoFit/>
          </a:bodyPr>
          <a:lstStyle/>
          <a:p>
            <a:pPr algn="ctr"/>
            <a:r>
              <a:rPr lang="en-US" sz="8000" dirty="0" smtClean="0">
                <a:solidFill>
                  <a:srgbClr val="00B0F0"/>
                </a:solidFill>
                <a:effectLst>
                  <a:outerShdw blurRad="38100" dist="38100" dir="2700000" algn="tl">
                    <a:srgbClr val="000000">
                      <a:alpha val="43137"/>
                    </a:srgbClr>
                  </a:outerShdw>
                </a:effectLst>
                <a:latin typeface="Brush Script MT" pitchFamily="66" charset="0"/>
              </a:rPr>
              <a:t>William Hogarth</a:t>
            </a:r>
            <a:endParaRPr lang="en-US" sz="8000" dirty="0">
              <a:solidFill>
                <a:srgbClr val="00B0F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0" y="274638"/>
            <a:ext cx="2590800" cy="1143000"/>
          </a:xfrm>
        </p:spPr>
        <p:txBody>
          <a:bodyPr>
            <a:normAutofit fontScale="90000"/>
          </a:bodyPr>
          <a:lstStyle/>
          <a:p>
            <a:r>
              <a:rPr lang="en-US" dirty="0" smtClean="0">
                <a:effectLst>
                  <a:outerShdw blurRad="38100" dist="38100" dir="2700000" algn="tl">
                    <a:srgbClr val="000000">
                      <a:alpha val="43137"/>
                    </a:srgbClr>
                  </a:outerShdw>
                </a:effectLst>
                <a:latin typeface="Brush Script MT" pitchFamily="66" charset="0"/>
              </a:rPr>
              <a:t>Gin Lane</a:t>
            </a:r>
            <a:br>
              <a:rPr lang="en-US" dirty="0" smtClean="0">
                <a:effectLst>
                  <a:outerShdw blurRad="38100" dist="38100" dir="2700000" algn="tl">
                    <a:srgbClr val="000000">
                      <a:alpha val="43137"/>
                    </a:srgbClr>
                  </a:outerShdw>
                </a:effectLst>
                <a:latin typeface="Brush Script MT" pitchFamily="66" charset="0"/>
              </a:rPr>
            </a:br>
            <a:r>
              <a:rPr lang="en-US" dirty="0" smtClean="0">
                <a:effectLst>
                  <a:outerShdw blurRad="38100" dist="38100" dir="2700000" algn="tl">
                    <a:srgbClr val="000000">
                      <a:alpha val="43137"/>
                    </a:srgbClr>
                  </a:outerShdw>
                </a:effectLst>
                <a:latin typeface="Brush Script MT" pitchFamily="66" charset="0"/>
              </a:rPr>
              <a:t>1751</a:t>
            </a:r>
            <a:endParaRPr lang="en-US" dirty="0">
              <a:effectLst>
                <a:outerShdw blurRad="38100" dist="38100" dir="2700000" algn="tl">
                  <a:srgbClr val="000000">
                    <a:alpha val="43137"/>
                  </a:srgbClr>
                </a:outerShdw>
              </a:effectLst>
              <a:latin typeface="Brush Script MT" pitchFamily="66" charset="0"/>
            </a:endParaRPr>
          </a:p>
        </p:txBody>
      </p:sp>
      <p:sp>
        <p:nvSpPr>
          <p:cNvPr id="3" name="Content Placeholder 2"/>
          <p:cNvSpPr>
            <a:spLocks noGrp="1"/>
          </p:cNvSpPr>
          <p:nvPr>
            <p:ph idx="1"/>
          </p:nvPr>
        </p:nvSpPr>
        <p:spPr>
          <a:xfrm>
            <a:off x="6019800" y="1600200"/>
            <a:ext cx="3124200" cy="4525963"/>
          </a:xfrm>
        </p:spPr>
        <p:txBody>
          <a:bodyPr>
            <a:normAutofit/>
          </a:bodyPr>
          <a:lstStyle/>
          <a:p>
            <a:r>
              <a:rPr lang="en-US" sz="4000" dirty="0" smtClean="0">
                <a:effectLst>
                  <a:outerShdw blurRad="38100" dist="38100" dir="2700000" algn="tl">
                    <a:srgbClr val="000000">
                      <a:alpha val="43137"/>
                    </a:srgbClr>
                  </a:outerShdw>
                </a:effectLst>
                <a:latin typeface="Brush Script MT" pitchFamily="66" charset="0"/>
              </a:rPr>
              <a:t>Part of a pair of works.</a:t>
            </a:r>
          </a:p>
          <a:p>
            <a:r>
              <a:rPr lang="en-US" sz="4000" dirty="0" smtClean="0">
                <a:effectLst>
                  <a:outerShdw blurRad="38100" dist="38100" dir="2700000" algn="tl">
                    <a:srgbClr val="000000">
                      <a:alpha val="43137"/>
                    </a:srgbClr>
                  </a:outerShdw>
                </a:effectLst>
                <a:latin typeface="Brush Script MT" pitchFamily="66" charset="0"/>
              </a:rPr>
              <a:t>What does this picture tell about mid 18</a:t>
            </a:r>
            <a:r>
              <a:rPr lang="en-US" sz="4000" baseline="30000" dirty="0" smtClean="0">
                <a:effectLst>
                  <a:outerShdw blurRad="38100" dist="38100" dir="2700000" algn="tl">
                    <a:srgbClr val="000000">
                      <a:alpha val="43137"/>
                    </a:srgbClr>
                  </a:outerShdw>
                </a:effectLst>
                <a:latin typeface="Brush Script MT" pitchFamily="66" charset="0"/>
              </a:rPr>
              <a:t>th</a:t>
            </a:r>
            <a:r>
              <a:rPr lang="en-US" sz="4000" dirty="0" smtClean="0">
                <a:effectLst>
                  <a:outerShdw blurRad="38100" dist="38100" dir="2700000" algn="tl">
                    <a:srgbClr val="000000">
                      <a:alpha val="43137"/>
                    </a:srgbClr>
                  </a:outerShdw>
                </a:effectLst>
                <a:latin typeface="Brush Script MT" pitchFamily="66" charset="0"/>
              </a:rPr>
              <a:t> century society in London?</a:t>
            </a:r>
            <a:endParaRPr lang="en-US" sz="4000" dirty="0">
              <a:effectLst>
                <a:outerShdw blurRad="38100" dist="38100" dir="2700000" algn="tl">
                  <a:srgbClr val="000000">
                    <a:alpha val="43137"/>
                  </a:srgbClr>
                </a:outerShdw>
              </a:effectLst>
              <a:latin typeface="Brush Script MT" pitchFamily="66" charset="0"/>
            </a:endParaRPr>
          </a:p>
        </p:txBody>
      </p:sp>
      <p:pic>
        <p:nvPicPr>
          <p:cNvPr id="1026" name="Picture 2" descr="William Hogarth. Gin Lane."/>
          <p:cNvPicPr>
            <a:picLocks noChangeAspect="1" noChangeArrowheads="1"/>
          </p:cNvPicPr>
          <p:nvPr/>
        </p:nvPicPr>
        <p:blipFill>
          <a:blip r:embed="rId2" cstate="print"/>
          <a:srcRect/>
          <a:stretch>
            <a:fillRect/>
          </a:stretch>
        </p:blipFill>
        <p:spPr bwMode="auto">
          <a:xfrm>
            <a:off x="609600" y="-9526"/>
            <a:ext cx="5419725" cy="68675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diamond(in)">
                                      <p:cBhvr>
                                        <p:cTn id="13" dur="30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checkerboard(across)">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checkerboard(across)">
                                      <p:cBhvr>
                                        <p:cTn id="2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8800" y="274638"/>
            <a:ext cx="3048000" cy="1143000"/>
          </a:xfrm>
        </p:spPr>
        <p:txBody>
          <a:bodyPr>
            <a:normAutofit fontScale="90000"/>
          </a:bodyPr>
          <a:lstStyle/>
          <a:p>
            <a:r>
              <a:rPr lang="en-US" dirty="0" smtClean="0">
                <a:effectLst>
                  <a:outerShdw blurRad="38100" dist="38100" dir="2700000" algn="tl">
                    <a:srgbClr val="000000">
                      <a:alpha val="43137"/>
                    </a:srgbClr>
                  </a:outerShdw>
                </a:effectLst>
                <a:latin typeface="Brush Script MT" pitchFamily="66" charset="0"/>
              </a:rPr>
              <a:t>Beer Street</a:t>
            </a:r>
            <a:br>
              <a:rPr lang="en-US" dirty="0" smtClean="0">
                <a:effectLst>
                  <a:outerShdw blurRad="38100" dist="38100" dir="2700000" algn="tl">
                    <a:srgbClr val="000000">
                      <a:alpha val="43137"/>
                    </a:srgbClr>
                  </a:outerShdw>
                </a:effectLst>
                <a:latin typeface="Brush Script MT" pitchFamily="66" charset="0"/>
              </a:rPr>
            </a:br>
            <a:r>
              <a:rPr lang="en-US" dirty="0" smtClean="0">
                <a:effectLst>
                  <a:outerShdw blurRad="38100" dist="38100" dir="2700000" algn="tl">
                    <a:srgbClr val="000000">
                      <a:alpha val="43137"/>
                    </a:srgbClr>
                  </a:outerShdw>
                </a:effectLst>
                <a:latin typeface="Brush Script MT" pitchFamily="66" charset="0"/>
              </a:rPr>
              <a:t>1751</a:t>
            </a:r>
            <a:endParaRPr lang="en-US" dirty="0">
              <a:effectLst>
                <a:outerShdw blurRad="38100" dist="38100" dir="2700000" algn="tl">
                  <a:srgbClr val="000000">
                    <a:alpha val="43137"/>
                  </a:srgbClr>
                </a:outerShdw>
              </a:effectLst>
              <a:latin typeface="Brush Script MT" pitchFamily="66" charset="0"/>
            </a:endParaRPr>
          </a:p>
        </p:txBody>
      </p:sp>
      <p:pic>
        <p:nvPicPr>
          <p:cNvPr id="15362" name="Picture 2" descr="William Hogarth. Beer Street."/>
          <p:cNvPicPr>
            <a:picLocks noChangeAspect="1" noChangeArrowheads="1"/>
          </p:cNvPicPr>
          <p:nvPr/>
        </p:nvPicPr>
        <p:blipFill>
          <a:blip r:embed="rId2" cstate="print"/>
          <a:srcRect/>
          <a:stretch>
            <a:fillRect/>
          </a:stretch>
        </p:blipFill>
        <p:spPr bwMode="auto">
          <a:xfrm>
            <a:off x="304800" y="0"/>
            <a:ext cx="5286375" cy="6762751"/>
          </a:xfrm>
          <a:prstGeom prst="rect">
            <a:avLst/>
          </a:prstGeom>
          <a:noFill/>
        </p:spPr>
      </p:pic>
      <p:sp>
        <p:nvSpPr>
          <p:cNvPr id="5" name="Rectangle 4"/>
          <p:cNvSpPr/>
          <p:nvPr/>
        </p:nvSpPr>
        <p:spPr>
          <a:xfrm>
            <a:off x="5638800" y="1600200"/>
            <a:ext cx="3505200" cy="4401205"/>
          </a:xfrm>
          <a:prstGeom prst="rect">
            <a:avLst/>
          </a:prstGeom>
        </p:spPr>
        <p:txBody>
          <a:bodyPr wrap="square">
            <a:spAutoFit/>
          </a:bodyPr>
          <a:lstStyle/>
          <a:p>
            <a:pPr>
              <a:buFont typeface="Arial" pitchFamily="34" charset="0"/>
              <a:buChar char="•"/>
            </a:pPr>
            <a:r>
              <a:rPr lang="en-US" sz="4000" dirty="0" smtClean="0">
                <a:effectLst>
                  <a:outerShdw blurRad="38100" dist="38100" dir="2700000" algn="tl">
                    <a:srgbClr val="000000">
                      <a:alpha val="43137"/>
                    </a:srgbClr>
                  </a:outerShdw>
                </a:effectLst>
                <a:latin typeface="Brush Script MT" pitchFamily="66" charset="0"/>
              </a:rPr>
              <a:t>The other picture</a:t>
            </a:r>
          </a:p>
          <a:p>
            <a:pPr>
              <a:buFont typeface="Arial" pitchFamily="34" charset="0"/>
              <a:buChar char="•"/>
            </a:pPr>
            <a:r>
              <a:rPr lang="en-US" sz="4000" dirty="0" smtClean="0">
                <a:effectLst>
                  <a:outerShdw blurRad="38100" dist="38100" dir="2700000" algn="tl">
                    <a:srgbClr val="000000">
                      <a:alpha val="43137"/>
                    </a:srgbClr>
                  </a:outerShdw>
                </a:effectLst>
                <a:latin typeface="Brush Script MT" pitchFamily="66" charset="0"/>
              </a:rPr>
              <a:t>What does this picture tell about mid 18</a:t>
            </a:r>
            <a:r>
              <a:rPr lang="en-US" sz="4000" baseline="30000" dirty="0" smtClean="0">
                <a:effectLst>
                  <a:outerShdw blurRad="38100" dist="38100" dir="2700000" algn="tl">
                    <a:srgbClr val="000000">
                      <a:alpha val="43137"/>
                    </a:srgbClr>
                  </a:outerShdw>
                </a:effectLst>
                <a:latin typeface="Brush Script MT" pitchFamily="66" charset="0"/>
              </a:rPr>
              <a:t>th</a:t>
            </a:r>
            <a:r>
              <a:rPr lang="en-US" sz="4000" dirty="0" smtClean="0">
                <a:effectLst>
                  <a:outerShdw blurRad="38100" dist="38100" dir="2700000" algn="tl">
                    <a:srgbClr val="000000">
                      <a:alpha val="43137"/>
                    </a:srgbClr>
                  </a:outerShdw>
                </a:effectLst>
                <a:latin typeface="Brush Script MT" pitchFamily="66" charset="0"/>
              </a:rPr>
              <a:t> century society in London?</a:t>
            </a:r>
            <a:endParaRPr lang="en-US" sz="4000" dirty="0">
              <a:effectLst>
                <a:outerShdw blurRad="38100" dist="38100" dir="2700000" algn="tl">
                  <a:srgbClr val="000000">
                    <a:alpha val="43137"/>
                  </a:srgbClr>
                </a:outerShdw>
              </a:effectLst>
              <a:latin typeface="Brush Script MT" pitchFamily="66"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914400"/>
          </a:xfrm>
        </p:spPr>
        <p:txBody>
          <a:bodyPr/>
          <a:lstStyle/>
          <a:p>
            <a:r>
              <a:rPr lang="en-US" dirty="0" smtClean="0">
                <a:effectLst>
                  <a:outerShdw blurRad="38100" dist="38100" dir="2700000" algn="tl">
                    <a:srgbClr val="000000">
                      <a:alpha val="43137"/>
                    </a:srgbClr>
                  </a:outerShdw>
                </a:effectLst>
              </a:rPr>
              <a:t>Look at the two together </a:t>
            </a:r>
            <a:endParaRPr lang="en-US" dirty="0">
              <a:effectLst>
                <a:outerShdw blurRad="38100" dist="38100" dir="2700000" algn="tl">
                  <a:srgbClr val="000000">
                    <a:alpha val="43137"/>
                  </a:srgbClr>
                </a:outerShdw>
              </a:effectLst>
            </a:endParaRPr>
          </a:p>
        </p:txBody>
      </p:sp>
      <p:sp>
        <p:nvSpPr>
          <p:cNvPr id="5" name="Text Placeholder 4"/>
          <p:cNvSpPr>
            <a:spLocks noGrp="1"/>
          </p:cNvSpPr>
          <p:nvPr>
            <p:ph type="body" idx="1"/>
          </p:nvPr>
        </p:nvSpPr>
        <p:spPr/>
        <p:txBody>
          <a:bodyPr/>
          <a:lstStyle/>
          <a:p>
            <a:endParaRPr lang="en-US" dirty="0"/>
          </a:p>
        </p:txBody>
      </p:sp>
      <p:sp>
        <p:nvSpPr>
          <p:cNvPr id="7" name="Text Placeholder 6"/>
          <p:cNvSpPr>
            <a:spLocks noGrp="1"/>
          </p:cNvSpPr>
          <p:nvPr>
            <p:ph type="body" sz="quarter" idx="3"/>
          </p:nvPr>
        </p:nvSpPr>
        <p:spPr/>
        <p:txBody>
          <a:bodyPr/>
          <a:lstStyle/>
          <a:p>
            <a:endParaRPr lang="en-US" dirty="0"/>
          </a:p>
        </p:txBody>
      </p:sp>
      <p:pic>
        <p:nvPicPr>
          <p:cNvPr id="9" name="Picture 2" descr="William Hogarth. Gin Lane."/>
          <p:cNvPicPr>
            <a:picLocks noGrp="1" noChangeAspect="1" noChangeArrowheads="1"/>
          </p:cNvPicPr>
          <p:nvPr>
            <p:ph sz="half" idx="2"/>
          </p:nvPr>
        </p:nvPicPr>
        <p:blipFill>
          <a:blip r:embed="rId2" cstate="print"/>
          <a:srcRect/>
          <a:stretch>
            <a:fillRect/>
          </a:stretch>
        </p:blipFill>
        <p:spPr bwMode="auto">
          <a:xfrm>
            <a:off x="0" y="1219200"/>
            <a:ext cx="4448483" cy="5638800"/>
          </a:xfrm>
          <a:prstGeom prst="rect">
            <a:avLst/>
          </a:prstGeom>
          <a:noFill/>
        </p:spPr>
      </p:pic>
      <p:pic>
        <p:nvPicPr>
          <p:cNvPr id="10" name="Picture 2" descr="William Hogarth. Beer Street."/>
          <p:cNvPicPr>
            <a:picLocks noGrp="1" noChangeAspect="1" noChangeArrowheads="1"/>
          </p:cNvPicPr>
          <p:nvPr>
            <p:ph sz="quarter" idx="4"/>
          </p:nvPr>
        </p:nvPicPr>
        <p:blipFill>
          <a:blip r:embed="rId3" cstate="print"/>
          <a:srcRect/>
          <a:stretch>
            <a:fillRect/>
          </a:stretch>
        </p:blipFill>
        <p:spPr bwMode="auto">
          <a:xfrm>
            <a:off x="4724400" y="1198433"/>
            <a:ext cx="4419600" cy="565956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smtClean="0">
                <a:solidFill>
                  <a:srgbClr val="00B0F0"/>
                </a:solidFill>
                <a:effectLst>
                  <a:outerShdw blurRad="38100" dist="38100" dir="2700000" algn="tl">
                    <a:srgbClr val="000000">
                      <a:alpha val="43137"/>
                    </a:srgbClr>
                  </a:outerShdw>
                </a:effectLst>
              </a:rPr>
              <a:t>The Family</a:t>
            </a:r>
            <a:endParaRPr lang="en-US" sz="8000" dirty="0">
              <a:solidFill>
                <a:srgbClr val="00B0F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effectLst>
                  <a:outerShdw blurRad="38100" dist="38100" dir="2700000" algn="tl">
                    <a:srgbClr val="000000">
                      <a:alpha val="43137"/>
                    </a:srgbClr>
                  </a:outerShdw>
                </a:effectLst>
              </a:rPr>
              <a:t>Important in that it formed the backbone of 17</a:t>
            </a:r>
            <a:r>
              <a:rPr lang="en-US" baseline="30000" dirty="0" smtClean="0">
                <a:effectLst>
                  <a:outerShdw blurRad="38100" dist="38100" dir="2700000" algn="tl">
                    <a:srgbClr val="000000">
                      <a:alpha val="43137"/>
                    </a:srgbClr>
                  </a:outerShdw>
                </a:effectLst>
              </a:rPr>
              <a:t>th</a:t>
            </a:r>
            <a:r>
              <a:rPr lang="en-US" dirty="0" smtClean="0">
                <a:effectLst>
                  <a:outerShdw blurRad="38100" dist="38100" dir="2700000" algn="tl">
                    <a:srgbClr val="000000">
                      <a:alpha val="43137"/>
                    </a:srgbClr>
                  </a:outerShdw>
                </a:effectLst>
              </a:rPr>
              <a:t> century society.  Changes in 18</a:t>
            </a:r>
            <a:r>
              <a:rPr lang="en-US" baseline="30000" dirty="0" smtClean="0">
                <a:effectLst>
                  <a:outerShdw blurRad="38100" dist="38100" dir="2700000" algn="tl">
                    <a:srgbClr val="000000">
                      <a:alpha val="43137"/>
                    </a:srgbClr>
                  </a:outerShdw>
                </a:effectLst>
              </a:rPr>
              <a:t>th</a:t>
            </a:r>
            <a:r>
              <a:rPr lang="en-US" dirty="0" smtClean="0">
                <a:effectLst>
                  <a:outerShdw blurRad="38100" dist="38100" dir="2700000" algn="tl">
                    <a:srgbClr val="000000">
                      <a:alpha val="43137"/>
                    </a:srgbClr>
                  </a:outerShdw>
                </a:effectLst>
              </a:rPr>
              <a:t>.</a:t>
            </a:r>
          </a:p>
          <a:p>
            <a:r>
              <a:rPr lang="en-US" dirty="0" smtClean="0">
                <a:effectLst>
                  <a:outerShdw blurRad="38100" dist="38100" dir="2700000" algn="tl">
                    <a:srgbClr val="000000">
                      <a:alpha val="43137"/>
                    </a:srgbClr>
                  </a:outerShdw>
                </a:effectLst>
              </a:rPr>
              <a:t>Localism – newly married couples left their parents. Extended families lived together if parents moved in with their children</a:t>
            </a:r>
          </a:p>
          <a:p>
            <a:endParaRPr lang="en-US"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smtClean="0">
                <a:solidFill>
                  <a:srgbClr val="00B0F0"/>
                </a:solidFill>
                <a:effectLst>
                  <a:outerShdw blurRad="38100" dist="38100" dir="2700000" algn="tl">
                    <a:srgbClr val="000000">
                      <a:alpha val="43137"/>
                    </a:srgbClr>
                  </a:outerShdw>
                </a:effectLst>
              </a:rPr>
              <a:t>Marriage</a:t>
            </a:r>
            <a:endParaRPr lang="en-US" sz="8000" dirty="0">
              <a:solidFill>
                <a:srgbClr val="00B0F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1600200"/>
            <a:ext cx="6096000" cy="5105400"/>
          </a:xfrm>
        </p:spPr>
        <p:txBody>
          <a:bodyPr>
            <a:normAutofit lnSpcReduction="10000"/>
          </a:bodyPr>
          <a:lstStyle/>
          <a:p>
            <a:r>
              <a:rPr lang="en-US" dirty="0" smtClean="0">
                <a:effectLst>
                  <a:outerShdw blurRad="38100" dist="38100" dir="2700000" algn="tl">
                    <a:srgbClr val="000000">
                      <a:alpha val="43137"/>
                    </a:srgbClr>
                  </a:outerShdw>
                </a:effectLst>
              </a:rPr>
              <a:t>Unlike earlier times, marriage tended to be later (27 or so)</a:t>
            </a:r>
          </a:p>
          <a:p>
            <a:r>
              <a:rPr lang="en-US" dirty="0" smtClean="0">
                <a:effectLst>
                  <a:outerShdw blurRad="38100" dist="38100" dir="2700000" algn="tl">
                    <a:srgbClr val="000000">
                      <a:alpha val="43137"/>
                    </a:srgbClr>
                  </a:outerShdw>
                </a:effectLst>
              </a:rPr>
              <a:t>WHY?</a:t>
            </a:r>
          </a:p>
          <a:p>
            <a:pPr lvl="1"/>
            <a:r>
              <a:rPr lang="en-US" dirty="0" smtClean="0">
                <a:effectLst>
                  <a:outerShdw blurRad="38100" dist="38100" dir="2700000" algn="tl">
                    <a:srgbClr val="000000">
                      <a:alpha val="43137"/>
                    </a:srgbClr>
                  </a:outerShdw>
                </a:effectLst>
              </a:rPr>
              <a:t>Economic – had to wait to acquire land (after parents died)</a:t>
            </a:r>
          </a:p>
          <a:p>
            <a:pPr lvl="1"/>
            <a:r>
              <a:rPr lang="en-US" dirty="0" smtClean="0">
                <a:effectLst>
                  <a:outerShdw blurRad="38100" dist="38100" dir="2700000" algn="tl">
                    <a:srgbClr val="000000">
                      <a:alpha val="43137"/>
                    </a:srgbClr>
                  </a:outerShdw>
                </a:effectLst>
              </a:rPr>
              <a:t>Societal laws to prevent “impetuous love” / LUST</a:t>
            </a:r>
          </a:p>
          <a:p>
            <a:pPr lvl="1"/>
            <a:r>
              <a:rPr lang="en-US" dirty="0" smtClean="0">
                <a:effectLst>
                  <a:outerShdw blurRad="38100" dist="38100" dir="2700000" algn="tl">
                    <a:srgbClr val="000000">
                      <a:alpha val="43137"/>
                    </a:srgbClr>
                  </a:outerShdw>
                </a:effectLst>
              </a:rPr>
              <a:t>Official restrictions – landowner approval.</a:t>
            </a:r>
            <a:endParaRPr lang="en-US" dirty="0">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cstate="print"/>
          <a:srcRect/>
          <a:stretch>
            <a:fillRect/>
          </a:stretch>
        </p:blipFill>
        <p:spPr bwMode="auto">
          <a:xfrm>
            <a:off x="6019800" y="1708030"/>
            <a:ext cx="3124200" cy="430314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2000"/>
                                        <p:tgtEl>
                                          <p:spTgt spid="2"/>
                                        </p:tgtEl>
                                      </p:cBhvr>
                                    </p:animEffect>
                                  </p:childTnLst>
                                </p:cTn>
                              </p:par>
                            </p:childTnLst>
                          </p:cTn>
                        </p:par>
                        <p:par>
                          <p:cTn id="8" fill="hold">
                            <p:stCondLst>
                              <p:cond delay="2000"/>
                            </p:stCondLst>
                            <p:childTnLst>
                              <p:par>
                                <p:cTn id="9" presetID="9"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dissolve">
                                      <p:cBhvr>
                                        <p:cTn id="11" dur="2000"/>
                                        <p:tgtEl>
                                          <p:spTgt spid="1026"/>
                                        </p:tgtEl>
                                      </p:cBhvr>
                                    </p:animEffect>
                                  </p:childTnLst>
                                </p:cTn>
                              </p:par>
                            </p:childTnLst>
                          </p:cTn>
                        </p:par>
                      </p:childTnLst>
                    </p:cTn>
                  </p:par>
                  <p:par>
                    <p:cTn id="12" fill="hold">
                      <p:stCondLst>
                        <p:cond delay="indefinite"/>
                      </p:stCondLst>
                      <p:childTnLst>
                        <p:par>
                          <p:cTn id="13" fill="hold">
                            <p:stCondLst>
                              <p:cond delay="0"/>
                            </p:stCondLst>
                            <p:childTnLst>
                              <p:par>
                                <p:cTn id="14" presetID="48" presetClass="entr" presetSubtype="0" accel="5000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1000" fill="hold"/>
                                        <p:tgtEl>
                                          <p:spTgt spid="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7" dur="1000" fill="hold"/>
                                        <p:tgtEl>
                                          <p:spTgt spid="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18"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9" dur="10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8" presetClass="entr" presetSubtype="0" accel="50000"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1000" fill="hold"/>
                                        <p:tgtEl>
                                          <p:spTgt spid="3">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5" dur="1000" fill="hold"/>
                                        <p:tgtEl>
                                          <p:spTgt spid="3">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26" dur="10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7" dur="10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8" presetClass="entr" presetSubtype="0" accel="5000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p:cTn id="32" dur="1000" fill="hold"/>
                                        <p:tgtEl>
                                          <p:spTgt spid="3">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3" dur="1000" fill="hold"/>
                                        <p:tgtEl>
                                          <p:spTgt spid="3">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34" dur="10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35" dur="10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8" presetClass="entr" presetSubtype="0" accel="5000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 calcmode="lin" valueType="num">
                                      <p:cBhvr>
                                        <p:cTn id="40" dur="1000" fill="hold"/>
                                        <p:tgtEl>
                                          <p:spTgt spid="3">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1" dur="1000" fill="hold"/>
                                        <p:tgtEl>
                                          <p:spTgt spid="3">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42" dur="10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43" dur="1000"/>
                                        <p:tgtEl>
                                          <p:spTgt spid="3">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8" presetClass="entr" presetSubtype="0" accel="50000" fill="hold" grpId="0" nodeType="clickEffect">
                                  <p:stCondLst>
                                    <p:cond delay="0"/>
                                  </p:stCondLst>
                                  <p:childTnLst>
                                    <p:set>
                                      <p:cBhvr>
                                        <p:cTn id="47" dur="1" fill="hold">
                                          <p:stCondLst>
                                            <p:cond delay="0"/>
                                          </p:stCondLst>
                                        </p:cTn>
                                        <p:tgtEl>
                                          <p:spTgt spid="3">
                                            <p:txEl>
                                              <p:pRg st="4" end="4"/>
                                            </p:txEl>
                                          </p:spTgt>
                                        </p:tgtEl>
                                        <p:attrNameLst>
                                          <p:attrName>style.visibility</p:attrName>
                                        </p:attrNameLst>
                                      </p:cBhvr>
                                      <p:to>
                                        <p:strVal val="visible"/>
                                      </p:to>
                                    </p:set>
                                    <p:anim calcmode="lin" valueType="num">
                                      <p:cBhvr>
                                        <p:cTn id="48" dur="1000" fill="hold"/>
                                        <p:tgtEl>
                                          <p:spTgt spid="3">
                                            <p:txEl>
                                              <p:pRg st="4" end="4"/>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9" dur="1000" fill="hold"/>
                                        <p:tgtEl>
                                          <p:spTgt spid="3">
                                            <p:txEl>
                                              <p:pRg st="4" end="4"/>
                                            </p:txEl>
                                          </p:spTgt>
                                        </p:tgtEl>
                                        <p:attrNameLst>
                                          <p:attrName>ppt_x</p:attrName>
                                        </p:attrNameLst>
                                      </p:cBhvr>
                                      <p:tavLst>
                                        <p:tav tm="0">
                                          <p:val>
                                            <p:fltVal val="-1"/>
                                          </p:val>
                                        </p:tav>
                                        <p:tav tm="50000">
                                          <p:val>
                                            <p:fltVal val="0.95"/>
                                          </p:val>
                                        </p:tav>
                                        <p:tav tm="100000">
                                          <p:val>
                                            <p:strVal val="#ppt_x"/>
                                          </p:val>
                                        </p:tav>
                                      </p:tavLst>
                                    </p:anim>
                                    <p:anim calcmode="lin" valueType="num">
                                      <p:cBhvr>
                                        <p:cTn id="50" dur="10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51"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smtClean="0">
                <a:solidFill>
                  <a:srgbClr val="00B0F0"/>
                </a:solidFill>
                <a:effectLst>
                  <a:outerShdw blurRad="38100" dist="38100" dir="2700000" algn="tl">
                    <a:srgbClr val="000000">
                      <a:alpha val="43137"/>
                    </a:srgbClr>
                  </a:outerShdw>
                </a:effectLst>
              </a:rPr>
              <a:t>Work</a:t>
            </a:r>
            <a:endParaRPr lang="en-US" sz="8000" dirty="0">
              <a:solidFill>
                <a:srgbClr val="00B0F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1600200"/>
            <a:ext cx="9144000" cy="4525963"/>
          </a:xfrm>
        </p:spPr>
        <p:txBody>
          <a:bodyPr>
            <a:normAutofit/>
          </a:bodyPr>
          <a:lstStyle/>
          <a:p>
            <a:r>
              <a:rPr lang="en-US" dirty="0" smtClean="0">
                <a:effectLst>
                  <a:outerShdw blurRad="38100" dist="38100" dir="2700000" algn="tl">
                    <a:srgbClr val="000000">
                      <a:alpha val="43137"/>
                    </a:srgbClr>
                  </a:outerShdw>
                </a:effectLst>
              </a:rPr>
              <a:t>Rural - began at home and was gender based</a:t>
            </a:r>
          </a:p>
          <a:p>
            <a:pPr lvl="1"/>
            <a:r>
              <a:rPr lang="en-US" dirty="0" smtClean="0">
                <a:effectLst>
                  <a:outerShdw blurRad="38100" dist="38100" dir="2700000" algn="tl">
                    <a:srgbClr val="000000">
                      <a:alpha val="43137"/>
                    </a:srgbClr>
                  </a:outerShdw>
                </a:effectLst>
              </a:rPr>
              <a:t>Boys: plowed, wove</a:t>
            </a:r>
          </a:p>
          <a:p>
            <a:pPr lvl="1"/>
            <a:r>
              <a:rPr lang="en-US" dirty="0" smtClean="0">
                <a:effectLst>
                  <a:outerShdw blurRad="38100" dist="38100" dir="2700000" algn="tl">
                    <a:srgbClr val="000000">
                      <a:alpha val="43137"/>
                    </a:srgbClr>
                  </a:outerShdw>
                </a:effectLst>
              </a:rPr>
              <a:t>Girls: spun (hence the term for unmarried women!), tended animals</a:t>
            </a:r>
          </a:p>
          <a:p>
            <a:r>
              <a:rPr lang="en-US" dirty="0" smtClean="0">
                <a:effectLst>
                  <a:outerShdw blurRad="38100" dist="38100" dir="2700000" algn="tl">
                    <a:srgbClr val="000000">
                      <a:alpha val="43137"/>
                    </a:srgbClr>
                  </a:outerShdw>
                </a:effectLst>
              </a:rPr>
              <a:t>Urban – more likely to start away from home</a:t>
            </a:r>
          </a:p>
          <a:p>
            <a:pPr lvl="1"/>
            <a:r>
              <a:rPr lang="en-US" dirty="0" smtClean="0">
                <a:effectLst>
                  <a:outerShdw blurRad="38100" dist="38100" dir="2700000" algn="tl">
                    <a:srgbClr val="000000">
                      <a:alpha val="43137"/>
                    </a:srgbClr>
                  </a:outerShdw>
                </a:effectLst>
              </a:rPr>
              <a:t>Boys: apprenticeships (no marriage), drifters</a:t>
            </a:r>
          </a:p>
          <a:p>
            <a:pPr lvl="1"/>
            <a:r>
              <a:rPr lang="en-US" dirty="0" smtClean="0">
                <a:effectLst>
                  <a:outerShdw blurRad="38100" dist="38100" dir="2700000" algn="tl">
                    <a:srgbClr val="000000">
                      <a:alpha val="43137"/>
                    </a:srgbClr>
                  </a:outerShdw>
                </a:effectLst>
              </a:rPr>
              <a:t>Girls: domestic service. (often mistreated by the families – no protective laws)</a:t>
            </a:r>
          </a:p>
          <a:p>
            <a:endParaRPr lang="en-US" dirty="0" smtClean="0">
              <a:effectLst>
                <a:outerShdw blurRad="38100" dist="38100" dir="2700000" algn="tl">
                  <a:srgbClr val="000000">
                    <a:alpha val="43137"/>
                  </a:srgbClr>
                </a:outerShdw>
              </a:effectLst>
            </a:endParaRPr>
          </a:p>
          <a:p>
            <a:pPr lvl="1"/>
            <a:endParaRPr lang="en-US"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anim calcmode="lin" valueType="num">
                                      <p:cBhvr>
                                        <p:cTn id="13" dur="5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4"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5" fill="hold">
                            <p:stCondLst>
                              <p:cond delay="2150"/>
                            </p:stCondLst>
                            <p:childTnLst>
                              <p:par>
                                <p:cTn id="16" presetID="45" presetClass="entr" presetSubtype="0" fill="hold" grpId="0" nodeType="afterEffect">
                                  <p:stCondLst>
                                    <p:cond delay="0"/>
                                  </p:stCondLst>
                                  <p:iterate type="lt">
                                    <p:tmPct val="10000"/>
                                  </p:iterate>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anim calcmode="lin" valueType="num">
                                      <p:cBhvr>
                                        <p:cTn id="19" dur="5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0"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par>
                          <p:cTn id="21" fill="hold">
                            <p:stCondLst>
                              <p:cond delay="3400"/>
                            </p:stCondLst>
                            <p:childTnLst>
                              <p:par>
                                <p:cTn id="22" presetID="45" presetClass="entr" presetSubtype="0" fill="hold" grpId="0" nodeType="afterEffect">
                                  <p:stCondLst>
                                    <p:cond delay="0"/>
                                  </p:stCondLst>
                                  <p:iterate type="lt">
                                    <p:tmPct val="10000"/>
                                  </p:iterate>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anim calcmode="lin" valueType="num">
                                      <p:cBhvr>
                                        <p:cTn id="25" dur="5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6"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45" presetClass="entr" presetSubtype="0" fill="hold" grpId="0" nodeType="clickEffect">
                                  <p:stCondLst>
                                    <p:cond delay="0"/>
                                  </p:stCondLst>
                                  <p:iterate type="lt">
                                    <p:tmPct val="10000"/>
                                  </p:iterate>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500"/>
                                        <p:tgtEl>
                                          <p:spTgt spid="3">
                                            <p:txEl>
                                              <p:pRg st="3" end="3"/>
                                            </p:txEl>
                                          </p:spTgt>
                                        </p:tgtEl>
                                      </p:cBhvr>
                                    </p:animEffect>
                                    <p:anim calcmode="lin" valueType="num">
                                      <p:cBhvr>
                                        <p:cTn id="32" dur="5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3"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par>
                          <p:cTn id="34" fill="hold">
                            <p:stCondLst>
                              <p:cond delay="2200"/>
                            </p:stCondLst>
                            <p:childTnLst>
                              <p:par>
                                <p:cTn id="35" presetID="45" presetClass="entr" presetSubtype="0" fill="hold" grpId="0" nodeType="afterEffect">
                                  <p:stCondLst>
                                    <p:cond delay="0"/>
                                  </p:stCondLst>
                                  <p:iterate type="lt">
                                    <p:tmPct val="10000"/>
                                  </p:iterate>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500"/>
                                        <p:tgtEl>
                                          <p:spTgt spid="3">
                                            <p:txEl>
                                              <p:pRg st="4" end="4"/>
                                            </p:txEl>
                                          </p:spTgt>
                                        </p:tgtEl>
                                      </p:cBhvr>
                                    </p:animEffect>
                                    <p:anim calcmode="lin" valueType="num">
                                      <p:cBhvr>
                                        <p:cTn id="38" dur="5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39"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par>
                          <p:cTn id="40" fill="hold">
                            <p:stCondLst>
                              <p:cond delay="4700"/>
                            </p:stCondLst>
                            <p:childTnLst>
                              <p:par>
                                <p:cTn id="41" presetID="45" presetClass="entr" presetSubtype="0" fill="hold" grpId="0" nodeType="afterEffect">
                                  <p:stCondLst>
                                    <p:cond delay="0"/>
                                  </p:stCondLst>
                                  <p:iterate type="lt">
                                    <p:tmPct val="10000"/>
                                  </p:iterate>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500"/>
                                        <p:tgtEl>
                                          <p:spTgt spid="3">
                                            <p:txEl>
                                              <p:pRg st="5" end="5"/>
                                            </p:txEl>
                                          </p:spTgt>
                                        </p:tgtEl>
                                      </p:cBhvr>
                                    </p:animEffect>
                                    <p:anim calcmode="lin" valueType="num">
                                      <p:cBhvr>
                                        <p:cTn id="44" dur="5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45" dur="5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8" name="Rectangle 2"/>
          <p:cNvSpPr>
            <a:spLocks noGrp="1" noChangeAspect="1" noChangeArrowheads="1"/>
          </p:cNvSpPr>
          <p:nvPr>
            <p:ph type="body" idx="1"/>
          </p:nvPr>
        </p:nvSpPr>
        <p:spPr>
          <a:xfrm>
            <a:off x="4419600" y="533400"/>
            <a:ext cx="4724400" cy="5486400"/>
          </a:xfrm>
          <a:noFill/>
          <a:ln/>
        </p:spPr>
        <p:txBody>
          <a:bodyPr>
            <a:noAutofit/>
          </a:bodyPr>
          <a:lstStyle/>
          <a:p>
            <a:pPr>
              <a:buNone/>
            </a:pPr>
            <a:r>
              <a:rPr lang="en-US" sz="2400" dirty="0" smtClean="0">
                <a:effectLst>
                  <a:outerShdw blurRad="38100" dist="38100" dir="2700000" algn="tl">
                    <a:srgbClr val="000000">
                      <a:alpha val="43137"/>
                    </a:srgbClr>
                  </a:outerShdw>
                </a:effectLst>
              </a:rPr>
              <a:t>	Increased </a:t>
            </a:r>
            <a:r>
              <a:rPr lang="en-US" sz="2400" dirty="0">
                <a:effectLst>
                  <a:outerShdw blurRad="38100" dist="38100" dir="2700000" algn="tl">
                    <a:srgbClr val="000000">
                      <a:alpha val="43137"/>
                    </a:srgbClr>
                  </a:outerShdw>
                </a:effectLst>
              </a:rPr>
              <a:t>migration to </a:t>
            </a:r>
            <a:r>
              <a:rPr lang="en-US" sz="2400" dirty="0" smtClean="0">
                <a:effectLst>
                  <a:outerShdw blurRad="38100" dist="38100" dir="2700000" algn="tl">
                    <a:srgbClr val="000000">
                      <a:alpha val="43137"/>
                    </a:srgbClr>
                  </a:outerShdw>
                </a:effectLst>
              </a:rPr>
              <a:t>urban </a:t>
            </a:r>
            <a:r>
              <a:rPr lang="en-US" sz="2400" dirty="0">
                <a:effectLst>
                  <a:outerShdw blurRad="38100" dist="38100" dir="2700000" algn="tl">
                    <a:srgbClr val="000000">
                      <a:alpha val="43137"/>
                    </a:srgbClr>
                  </a:outerShdw>
                </a:effectLst>
              </a:rPr>
              <a:t>areas in the eighteenth century contributed to a loosening of traditional morals and soaring illegitimacy rates. Young women who worked </a:t>
            </a:r>
            <a:r>
              <a:rPr lang="en-US" sz="2400" dirty="0" smtClean="0">
                <a:effectLst>
                  <a:outerShdw blurRad="38100" dist="38100" dir="2700000" algn="tl">
                    <a:srgbClr val="000000">
                      <a:alpha val="43137"/>
                    </a:srgbClr>
                  </a:outerShdw>
                </a:effectLst>
              </a:rPr>
              <a:t>as servants </a:t>
            </a:r>
            <a:r>
              <a:rPr lang="en-US" sz="2400" dirty="0">
                <a:effectLst>
                  <a:outerShdw blurRad="38100" dist="38100" dir="2700000" algn="tl">
                    <a:srgbClr val="000000">
                      <a:alpha val="43137"/>
                    </a:srgbClr>
                  </a:outerShdw>
                </a:effectLst>
              </a:rPr>
              <a:t>or shop girls could not be supervised as closely as those who lived at home. The themes of seduction, fallen virtue, and familial conflict were popular in eighteenth-century art, such as this painting by François Boucher (1703–1770), master of the </a:t>
            </a:r>
            <a:r>
              <a:rPr lang="en-US" sz="2400" dirty="0" smtClean="0">
                <a:effectLst>
                  <a:outerShdw blurRad="38100" dist="38100" dir="2700000" algn="tl">
                    <a:srgbClr val="000000">
                      <a:alpha val="43137"/>
                    </a:srgbClr>
                  </a:outerShdw>
                </a:effectLst>
              </a:rPr>
              <a:t>Rococo</a:t>
            </a:r>
            <a:r>
              <a:rPr lang="en-US" sz="2400" dirty="0">
                <a:effectLst>
                  <a:outerShdw blurRad="38100" dist="38100" dir="2700000" algn="tl">
                    <a:srgbClr val="000000">
                      <a:alpha val="43137"/>
                    </a:srgbClr>
                  </a:outerShdw>
                </a:effectLst>
              </a:rPr>
              <a:t>.</a:t>
            </a:r>
          </a:p>
        </p:txBody>
      </p:sp>
      <p:sp>
        <p:nvSpPr>
          <p:cNvPr id="603139" name="Rectangle 3"/>
          <p:cNvSpPr>
            <a:spLocks noGrp="1" noChangeArrowheads="1"/>
          </p:cNvSpPr>
          <p:nvPr>
            <p:ph type="title"/>
          </p:nvPr>
        </p:nvSpPr>
        <p:spPr>
          <a:xfrm>
            <a:off x="5029200" y="-79919"/>
            <a:ext cx="4114800" cy="769441"/>
          </a:xfrm>
          <a:noFill/>
        </p:spPr>
        <p:txBody>
          <a:bodyPr wrap="square">
            <a:spAutoFit/>
          </a:bodyPr>
          <a:lstStyle/>
          <a:p>
            <a:r>
              <a:rPr lang="en-US" dirty="0" smtClean="0">
                <a:effectLst>
                  <a:outerShdw blurRad="38100" dist="38100" dir="2700000" algn="tl">
                    <a:srgbClr val="000000">
                      <a:alpha val="43137"/>
                    </a:srgbClr>
                  </a:outerShdw>
                </a:effectLst>
              </a:rPr>
              <a:t>The </a:t>
            </a:r>
            <a:r>
              <a:rPr lang="en-US" dirty="0">
                <a:effectLst>
                  <a:outerShdw blurRad="38100" dist="38100" dir="2700000" algn="tl">
                    <a:srgbClr val="000000">
                      <a:alpha val="43137"/>
                    </a:srgbClr>
                  </a:outerShdw>
                </a:effectLst>
              </a:rPr>
              <a:t>Pretty Cook</a:t>
            </a:r>
          </a:p>
        </p:txBody>
      </p:sp>
      <p:pic>
        <p:nvPicPr>
          <p:cNvPr id="603142" name="Picture 6" descr="mckay 9e_Ch20_p654a"/>
          <p:cNvPicPr>
            <a:picLocks noChangeAspect="1" noChangeArrowheads="1"/>
          </p:cNvPicPr>
          <p:nvPr/>
        </p:nvPicPr>
        <p:blipFill>
          <a:blip r:embed="rId3" cstate="print"/>
          <a:srcRect/>
          <a:stretch>
            <a:fillRect/>
          </a:stretch>
        </p:blipFill>
        <p:spPr bwMode="auto">
          <a:xfrm>
            <a:off x="0" y="457200"/>
            <a:ext cx="4763940" cy="6096000"/>
          </a:xfrm>
          <a:prstGeom prst="rect">
            <a:avLst/>
          </a:prstGeom>
          <a:noFill/>
          <a:ln w="12700">
            <a:solidFill>
              <a:srgbClr val="000000"/>
            </a:solid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smtClean="0">
                <a:solidFill>
                  <a:srgbClr val="00B0F0"/>
                </a:solidFill>
                <a:effectLst>
                  <a:outerShdw blurRad="38100" dist="38100" dir="2700000" algn="tl">
                    <a:srgbClr val="000000">
                      <a:alpha val="43137"/>
                    </a:srgbClr>
                  </a:outerShdw>
                </a:effectLst>
              </a:rPr>
              <a:t>Premarital Sex</a:t>
            </a:r>
            <a:endParaRPr lang="en-US" sz="8000" dirty="0">
              <a:solidFill>
                <a:srgbClr val="00B0F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1600200"/>
            <a:ext cx="9144000" cy="4525963"/>
          </a:xfrm>
        </p:spPr>
        <p:txBody>
          <a:bodyPr>
            <a:normAutofit fontScale="92500" lnSpcReduction="20000"/>
          </a:bodyPr>
          <a:lstStyle/>
          <a:p>
            <a:r>
              <a:rPr lang="en-US" dirty="0" smtClean="0">
                <a:effectLst>
                  <a:outerShdw blurRad="38100" dist="38100" dir="2700000" algn="tl">
                    <a:srgbClr val="000000">
                      <a:alpha val="43137"/>
                    </a:srgbClr>
                  </a:outerShdw>
                </a:effectLst>
              </a:rPr>
              <a:t>Contrary to popular belief it happened and more than you might think.</a:t>
            </a:r>
          </a:p>
          <a:p>
            <a:r>
              <a:rPr lang="en-US" dirty="0" smtClean="0">
                <a:effectLst>
                  <a:outerShdw blurRad="38100" dist="38100" dir="2700000" algn="tl">
                    <a:srgbClr val="000000">
                      <a:alpha val="43137"/>
                    </a:srgbClr>
                  </a:outerShdw>
                </a:effectLst>
              </a:rPr>
              <a:t>Few illegitimate children, so how do we know?  </a:t>
            </a:r>
          </a:p>
          <a:p>
            <a:r>
              <a:rPr lang="en-US" dirty="0" smtClean="0">
                <a:effectLst>
                  <a:outerShdw blurRad="38100" dist="38100" dir="2700000" algn="tl">
                    <a:srgbClr val="000000">
                      <a:alpha val="43137"/>
                    </a:srgbClr>
                  </a:outerShdw>
                </a:effectLst>
              </a:rPr>
              <a:t>Births occurred within a few months of marriage.</a:t>
            </a:r>
          </a:p>
          <a:p>
            <a:r>
              <a:rPr lang="en-US" dirty="0" smtClean="0">
                <a:effectLst>
                  <a:outerShdw blurRad="38100" dist="38100" dir="2700000" algn="tl">
                    <a:srgbClr val="000000">
                      <a:alpha val="43137"/>
                    </a:srgbClr>
                  </a:outerShdw>
                </a:effectLst>
              </a:rPr>
              <a:t>This also shows the community expectation/control.  The community policed itself.</a:t>
            </a:r>
          </a:p>
          <a:p>
            <a:r>
              <a:rPr lang="en-US" dirty="0" smtClean="0">
                <a:effectLst>
                  <a:outerShdw blurRad="38100" dist="38100" dir="2700000" algn="tl">
                    <a:srgbClr val="000000">
                      <a:alpha val="43137"/>
                    </a:srgbClr>
                  </a:outerShdw>
                </a:effectLst>
              </a:rPr>
              <a:t>Birth control was not unknown – coitus interuptus – but it was not very reliable!</a:t>
            </a:r>
            <a:endParaRPr lang="en-US"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anim calcmode="lin" valueType="num">
                                      <p:cBhvr>
                                        <p:cTn id="13" dur="5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4"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iterate type="lt">
                                    <p:tmPct val="10000"/>
                                  </p:iterate>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anim calcmode="lin" valueType="num">
                                      <p:cBhvr>
                                        <p:cTn id="20" dur="5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1"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grpId="0" nodeType="clickEffect">
                                  <p:stCondLst>
                                    <p:cond delay="0"/>
                                  </p:stCondLst>
                                  <p:iterate type="lt">
                                    <p:tmPct val="10000"/>
                                  </p:iterate>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500"/>
                                        <p:tgtEl>
                                          <p:spTgt spid="3">
                                            <p:txEl>
                                              <p:pRg st="2" end="2"/>
                                            </p:txEl>
                                          </p:spTgt>
                                        </p:tgtEl>
                                      </p:cBhvr>
                                    </p:animEffect>
                                    <p:anim calcmode="lin" valueType="num">
                                      <p:cBhvr>
                                        <p:cTn id="27" dur="5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8"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grpId="0" nodeType="clickEffect">
                                  <p:stCondLst>
                                    <p:cond delay="0"/>
                                  </p:stCondLst>
                                  <p:iterate type="lt">
                                    <p:tmPct val="10000"/>
                                  </p:iterate>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500"/>
                                        <p:tgtEl>
                                          <p:spTgt spid="3">
                                            <p:txEl>
                                              <p:pRg st="3" end="3"/>
                                            </p:txEl>
                                          </p:spTgt>
                                        </p:tgtEl>
                                      </p:cBhvr>
                                    </p:animEffect>
                                    <p:anim calcmode="lin" valueType="num">
                                      <p:cBhvr>
                                        <p:cTn id="34" dur="5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5"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45" presetClass="entr" presetSubtype="0" fill="hold" grpId="0" nodeType="clickEffect">
                                  <p:stCondLst>
                                    <p:cond delay="0"/>
                                  </p:stCondLst>
                                  <p:iterate type="lt">
                                    <p:tmPct val="10000"/>
                                  </p:iterate>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500"/>
                                        <p:tgtEl>
                                          <p:spTgt spid="3">
                                            <p:txEl>
                                              <p:pRg st="4" end="4"/>
                                            </p:txEl>
                                          </p:spTgt>
                                        </p:tgtEl>
                                      </p:cBhvr>
                                    </p:animEffect>
                                    <p:anim calcmode="lin" valueType="num">
                                      <p:cBhvr>
                                        <p:cTn id="41" dur="5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42"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8000" dirty="0" smtClean="0">
                <a:solidFill>
                  <a:srgbClr val="00B0F0"/>
                </a:solidFill>
                <a:effectLst>
                  <a:outerShdw blurRad="38100" dist="38100" dir="2700000" algn="tl">
                    <a:srgbClr val="000000">
                      <a:alpha val="43137"/>
                    </a:srgbClr>
                  </a:outerShdw>
                </a:effectLst>
              </a:rPr>
              <a:t>More Sex</a:t>
            </a:r>
            <a:endParaRPr lang="en-US" sz="8000" dirty="0">
              <a:solidFill>
                <a:srgbClr val="00B0F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990600"/>
            <a:ext cx="9144000" cy="5867400"/>
          </a:xfrm>
        </p:spPr>
        <p:txBody>
          <a:bodyPr>
            <a:normAutofit fontScale="92500" lnSpcReduction="10000"/>
          </a:bodyPr>
          <a:lstStyle/>
          <a:p>
            <a:r>
              <a:rPr lang="en-US" dirty="0" smtClean="0">
                <a:effectLst>
                  <a:outerShdw blurRad="38100" dist="38100" dir="2700000" algn="tl">
                    <a:srgbClr val="000000">
                      <a:alpha val="43137"/>
                    </a:srgbClr>
                  </a:outerShdw>
                </a:effectLst>
              </a:rPr>
              <a:t>By the late 18</a:t>
            </a:r>
            <a:r>
              <a:rPr lang="en-US" baseline="30000" dirty="0" smtClean="0">
                <a:effectLst>
                  <a:outerShdw blurRad="38100" dist="38100" dir="2700000" algn="tl">
                    <a:srgbClr val="000000">
                      <a:alpha val="43137"/>
                    </a:srgbClr>
                  </a:outerShdw>
                </a:effectLst>
              </a:rPr>
              <a:t>th</a:t>
            </a:r>
            <a:r>
              <a:rPr lang="en-US" dirty="0" smtClean="0">
                <a:effectLst>
                  <a:outerShdw blurRad="38100" dist="38100" dir="2700000" algn="tl">
                    <a:srgbClr val="000000">
                      <a:alpha val="43137"/>
                    </a:srgbClr>
                  </a:outerShdw>
                </a:effectLst>
              </a:rPr>
              <a:t> century trends were changing – European illegitimacy soared.</a:t>
            </a:r>
          </a:p>
          <a:p>
            <a:pPr lvl="1"/>
            <a:r>
              <a:rPr lang="en-US" dirty="0" smtClean="0">
                <a:effectLst>
                  <a:outerShdw blurRad="38100" dist="38100" dir="2700000" algn="tl">
                    <a:srgbClr val="000000">
                      <a:alpha val="43137"/>
                    </a:srgbClr>
                  </a:outerShdw>
                </a:effectLst>
              </a:rPr>
              <a:t>In some areas as high as 30 – 40%</a:t>
            </a:r>
          </a:p>
          <a:p>
            <a:r>
              <a:rPr lang="en-US" dirty="0" smtClean="0">
                <a:effectLst>
                  <a:outerShdw blurRad="38100" dist="38100" dir="2700000" algn="tl">
                    <a:srgbClr val="000000">
                      <a:alpha val="43137"/>
                    </a:srgbClr>
                  </a:outerShdw>
                </a:effectLst>
              </a:rPr>
              <a:t>WHY?</a:t>
            </a:r>
          </a:p>
          <a:p>
            <a:pPr lvl="1"/>
            <a:r>
              <a:rPr lang="en-US" dirty="0" smtClean="0">
                <a:effectLst>
                  <a:outerShdw blurRad="38100" dist="38100" dir="2700000" algn="tl">
                    <a:srgbClr val="000000">
                      <a:alpha val="43137"/>
                    </a:srgbClr>
                  </a:outerShdw>
                </a:effectLst>
              </a:rPr>
              <a:t>Industrialization</a:t>
            </a:r>
          </a:p>
          <a:p>
            <a:pPr lvl="1"/>
            <a:r>
              <a:rPr lang="en-US" dirty="0" smtClean="0">
                <a:effectLst>
                  <a:outerShdw blurRad="38100" dist="38100" dir="2700000" algn="tl">
                    <a:srgbClr val="000000">
                      <a:alpha val="43137"/>
                    </a:srgbClr>
                  </a:outerShdw>
                </a:effectLst>
              </a:rPr>
              <a:t>Increased food production</a:t>
            </a:r>
          </a:p>
          <a:p>
            <a:pPr lvl="1"/>
            <a:r>
              <a:rPr lang="en-US" dirty="0" smtClean="0">
                <a:effectLst>
                  <a:outerShdw blurRad="38100" dist="38100" dir="2700000" algn="tl">
                    <a:srgbClr val="000000">
                      <a:alpha val="43137"/>
                    </a:srgbClr>
                  </a:outerShdw>
                </a:effectLst>
              </a:rPr>
              <a:t>Economics</a:t>
            </a:r>
          </a:p>
          <a:p>
            <a:r>
              <a:rPr lang="en-US" dirty="0" smtClean="0">
                <a:effectLst>
                  <a:outerShdw blurRad="38100" dist="38100" dir="2700000" algn="tl">
                    <a:srgbClr val="000000">
                      <a:alpha val="43137"/>
                    </a:srgbClr>
                  </a:outerShdw>
                </a:effectLst>
              </a:rPr>
              <a:t>Marriage starts to trend earlier</a:t>
            </a:r>
          </a:p>
          <a:p>
            <a:pPr lvl="1"/>
            <a:r>
              <a:rPr lang="en-US" dirty="0" smtClean="0">
                <a:effectLst>
                  <a:outerShdw blurRad="38100" dist="38100" dir="2700000" algn="tl">
                    <a:srgbClr val="000000">
                      <a:alpha val="43137"/>
                    </a:srgbClr>
                  </a:outerShdw>
                </a:effectLst>
              </a:rPr>
              <a:t>Why?</a:t>
            </a:r>
          </a:p>
          <a:p>
            <a:pPr lvl="1"/>
            <a:r>
              <a:rPr lang="en-US" dirty="0" smtClean="0">
                <a:effectLst>
                  <a:outerShdw blurRad="38100" dist="38100" dir="2700000" algn="tl">
                    <a:srgbClr val="000000">
                      <a:alpha val="43137"/>
                    </a:srgbClr>
                  </a:outerShdw>
                </a:effectLst>
              </a:rPr>
              <a:t>Earning ability started earlier - “cottage industry”</a:t>
            </a:r>
          </a:p>
          <a:p>
            <a:pPr lvl="1"/>
            <a:r>
              <a:rPr lang="en-US" dirty="0" smtClean="0">
                <a:effectLst>
                  <a:outerShdw blurRad="38100" dist="38100" dir="2700000" algn="tl">
                    <a:srgbClr val="000000">
                      <a:alpha val="43137"/>
                    </a:srgbClr>
                  </a:outerShdw>
                </a:effectLst>
              </a:rPr>
              <a:t>In urban areas less control of “standards”</a:t>
            </a:r>
          </a:p>
          <a:p>
            <a:pPr lvl="1"/>
            <a:r>
              <a:rPr lang="en-US" dirty="0" smtClean="0">
                <a:effectLst>
                  <a:outerShdw blurRad="38100" dist="38100" dir="2700000" algn="tl">
                    <a:srgbClr val="000000">
                      <a:alpha val="43137"/>
                    </a:srgbClr>
                  </a:outerShdw>
                </a:effectLst>
              </a:rPr>
              <a:t>“Promises” of marriage led to seduction  </a:t>
            </a:r>
          </a:p>
          <a:p>
            <a:pPr lvl="2"/>
            <a:r>
              <a:rPr lang="en-US" dirty="0" smtClean="0">
                <a:effectLst>
                  <a:outerShdw blurRad="38100" dist="38100" dir="2700000" algn="tl">
                    <a:srgbClr val="000000">
                      <a:alpha val="43137"/>
                    </a:srgbClr>
                  </a:outerShdw>
                </a:effectLst>
              </a:rPr>
              <a:t>(</a:t>
            </a:r>
            <a:r>
              <a:rPr lang="en-US" dirty="0" err="1" smtClean="0">
                <a:effectLst>
                  <a:outerShdw blurRad="38100" dist="38100" dir="2700000" algn="tl">
                    <a:srgbClr val="000000">
                      <a:alpha val="43137"/>
                    </a:srgbClr>
                  </a:outerShdw>
                </a:effectLst>
              </a:rPr>
              <a:t>somethings</a:t>
            </a:r>
            <a:r>
              <a:rPr lang="en-US" dirty="0" smtClean="0">
                <a:effectLst>
                  <a:outerShdw blurRad="38100" dist="38100" dir="2700000" algn="tl">
                    <a:srgbClr val="000000">
                      <a:alpha val="43137"/>
                    </a:srgbClr>
                  </a:outerShdw>
                </a:effectLst>
              </a:rPr>
              <a:t> never change!)</a:t>
            </a:r>
          </a:p>
          <a:p>
            <a:pPr lvl="1">
              <a:buNone/>
            </a:pPr>
            <a:endParaRPr lang="en-US"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anim calcmode="lin" valueType="num">
                                      <p:cBhvr>
                                        <p:cTn id="13" dur="5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4"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iterate type="lt">
                                    <p:tmPct val="10000"/>
                                  </p:iterate>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anim calcmode="lin" valueType="num">
                                      <p:cBhvr>
                                        <p:cTn id="20" dur="5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1"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grpId="0" nodeType="clickEffect">
                                  <p:stCondLst>
                                    <p:cond delay="0"/>
                                  </p:stCondLst>
                                  <p:iterate type="lt">
                                    <p:tmPct val="10000"/>
                                  </p:iterate>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500"/>
                                        <p:tgtEl>
                                          <p:spTgt spid="3">
                                            <p:txEl>
                                              <p:pRg st="2" end="2"/>
                                            </p:txEl>
                                          </p:spTgt>
                                        </p:tgtEl>
                                      </p:cBhvr>
                                    </p:animEffect>
                                    <p:anim calcmode="lin" valueType="num">
                                      <p:cBhvr>
                                        <p:cTn id="27" dur="5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8"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grpId="0" nodeType="clickEffect">
                                  <p:stCondLst>
                                    <p:cond delay="0"/>
                                  </p:stCondLst>
                                  <p:iterate type="lt">
                                    <p:tmPct val="10000"/>
                                  </p:iterate>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500"/>
                                        <p:tgtEl>
                                          <p:spTgt spid="3">
                                            <p:txEl>
                                              <p:pRg st="3" end="3"/>
                                            </p:txEl>
                                          </p:spTgt>
                                        </p:tgtEl>
                                      </p:cBhvr>
                                    </p:animEffect>
                                    <p:anim calcmode="lin" valueType="num">
                                      <p:cBhvr>
                                        <p:cTn id="34" dur="5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5"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45" presetClass="entr" presetSubtype="0" fill="hold" grpId="0" nodeType="clickEffect">
                                  <p:stCondLst>
                                    <p:cond delay="0"/>
                                  </p:stCondLst>
                                  <p:iterate type="lt">
                                    <p:tmPct val="10000"/>
                                  </p:iterate>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500"/>
                                        <p:tgtEl>
                                          <p:spTgt spid="3">
                                            <p:txEl>
                                              <p:pRg st="4" end="4"/>
                                            </p:txEl>
                                          </p:spTgt>
                                        </p:tgtEl>
                                      </p:cBhvr>
                                    </p:animEffect>
                                    <p:anim calcmode="lin" valueType="num">
                                      <p:cBhvr>
                                        <p:cTn id="41" dur="5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42"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45" presetClass="entr" presetSubtype="0" fill="hold" grpId="0" nodeType="clickEffect">
                                  <p:stCondLst>
                                    <p:cond delay="0"/>
                                  </p:stCondLst>
                                  <p:iterate type="lt">
                                    <p:tmPct val="10000"/>
                                  </p:iterate>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500"/>
                                        <p:tgtEl>
                                          <p:spTgt spid="3">
                                            <p:txEl>
                                              <p:pRg st="5" end="5"/>
                                            </p:txEl>
                                          </p:spTgt>
                                        </p:tgtEl>
                                      </p:cBhvr>
                                    </p:animEffect>
                                    <p:anim calcmode="lin" valueType="num">
                                      <p:cBhvr>
                                        <p:cTn id="48" dur="5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49" dur="5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45" presetClass="entr" presetSubtype="0" fill="hold" grpId="0" nodeType="clickEffect">
                                  <p:stCondLst>
                                    <p:cond delay="0"/>
                                  </p:stCondLst>
                                  <p:iterate type="lt">
                                    <p:tmPct val="10000"/>
                                  </p:iterate>
                                  <p:childTnLst>
                                    <p:set>
                                      <p:cBhvr>
                                        <p:cTn id="53" dur="1" fill="hold">
                                          <p:stCondLst>
                                            <p:cond delay="0"/>
                                          </p:stCondLst>
                                        </p:cTn>
                                        <p:tgtEl>
                                          <p:spTgt spid="3">
                                            <p:txEl>
                                              <p:pRg st="6" end="6"/>
                                            </p:txEl>
                                          </p:spTgt>
                                        </p:tgtEl>
                                        <p:attrNameLst>
                                          <p:attrName>style.visibility</p:attrName>
                                        </p:attrNameLst>
                                      </p:cBhvr>
                                      <p:to>
                                        <p:strVal val="visible"/>
                                      </p:to>
                                    </p:set>
                                    <p:animEffect transition="in" filter="fade">
                                      <p:cBhvr>
                                        <p:cTn id="54" dur="500"/>
                                        <p:tgtEl>
                                          <p:spTgt spid="3">
                                            <p:txEl>
                                              <p:pRg st="6" end="6"/>
                                            </p:txEl>
                                          </p:spTgt>
                                        </p:tgtEl>
                                      </p:cBhvr>
                                    </p:animEffect>
                                    <p:anim calcmode="lin" valueType="num">
                                      <p:cBhvr>
                                        <p:cTn id="55" dur="5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56" dur="500" fill="hold"/>
                                        <p:tgtEl>
                                          <p:spTgt spid="3">
                                            <p:txEl>
                                              <p:pRg st="6" end="6"/>
                                            </p:txEl>
                                          </p:spTgt>
                                        </p:tgtEl>
                                        <p:attrNameLst>
                                          <p:attrName>ppt_h</p:attrName>
                                        </p:attrNameLst>
                                      </p:cBhvr>
                                      <p:tavLst>
                                        <p:tav tm="0">
                                          <p:val>
                                            <p:strVal val="#ppt_h"/>
                                          </p:val>
                                        </p:tav>
                                        <p:tav tm="100000">
                                          <p:val>
                                            <p:strVal val="#ppt_h"/>
                                          </p:val>
                                        </p:tav>
                                      </p:tavLst>
                                    </p:anim>
                                  </p:childTnLst>
                                </p:cTn>
                              </p:par>
                              <p:par>
                                <p:cTn id="57" presetID="45" presetClass="entr" presetSubtype="0" fill="hold" grpId="0" nodeType="withEffect">
                                  <p:stCondLst>
                                    <p:cond delay="0"/>
                                  </p:stCondLst>
                                  <p:iterate type="lt">
                                    <p:tmPct val="10000"/>
                                  </p:iterate>
                                  <p:childTnLst>
                                    <p:set>
                                      <p:cBhvr>
                                        <p:cTn id="58" dur="1" fill="hold">
                                          <p:stCondLst>
                                            <p:cond delay="0"/>
                                          </p:stCondLst>
                                        </p:cTn>
                                        <p:tgtEl>
                                          <p:spTgt spid="3">
                                            <p:txEl>
                                              <p:pRg st="7" end="7"/>
                                            </p:txEl>
                                          </p:spTgt>
                                        </p:tgtEl>
                                        <p:attrNameLst>
                                          <p:attrName>style.visibility</p:attrName>
                                        </p:attrNameLst>
                                      </p:cBhvr>
                                      <p:to>
                                        <p:strVal val="visible"/>
                                      </p:to>
                                    </p:set>
                                    <p:animEffect transition="in" filter="fade">
                                      <p:cBhvr>
                                        <p:cTn id="59" dur="500"/>
                                        <p:tgtEl>
                                          <p:spTgt spid="3">
                                            <p:txEl>
                                              <p:pRg st="7" end="7"/>
                                            </p:txEl>
                                          </p:spTgt>
                                        </p:tgtEl>
                                      </p:cBhvr>
                                    </p:animEffect>
                                    <p:anim calcmode="lin" valueType="num">
                                      <p:cBhvr>
                                        <p:cTn id="60" dur="500" fill="hold"/>
                                        <p:tgtEl>
                                          <p:spTgt spid="3">
                                            <p:txEl>
                                              <p:pRg st="7" end="7"/>
                                            </p:txEl>
                                          </p:spTgt>
                                        </p:tgtEl>
                                        <p:attrNameLst>
                                          <p:attrName>ppt_w</p:attrName>
                                        </p:attrNameLst>
                                      </p:cBhvr>
                                      <p:tavLst>
                                        <p:tav tm="0" fmla="#ppt_w*sin(2.5*pi*$)">
                                          <p:val>
                                            <p:fltVal val="0"/>
                                          </p:val>
                                        </p:tav>
                                        <p:tav tm="100000">
                                          <p:val>
                                            <p:fltVal val="1"/>
                                          </p:val>
                                        </p:tav>
                                      </p:tavLst>
                                    </p:anim>
                                    <p:anim calcmode="lin" valueType="num">
                                      <p:cBhvr>
                                        <p:cTn id="61" dur="500" fill="hold"/>
                                        <p:tgtEl>
                                          <p:spTgt spid="3">
                                            <p:txEl>
                                              <p:pRg st="7" end="7"/>
                                            </p:txEl>
                                          </p:spTgt>
                                        </p:tgtEl>
                                        <p:attrNameLst>
                                          <p:attrName>ppt_h</p:attrName>
                                        </p:attrNameLst>
                                      </p:cBhvr>
                                      <p:tavLst>
                                        <p:tav tm="0">
                                          <p:val>
                                            <p:strVal val="#ppt_h"/>
                                          </p:val>
                                        </p:tav>
                                        <p:tav tm="100000">
                                          <p:val>
                                            <p:strVal val="#ppt_h"/>
                                          </p:val>
                                        </p:tav>
                                      </p:tavLst>
                                    </p:anim>
                                  </p:childTnLst>
                                </p:cTn>
                              </p:par>
                              <p:par>
                                <p:cTn id="62" presetID="45" presetClass="entr" presetSubtype="0" fill="hold" grpId="0" nodeType="withEffect">
                                  <p:stCondLst>
                                    <p:cond delay="0"/>
                                  </p:stCondLst>
                                  <p:iterate type="lt">
                                    <p:tmPct val="10000"/>
                                  </p:iterate>
                                  <p:childTnLst>
                                    <p:set>
                                      <p:cBhvr>
                                        <p:cTn id="63" dur="1" fill="hold">
                                          <p:stCondLst>
                                            <p:cond delay="0"/>
                                          </p:stCondLst>
                                        </p:cTn>
                                        <p:tgtEl>
                                          <p:spTgt spid="3">
                                            <p:txEl>
                                              <p:pRg st="8" end="8"/>
                                            </p:txEl>
                                          </p:spTgt>
                                        </p:tgtEl>
                                        <p:attrNameLst>
                                          <p:attrName>style.visibility</p:attrName>
                                        </p:attrNameLst>
                                      </p:cBhvr>
                                      <p:to>
                                        <p:strVal val="visible"/>
                                      </p:to>
                                    </p:set>
                                    <p:animEffect transition="in" filter="fade">
                                      <p:cBhvr>
                                        <p:cTn id="64" dur="500"/>
                                        <p:tgtEl>
                                          <p:spTgt spid="3">
                                            <p:txEl>
                                              <p:pRg st="8" end="8"/>
                                            </p:txEl>
                                          </p:spTgt>
                                        </p:tgtEl>
                                      </p:cBhvr>
                                    </p:animEffect>
                                    <p:anim calcmode="lin" valueType="num">
                                      <p:cBhvr>
                                        <p:cTn id="65" dur="500" fill="hold"/>
                                        <p:tgtEl>
                                          <p:spTgt spid="3">
                                            <p:txEl>
                                              <p:pRg st="8" end="8"/>
                                            </p:txEl>
                                          </p:spTgt>
                                        </p:tgtEl>
                                        <p:attrNameLst>
                                          <p:attrName>ppt_w</p:attrName>
                                        </p:attrNameLst>
                                      </p:cBhvr>
                                      <p:tavLst>
                                        <p:tav tm="0" fmla="#ppt_w*sin(2.5*pi*$)">
                                          <p:val>
                                            <p:fltVal val="0"/>
                                          </p:val>
                                        </p:tav>
                                        <p:tav tm="100000">
                                          <p:val>
                                            <p:fltVal val="1"/>
                                          </p:val>
                                        </p:tav>
                                      </p:tavLst>
                                    </p:anim>
                                    <p:anim calcmode="lin" valueType="num">
                                      <p:cBhvr>
                                        <p:cTn id="66" dur="500" fill="hold"/>
                                        <p:tgtEl>
                                          <p:spTgt spid="3">
                                            <p:txEl>
                                              <p:pRg st="8" end="8"/>
                                            </p:txEl>
                                          </p:spTgt>
                                        </p:tgtEl>
                                        <p:attrNameLst>
                                          <p:attrName>ppt_h</p:attrName>
                                        </p:attrNameLst>
                                      </p:cBhvr>
                                      <p:tavLst>
                                        <p:tav tm="0">
                                          <p:val>
                                            <p:strVal val="#ppt_h"/>
                                          </p:val>
                                        </p:tav>
                                        <p:tav tm="100000">
                                          <p:val>
                                            <p:strVal val="#ppt_h"/>
                                          </p:val>
                                        </p:tav>
                                      </p:tavLst>
                                    </p:anim>
                                  </p:childTnLst>
                                </p:cTn>
                              </p:par>
                              <p:par>
                                <p:cTn id="67" presetID="45" presetClass="entr" presetSubtype="0" fill="hold" grpId="0" nodeType="withEffect">
                                  <p:stCondLst>
                                    <p:cond delay="0"/>
                                  </p:stCondLst>
                                  <p:iterate type="lt">
                                    <p:tmPct val="10000"/>
                                  </p:iterate>
                                  <p:childTnLst>
                                    <p:set>
                                      <p:cBhvr>
                                        <p:cTn id="68" dur="1" fill="hold">
                                          <p:stCondLst>
                                            <p:cond delay="0"/>
                                          </p:stCondLst>
                                        </p:cTn>
                                        <p:tgtEl>
                                          <p:spTgt spid="3">
                                            <p:txEl>
                                              <p:pRg st="9" end="9"/>
                                            </p:txEl>
                                          </p:spTgt>
                                        </p:tgtEl>
                                        <p:attrNameLst>
                                          <p:attrName>style.visibility</p:attrName>
                                        </p:attrNameLst>
                                      </p:cBhvr>
                                      <p:to>
                                        <p:strVal val="visible"/>
                                      </p:to>
                                    </p:set>
                                    <p:animEffect transition="in" filter="fade">
                                      <p:cBhvr>
                                        <p:cTn id="69" dur="500"/>
                                        <p:tgtEl>
                                          <p:spTgt spid="3">
                                            <p:txEl>
                                              <p:pRg st="9" end="9"/>
                                            </p:txEl>
                                          </p:spTgt>
                                        </p:tgtEl>
                                      </p:cBhvr>
                                    </p:animEffect>
                                    <p:anim calcmode="lin" valueType="num">
                                      <p:cBhvr>
                                        <p:cTn id="70" dur="500" fill="hold"/>
                                        <p:tgtEl>
                                          <p:spTgt spid="3">
                                            <p:txEl>
                                              <p:pRg st="9" end="9"/>
                                            </p:txEl>
                                          </p:spTgt>
                                        </p:tgtEl>
                                        <p:attrNameLst>
                                          <p:attrName>ppt_w</p:attrName>
                                        </p:attrNameLst>
                                      </p:cBhvr>
                                      <p:tavLst>
                                        <p:tav tm="0" fmla="#ppt_w*sin(2.5*pi*$)">
                                          <p:val>
                                            <p:fltVal val="0"/>
                                          </p:val>
                                        </p:tav>
                                        <p:tav tm="100000">
                                          <p:val>
                                            <p:fltVal val="1"/>
                                          </p:val>
                                        </p:tav>
                                      </p:tavLst>
                                    </p:anim>
                                    <p:anim calcmode="lin" valueType="num">
                                      <p:cBhvr>
                                        <p:cTn id="71" dur="500" fill="hold"/>
                                        <p:tgtEl>
                                          <p:spTgt spid="3">
                                            <p:txEl>
                                              <p:pRg st="9" end="9"/>
                                            </p:txEl>
                                          </p:spTgt>
                                        </p:tgtEl>
                                        <p:attrNameLst>
                                          <p:attrName>ppt_h</p:attrName>
                                        </p:attrNameLst>
                                      </p:cBhvr>
                                      <p:tavLst>
                                        <p:tav tm="0">
                                          <p:val>
                                            <p:strVal val="#ppt_h"/>
                                          </p:val>
                                        </p:tav>
                                        <p:tav tm="100000">
                                          <p:val>
                                            <p:strVal val="#ppt_h"/>
                                          </p:val>
                                        </p:tav>
                                      </p:tavLst>
                                    </p:anim>
                                  </p:childTnLst>
                                </p:cTn>
                              </p:par>
                              <p:par>
                                <p:cTn id="72" presetID="45" presetClass="entr" presetSubtype="0" fill="hold" grpId="0" nodeType="withEffect">
                                  <p:stCondLst>
                                    <p:cond delay="0"/>
                                  </p:stCondLst>
                                  <p:iterate type="lt">
                                    <p:tmPct val="10000"/>
                                  </p:iterate>
                                  <p:childTnLst>
                                    <p:set>
                                      <p:cBhvr>
                                        <p:cTn id="73" dur="1" fill="hold">
                                          <p:stCondLst>
                                            <p:cond delay="0"/>
                                          </p:stCondLst>
                                        </p:cTn>
                                        <p:tgtEl>
                                          <p:spTgt spid="3">
                                            <p:txEl>
                                              <p:pRg st="10" end="10"/>
                                            </p:txEl>
                                          </p:spTgt>
                                        </p:tgtEl>
                                        <p:attrNameLst>
                                          <p:attrName>style.visibility</p:attrName>
                                        </p:attrNameLst>
                                      </p:cBhvr>
                                      <p:to>
                                        <p:strVal val="visible"/>
                                      </p:to>
                                    </p:set>
                                    <p:animEffect transition="in" filter="fade">
                                      <p:cBhvr>
                                        <p:cTn id="74" dur="500"/>
                                        <p:tgtEl>
                                          <p:spTgt spid="3">
                                            <p:txEl>
                                              <p:pRg st="10" end="10"/>
                                            </p:txEl>
                                          </p:spTgt>
                                        </p:tgtEl>
                                      </p:cBhvr>
                                    </p:animEffect>
                                    <p:anim calcmode="lin" valueType="num">
                                      <p:cBhvr>
                                        <p:cTn id="75" dur="500" fill="hold"/>
                                        <p:tgtEl>
                                          <p:spTgt spid="3">
                                            <p:txEl>
                                              <p:pRg st="10" end="10"/>
                                            </p:txEl>
                                          </p:spTgt>
                                        </p:tgtEl>
                                        <p:attrNameLst>
                                          <p:attrName>ppt_w</p:attrName>
                                        </p:attrNameLst>
                                      </p:cBhvr>
                                      <p:tavLst>
                                        <p:tav tm="0" fmla="#ppt_w*sin(2.5*pi*$)">
                                          <p:val>
                                            <p:fltVal val="0"/>
                                          </p:val>
                                        </p:tav>
                                        <p:tav tm="100000">
                                          <p:val>
                                            <p:fltVal val="1"/>
                                          </p:val>
                                        </p:tav>
                                      </p:tavLst>
                                    </p:anim>
                                    <p:anim calcmode="lin" valueType="num">
                                      <p:cBhvr>
                                        <p:cTn id="76" dur="500" fill="hold"/>
                                        <p:tgtEl>
                                          <p:spTgt spid="3">
                                            <p:txEl>
                                              <p:pRg st="10" end="10"/>
                                            </p:txEl>
                                          </p:spTgt>
                                        </p:tgtEl>
                                        <p:attrNameLst>
                                          <p:attrName>ppt_h</p:attrName>
                                        </p:attrNameLst>
                                      </p:cBhvr>
                                      <p:tavLst>
                                        <p:tav tm="0">
                                          <p:val>
                                            <p:strVal val="#ppt_h"/>
                                          </p:val>
                                        </p:tav>
                                        <p:tav tm="100000">
                                          <p:val>
                                            <p:strVal val="#ppt_h"/>
                                          </p:val>
                                        </p:tav>
                                      </p:tavLst>
                                    </p:anim>
                                  </p:childTnLst>
                                </p:cTn>
                              </p:par>
                              <p:par>
                                <p:cTn id="77" presetID="45" presetClass="entr" presetSubtype="0" fill="hold" grpId="0" nodeType="withEffect">
                                  <p:stCondLst>
                                    <p:cond delay="0"/>
                                  </p:stCondLst>
                                  <p:iterate type="lt">
                                    <p:tmPct val="10000"/>
                                  </p:iterate>
                                  <p:childTnLst>
                                    <p:set>
                                      <p:cBhvr>
                                        <p:cTn id="78" dur="1" fill="hold">
                                          <p:stCondLst>
                                            <p:cond delay="0"/>
                                          </p:stCondLst>
                                        </p:cTn>
                                        <p:tgtEl>
                                          <p:spTgt spid="3">
                                            <p:txEl>
                                              <p:pRg st="11" end="11"/>
                                            </p:txEl>
                                          </p:spTgt>
                                        </p:tgtEl>
                                        <p:attrNameLst>
                                          <p:attrName>style.visibility</p:attrName>
                                        </p:attrNameLst>
                                      </p:cBhvr>
                                      <p:to>
                                        <p:strVal val="visible"/>
                                      </p:to>
                                    </p:set>
                                    <p:animEffect transition="in" filter="fade">
                                      <p:cBhvr>
                                        <p:cTn id="79" dur="500"/>
                                        <p:tgtEl>
                                          <p:spTgt spid="3">
                                            <p:txEl>
                                              <p:pRg st="11" end="11"/>
                                            </p:txEl>
                                          </p:spTgt>
                                        </p:tgtEl>
                                      </p:cBhvr>
                                    </p:animEffect>
                                    <p:anim calcmode="lin" valueType="num">
                                      <p:cBhvr>
                                        <p:cTn id="80" dur="500" fill="hold"/>
                                        <p:tgtEl>
                                          <p:spTgt spid="3">
                                            <p:txEl>
                                              <p:pRg st="11" end="11"/>
                                            </p:txEl>
                                          </p:spTgt>
                                        </p:tgtEl>
                                        <p:attrNameLst>
                                          <p:attrName>ppt_w</p:attrName>
                                        </p:attrNameLst>
                                      </p:cBhvr>
                                      <p:tavLst>
                                        <p:tav tm="0" fmla="#ppt_w*sin(2.5*pi*$)">
                                          <p:val>
                                            <p:fltVal val="0"/>
                                          </p:val>
                                        </p:tav>
                                        <p:tav tm="100000">
                                          <p:val>
                                            <p:fltVal val="1"/>
                                          </p:val>
                                        </p:tav>
                                      </p:tavLst>
                                    </p:anim>
                                    <p:anim calcmode="lin" valueType="num">
                                      <p:cBhvr>
                                        <p:cTn id="81" dur="500" fill="hold"/>
                                        <p:tgtEl>
                                          <p:spTgt spid="3">
                                            <p:txEl>
                                              <p:pRg st="11" end="1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8000" dirty="0" smtClean="0">
                <a:solidFill>
                  <a:srgbClr val="00B0F0"/>
                </a:solidFill>
                <a:effectLst>
                  <a:outerShdw blurRad="38100" dist="38100" dir="2700000" algn="tl">
                    <a:srgbClr val="000000">
                      <a:alpha val="43137"/>
                    </a:srgbClr>
                  </a:outerShdw>
                </a:effectLst>
              </a:rPr>
              <a:t>Children</a:t>
            </a:r>
            <a:endParaRPr lang="en-US" sz="8000" dirty="0">
              <a:solidFill>
                <a:srgbClr val="00B0F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1295400"/>
            <a:ext cx="5334000" cy="5562600"/>
          </a:xfrm>
        </p:spPr>
        <p:txBody>
          <a:bodyPr/>
          <a:lstStyle/>
          <a:p>
            <a:r>
              <a:rPr lang="en-US" dirty="0" smtClean="0">
                <a:effectLst>
                  <a:outerShdw blurRad="38100" dist="38100" dir="2700000" algn="tl">
                    <a:srgbClr val="000000">
                      <a:alpha val="43137"/>
                    </a:srgbClr>
                  </a:outerShdw>
                </a:effectLst>
              </a:rPr>
              <a:t>Late marriage meant fewer child bearing years, so had them thick and fast.</a:t>
            </a:r>
          </a:p>
          <a:p>
            <a:r>
              <a:rPr lang="en-US" dirty="0" smtClean="0">
                <a:effectLst>
                  <a:outerShdw blurRad="38100" dist="38100" dir="2700000" algn="tl">
                    <a:srgbClr val="000000">
                      <a:alpha val="43137"/>
                    </a:srgbClr>
                  </a:outerShdw>
                </a:effectLst>
              </a:rPr>
              <a:t>This was not the only reason – infant mortality!</a:t>
            </a:r>
          </a:p>
          <a:p>
            <a:pPr lvl="1"/>
            <a:r>
              <a:rPr lang="en-US" dirty="0" smtClean="0">
                <a:effectLst>
                  <a:outerShdw blurRad="38100" dist="38100" dir="2700000" algn="tl">
                    <a:srgbClr val="000000">
                      <a:alpha val="43137"/>
                    </a:srgbClr>
                  </a:outerShdw>
                </a:effectLst>
              </a:rPr>
              <a:t>1:5</a:t>
            </a:r>
          </a:p>
          <a:p>
            <a:pPr lvl="1"/>
            <a:r>
              <a:rPr lang="en-US" dirty="0" smtClean="0">
                <a:effectLst>
                  <a:outerShdw blurRad="38100" dist="38100" dir="2700000" algn="tl">
                    <a:srgbClr val="000000">
                      <a:alpha val="43137"/>
                    </a:srgbClr>
                  </a:outerShdw>
                </a:effectLst>
              </a:rPr>
              <a:t>1:3 in poor areas</a:t>
            </a:r>
          </a:p>
          <a:p>
            <a:pPr lvl="1"/>
            <a:r>
              <a:rPr lang="en-US" dirty="0" smtClean="0">
                <a:effectLst>
                  <a:outerShdw blurRad="38100" dist="38100" dir="2700000" algn="tl">
                    <a:srgbClr val="000000">
                      <a:alpha val="43137"/>
                    </a:srgbClr>
                  </a:outerShdw>
                </a:effectLst>
              </a:rPr>
              <a:t>1:2 in Russia in first year</a:t>
            </a:r>
          </a:p>
          <a:p>
            <a:pPr lvl="1"/>
            <a:r>
              <a:rPr lang="en-US" dirty="0" smtClean="0">
                <a:effectLst>
                  <a:outerShdw blurRad="38100" dist="38100" dir="2700000" algn="tl">
                    <a:srgbClr val="000000">
                      <a:alpha val="43137"/>
                    </a:srgbClr>
                  </a:outerShdw>
                </a:effectLst>
              </a:rPr>
              <a:t>Diseases</a:t>
            </a:r>
            <a:endParaRPr lang="en-US" dirty="0">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2" cstate="print"/>
          <a:srcRect/>
          <a:stretch>
            <a:fillRect/>
          </a:stretch>
        </p:blipFill>
        <p:spPr bwMode="auto">
          <a:xfrm>
            <a:off x="5334000" y="1600200"/>
            <a:ext cx="3810000" cy="3028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dissolve">
                                      <p:cBhvr>
                                        <p:cTn id="12" dur="10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grpId="0" nodeType="clickEffect">
                                  <p:stCondLst>
                                    <p:cond delay="0"/>
                                  </p:stCondLst>
                                  <p:iterate type="lt">
                                    <p:tmPct val="10000"/>
                                  </p:iterate>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anim calcmode="lin" valueType="num">
                                      <p:cBhvr>
                                        <p:cTn id="18" dur="5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9"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grpId="0" nodeType="clickEffect">
                                  <p:stCondLst>
                                    <p:cond delay="0"/>
                                  </p:stCondLst>
                                  <p:iterate type="lt">
                                    <p:tmPct val="10000"/>
                                  </p:iterate>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500"/>
                                        <p:tgtEl>
                                          <p:spTgt spid="3">
                                            <p:txEl>
                                              <p:pRg st="1" end="1"/>
                                            </p:txEl>
                                          </p:spTgt>
                                        </p:tgtEl>
                                      </p:cBhvr>
                                    </p:animEffect>
                                    <p:anim calcmode="lin" valueType="num">
                                      <p:cBhvr>
                                        <p:cTn id="25" dur="5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6"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par>
                          <p:cTn id="27" fill="hold">
                            <p:stCondLst>
                              <p:cond delay="2450"/>
                            </p:stCondLst>
                            <p:childTnLst>
                              <p:par>
                                <p:cTn id="28" presetID="45" presetClass="entr" presetSubtype="0" fill="hold" grpId="0" nodeType="afterEffect">
                                  <p:stCondLst>
                                    <p:cond delay="0"/>
                                  </p:stCondLst>
                                  <p:iterate type="lt">
                                    <p:tmPct val="10000"/>
                                  </p:iterate>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500"/>
                                        <p:tgtEl>
                                          <p:spTgt spid="3">
                                            <p:txEl>
                                              <p:pRg st="2" end="2"/>
                                            </p:txEl>
                                          </p:spTgt>
                                        </p:tgtEl>
                                      </p:cBhvr>
                                    </p:animEffect>
                                    <p:anim calcmode="lin" valueType="num">
                                      <p:cBhvr>
                                        <p:cTn id="31" dur="5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32"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par>
                          <p:cTn id="33" fill="hold">
                            <p:stCondLst>
                              <p:cond delay="3050"/>
                            </p:stCondLst>
                            <p:childTnLst>
                              <p:par>
                                <p:cTn id="34" presetID="45" presetClass="entr" presetSubtype="0" fill="hold" grpId="0" nodeType="afterEffect">
                                  <p:stCondLst>
                                    <p:cond delay="0"/>
                                  </p:stCondLst>
                                  <p:iterate type="lt">
                                    <p:tmPct val="10000"/>
                                  </p:iterate>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500"/>
                                        <p:tgtEl>
                                          <p:spTgt spid="3">
                                            <p:txEl>
                                              <p:pRg st="3" end="3"/>
                                            </p:txEl>
                                          </p:spTgt>
                                        </p:tgtEl>
                                      </p:cBhvr>
                                    </p:animEffect>
                                    <p:anim calcmode="lin" valueType="num">
                                      <p:cBhvr>
                                        <p:cTn id="37" dur="5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8"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par>
                          <p:cTn id="39" fill="hold">
                            <p:stCondLst>
                              <p:cond delay="4200"/>
                            </p:stCondLst>
                            <p:childTnLst>
                              <p:par>
                                <p:cTn id="40" presetID="45" presetClass="entr" presetSubtype="0" fill="hold" grpId="0" nodeType="afterEffect">
                                  <p:stCondLst>
                                    <p:cond delay="0"/>
                                  </p:stCondLst>
                                  <p:iterate type="lt">
                                    <p:tmPct val="10000"/>
                                  </p:iterate>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500"/>
                                        <p:tgtEl>
                                          <p:spTgt spid="3">
                                            <p:txEl>
                                              <p:pRg st="4" end="4"/>
                                            </p:txEl>
                                          </p:spTgt>
                                        </p:tgtEl>
                                      </p:cBhvr>
                                    </p:animEffect>
                                    <p:anim calcmode="lin" valueType="num">
                                      <p:cBhvr>
                                        <p:cTn id="43" dur="5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44"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par>
                          <p:cTn id="45" fill="hold">
                            <p:stCondLst>
                              <p:cond delay="5750"/>
                            </p:stCondLst>
                            <p:childTnLst>
                              <p:par>
                                <p:cTn id="46" presetID="45" presetClass="entr" presetSubtype="0" fill="hold" grpId="0" nodeType="afterEffect">
                                  <p:stCondLst>
                                    <p:cond delay="0"/>
                                  </p:stCondLst>
                                  <p:iterate type="lt">
                                    <p:tmPct val="10000"/>
                                  </p:iterate>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500"/>
                                        <p:tgtEl>
                                          <p:spTgt spid="3">
                                            <p:txEl>
                                              <p:pRg st="5" end="5"/>
                                            </p:txEl>
                                          </p:spTgt>
                                        </p:tgtEl>
                                      </p:cBhvr>
                                    </p:animEffect>
                                    <p:anim calcmode="lin" valueType="num">
                                      <p:cBhvr>
                                        <p:cTn id="49" dur="5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50" dur="5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8DB3E2"/>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700s">
      <a:majorFont>
        <a:latin typeface="Brush Script MT"/>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921</TotalTime>
  <Words>986</Words>
  <Application>Microsoft Office PowerPoint</Application>
  <PresentationFormat>On-screen Show (4:3)</PresentationFormat>
  <Paragraphs>148</Paragraphs>
  <Slides>25</Slides>
  <Notes>4</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Changing European Society </vt:lpstr>
      <vt:lpstr>Ancien Regime</vt:lpstr>
      <vt:lpstr>The Family</vt:lpstr>
      <vt:lpstr>Marriage</vt:lpstr>
      <vt:lpstr>Work</vt:lpstr>
      <vt:lpstr>The Pretty Cook</vt:lpstr>
      <vt:lpstr>Premarital Sex</vt:lpstr>
      <vt:lpstr>More Sex</vt:lpstr>
      <vt:lpstr>Children</vt:lpstr>
      <vt:lpstr>Children contd.</vt:lpstr>
      <vt:lpstr>Arrival of the Wet Nurses</vt:lpstr>
      <vt:lpstr>Children contd.</vt:lpstr>
      <vt:lpstr>Attitudes toward Children</vt:lpstr>
      <vt:lpstr>Attitudes toward Children</vt:lpstr>
      <vt:lpstr>Attitudes toward Children</vt:lpstr>
      <vt:lpstr>Cultivating the Joy of Discovery</vt:lpstr>
      <vt:lpstr>Education</vt:lpstr>
      <vt:lpstr> Young Woman Reading a Letter</vt:lpstr>
      <vt:lpstr>Diet</vt:lpstr>
      <vt:lpstr>Health</vt:lpstr>
      <vt:lpstr>Slide 21</vt:lpstr>
      <vt:lpstr>Slide 22</vt:lpstr>
      <vt:lpstr>Gin Lane 1751</vt:lpstr>
      <vt:lpstr>Beer Street 1751</vt:lpstr>
      <vt:lpstr>Look at the two together </vt:lpstr>
    </vt:vector>
  </TitlesOfParts>
  <Company>BVSD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William Hogarth</dc:title>
  <dc:creator>keith.mainland</dc:creator>
  <cp:lastModifiedBy>keith.mainland</cp:lastModifiedBy>
  <cp:revision>64</cp:revision>
  <dcterms:created xsi:type="dcterms:W3CDTF">2009-11-02T19:46:14Z</dcterms:created>
  <dcterms:modified xsi:type="dcterms:W3CDTF">2011-10-31T14:20:20Z</dcterms:modified>
</cp:coreProperties>
</file>