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2"/>
  </p:notesMasterIdLst>
  <p:handoutMasterIdLst>
    <p:handoutMasterId r:id="rId63"/>
  </p:handoutMasterIdLst>
  <p:sldIdLst>
    <p:sldId id="256" r:id="rId2"/>
    <p:sldId id="257" r:id="rId3"/>
    <p:sldId id="370" r:id="rId4"/>
    <p:sldId id="302" r:id="rId5"/>
    <p:sldId id="401" r:id="rId6"/>
    <p:sldId id="402" r:id="rId7"/>
    <p:sldId id="369" r:id="rId8"/>
    <p:sldId id="298" r:id="rId9"/>
    <p:sldId id="299" r:id="rId10"/>
    <p:sldId id="260" r:id="rId11"/>
    <p:sldId id="300" r:id="rId12"/>
    <p:sldId id="261" r:id="rId13"/>
    <p:sldId id="301" r:id="rId14"/>
    <p:sldId id="371" r:id="rId15"/>
    <p:sldId id="321" r:id="rId16"/>
    <p:sldId id="322" r:id="rId17"/>
    <p:sldId id="333" r:id="rId18"/>
    <p:sldId id="329" r:id="rId19"/>
    <p:sldId id="264" r:id="rId20"/>
    <p:sldId id="365" r:id="rId21"/>
    <p:sldId id="366" r:id="rId22"/>
    <p:sldId id="319" r:id="rId23"/>
    <p:sldId id="323" r:id="rId24"/>
    <p:sldId id="324" r:id="rId25"/>
    <p:sldId id="325" r:id="rId26"/>
    <p:sldId id="326" r:id="rId27"/>
    <p:sldId id="327" r:id="rId28"/>
    <p:sldId id="335" r:id="rId29"/>
    <p:sldId id="367" r:id="rId30"/>
    <p:sldId id="368"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6" r:id="rId44"/>
    <p:sldId id="387" r:id="rId45"/>
    <p:sldId id="388" r:id="rId46"/>
    <p:sldId id="389" r:id="rId47"/>
    <p:sldId id="390" r:id="rId48"/>
    <p:sldId id="391" r:id="rId49"/>
    <p:sldId id="384" r:id="rId50"/>
    <p:sldId id="392" r:id="rId51"/>
    <p:sldId id="328" r:id="rId52"/>
    <p:sldId id="364" r:id="rId53"/>
    <p:sldId id="393" r:id="rId54"/>
    <p:sldId id="394" r:id="rId55"/>
    <p:sldId id="395" r:id="rId56"/>
    <p:sldId id="396" r:id="rId57"/>
    <p:sldId id="397" r:id="rId58"/>
    <p:sldId id="398" r:id="rId59"/>
    <p:sldId id="399" r:id="rId60"/>
    <p:sldId id="400" r:id="rId61"/>
  </p:sldIdLst>
  <p:sldSz cx="9144000" cy="6858000" type="screen4x3"/>
  <p:notesSz cx="9144000" cy="6858000"/>
  <p:embeddedFontLst>
    <p:embeddedFont>
      <p:font typeface="Comic Sans MS" pitchFamily="66" charset="0"/>
      <p:regular r:id="rId64"/>
      <p:bold r:id="rId65"/>
    </p:embeddedFont>
    <p:embeddedFont>
      <p:font typeface="Biohazard Participants" charset="0"/>
      <p:regular r:id="rId66"/>
    </p:embeddedFont>
    <p:embeddedFont>
      <p:font typeface="Calibri" pitchFamily="34" charset="0"/>
      <p:regular r:id="rId67"/>
      <p:bold r:id="rId68"/>
      <p:italic r:id="rId69"/>
      <p:boldItalic r:id="rId70"/>
    </p:embeddedFont>
    <p:embeddedFont>
      <p:font typeface="Bernard MT Condensed" pitchFamily="18" charset="0"/>
      <p:regular r:id="rId71"/>
    </p:embeddedFont>
    <p:embeddedFont>
      <p:font typeface="Zymbols"/>
      <p:regular r:id="rId72"/>
    </p:embeddedFont>
  </p:embeddedFontLst>
  <p:defaultTextStyle>
    <a:defPPr>
      <a:defRPr lang="en-US"/>
    </a:defPPr>
    <a:lvl1pPr algn="l" rtl="0" fontAlgn="base">
      <a:spcBef>
        <a:spcPct val="0"/>
      </a:spcBef>
      <a:spcAft>
        <a:spcPct val="0"/>
      </a:spcAft>
      <a:defRPr kern="1200">
        <a:solidFill>
          <a:schemeClr val="tx1"/>
        </a:solidFill>
        <a:latin typeface="Biohazard Participants" pitchFamily="2" charset="0"/>
        <a:ea typeface="+mn-ea"/>
        <a:cs typeface="+mn-cs"/>
      </a:defRPr>
    </a:lvl1pPr>
    <a:lvl2pPr marL="457200" algn="l" rtl="0" fontAlgn="base">
      <a:spcBef>
        <a:spcPct val="0"/>
      </a:spcBef>
      <a:spcAft>
        <a:spcPct val="0"/>
      </a:spcAft>
      <a:defRPr kern="1200">
        <a:solidFill>
          <a:schemeClr val="tx1"/>
        </a:solidFill>
        <a:latin typeface="Biohazard Participants" pitchFamily="2" charset="0"/>
        <a:ea typeface="+mn-ea"/>
        <a:cs typeface="+mn-cs"/>
      </a:defRPr>
    </a:lvl2pPr>
    <a:lvl3pPr marL="914400" algn="l" rtl="0" fontAlgn="base">
      <a:spcBef>
        <a:spcPct val="0"/>
      </a:spcBef>
      <a:spcAft>
        <a:spcPct val="0"/>
      </a:spcAft>
      <a:defRPr kern="1200">
        <a:solidFill>
          <a:schemeClr val="tx1"/>
        </a:solidFill>
        <a:latin typeface="Biohazard Participants" pitchFamily="2" charset="0"/>
        <a:ea typeface="+mn-ea"/>
        <a:cs typeface="+mn-cs"/>
      </a:defRPr>
    </a:lvl3pPr>
    <a:lvl4pPr marL="1371600" algn="l" rtl="0" fontAlgn="base">
      <a:spcBef>
        <a:spcPct val="0"/>
      </a:spcBef>
      <a:spcAft>
        <a:spcPct val="0"/>
      </a:spcAft>
      <a:defRPr kern="1200">
        <a:solidFill>
          <a:schemeClr val="tx1"/>
        </a:solidFill>
        <a:latin typeface="Biohazard Participants" pitchFamily="2" charset="0"/>
        <a:ea typeface="+mn-ea"/>
        <a:cs typeface="+mn-cs"/>
      </a:defRPr>
    </a:lvl4pPr>
    <a:lvl5pPr marL="1828800" algn="l" rtl="0" fontAlgn="base">
      <a:spcBef>
        <a:spcPct val="0"/>
      </a:spcBef>
      <a:spcAft>
        <a:spcPct val="0"/>
      </a:spcAft>
      <a:defRPr kern="1200">
        <a:solidFill>
          <a:schemeClr val="tx1"/>
        </a:solidFill>
        <a:latin typeface="Biohazard Participants" pitchFamily="2" charset="0"/>
        <a:ea typeface="+mn-ea"/>
        <a:cs typeface="+mn-cs"/>
      </a:defRPr>
    </a:lvl5pPr>
    <a:lvl6pPr marL="2286000" algn="l" defTabSz="914400" rtl="0" eaLnBrk="1" latinLnBrk="0" hangingPunct="1">
      <a:defRPr kern="1200">
        <a:solidFill>
          <a:schemeClr val="tx1"/>
        </a:solidFill>
        <a:latin typeface="Biohazard Participants" pitchFamily="2" charset="0"/>
        <a:ea typeface="+mn-ea"/>
        <a:cs typeface="+mn-cs"/>
      </a:defRPr>
    </a:lvl6pPr>
    <a:lvl7pPr marL="2743200" algn="l" defTabSz="914400" rtl="0" eaLnBrk="1" latinLnBrk="0" hangingPunct="1">
      <a:defRPr kern="1200">
        <a:solidFill>
          <a:schemeClr val="tx1"/>
        </a:solidFill>
        <a:latin typeface="Biohazard Participants" pitchFamily="2" charset="0"/>
        <a:ea typeface="+mn-ea"/>
        <a:cs typeface="+mn-cs"/>
      </a:defRPr>
    </a:lvl7pPr>
    <a:lvl8pPr marL="3200400" algn="l" defTabSz="914400" rtl="0" eaLnBrk="1" latinLnBrk="0" hangingPunct="1">
      <a:defRPr kern="1200">
        <a:solidFill>
          <a:schemeClr val="tx1"/>
        </a:solidFill>
        <a:latin typeface="Biohazard Participants" pitchFamily="2" charset="0"/>
        <a:ea typeface="+mn-ea"/>
        <a:cs typeface="+mn-cs"/>
      </a:defRPr>
    </a:lvl8pPr>
    <a:lvl9pPr marL="3657600" algn="l" defTabSz="914400" rtl="0" eaLnBrk="1" latinLnBrk="0" hangingPunct="1">
      <a:defRPr kern="1200">
        <a:solidFill>
          <a:schemeClr val="tx1"/>
        </a:solidFill>
        <a:latin typeface="Biohazard Participant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FF00"/>
    <a:srgbClr val="BA0000"/>
    <a:srgbClr val="008000"/>
    <a:srgbClr val="009999"/>
    <a:srgbClr val="CC9900"/>
    <a:srgbClr val="D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44" d="100"/>
          <a:sy n="44" d="100"/>
        </p:scale>
        <p:origin x="-57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5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font" Target="fonts/font5.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70659"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70660"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70661"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9E501BE-AE84-4F85-85EA-EF74DE4C5CE4}" type="slidenum">
              <a:rPr lang="en-US"/>
              <a:pPr/>
              <a:t>‹#›</a:t>
            </a:fld>
            <a:endParaRPr lang="en-US"/>
          </a:p>
        </p:txBody>
      </p:sp>
    </p:spTree>
    <p:extLst>
      <p:ext uri="{BB962C8B-B14F-4D97-AF65-F5344CB8AC3E}">
        <p14:creationId xmlns:p14="http://schemas.microsoft.com/office/powerpoint/2010/main" val="687192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FD0DD8F-7741-4F75-9EEC-39DE5CDED5BE}" type="datetimeFigureOut">
              <a:rPr lang="en-US" smtClean="0"/>
              <a:pPr/>
              <a:t>5/2/2012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C7501E5-EC45-4CCB-99BB-14A7B3CB2DE1}" type="slidenum">
              <a:rPr lang="en-US" smtClean="0"/>
              <a:pPr/>
              <a:t>‹#›</a:t>
            </a:fld>
            <a:endParaRPr lang="en-US"/>
          </a:p>
        </p:txBody>
      </p:sp>
    </p:spTree>
    <p:extLst>
      <p:ext uri="{BB962C8B-B14F-4D97-AF65-F5344CB8AC3E}">
        <p14:creationId xmlns:p14="http://schemas.microsoft.com/office/powerpoint/2010/main" val="125988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7" name="Picture 23" descr="b_mur7"/>
          <p:cNvPicPr>
            <a:picLocks noChangeAspect="1" noChangeArrowheads="1"/>
          </p:cNvPicPr>
          <p:nvPr userDrawn="1"/>
        </p:nvPicPr>
        <p:blipFill>
          <a:blip r:embed="rId13" cstate="print">
            <a:lum bright="52000" contrast="-70000"/>
          </a:blip>
          <a:srcRect/>
          <a:stretch>
            <a:fillRect/>
          </a:stretch>
        </p:blipFill>
        <p:spPr bwMode="auto">
          <a:xfrm>
            <a:off x="1447800" y="0"/>
            <a:ext cx="7696200" cy="6858000"/>
          </a:xfrm>
          <a:prstGeom prst="rect">
            <a:avLst/>
          </a:prstGeom>
          <a:noFill/>
        </p:spPr>
      </p:pic>
      <p:pic>
        <p:nvPicPr>
          <p:cNvPr id="1036" name="Picture 12" descr="thumb_bomb"/>
          <p:cNvPicPr>
            <a:picLocks noChangeAspect="1" noChangeArrowheads="1"/>
          </p:cNvPicPr>
          <p:nvPr userDrawn="1"/>
        </p:nvPicPr>
        <p:blipFill>
          <a:blip r:embed="rId14" cstate="print"/>
          <a:srcRect l="16000" r="8000" b="11765"/>
          <a:stretch>
            <a:fillRect/>
          </a:stretch>
        </p:blipFill>
        <p:spPr bwMode="auto">
          <a:xfrm>
            <a:off x="0" y="1219200"/>
            <a:ext cx="1447800" cy="4419600"/>
          </a:xfrm>
          <a:prstGeom prst="rect">
            <a:avLst/>
          </a:prstGeom>
          <a:noFill/>
        </p:spPr>
      </p:pic>
      <p:pic>
        <p:nvPicPr>
          <p:cNvPr id="1038" name="Picture 14" descr="20050705205500_che-guevara-soviet-union-flag-posterflag-4001883"/>
          <p:cNvPicPr>
            <a:picLocks noChangeAspect="1" noChangeArrowheads="1"/>
          </p:cNvPicPr>
          <p:nvPr userDrawn="1"/>
        </p:nvPicPr>
        <p:blipFill>
          <a:blip r:embed="rId15" cstate="print">
            <a:lum bright="-6000"/>
          </a:blip>
          <a:srcRect/>
          <a:stretch>
            <a:fillRect/>
          </a:stretch>
        </p:blipFill>
        <p:spPr bwMode="auto">
          <a:xfrm>
            <a:off x="0" y="5638800"/>
            <a:ext cx="1447800" cy="1219200"/>
          </a:xfrm>
          <a:prstGeom prst="rect">
            <a:avLst/>
          </a:prstGeom>
          <a:noFill/>
        </p:spPr>
      </p:pic>
      <p:pic>
        <p:nvPicPr>
          <p:cNvPr id="1040" name="Picture 16" descr="superpoly-flag"/>
          <p:cNvPicPr>
            <a:picLocks noChangeAspect="1" noChangeArrowheads="1"/>
          </p:cNvPicPr>
          <p:nvPr userDrawn="1"/>
        </p:nvPicPr>
        <p:blipFill>
          <a:blip r:embed="rId16" cstate="print"/>
          <a:srcRect r="1456"/>
          <a:stretch>
            <a:fillRect/>
          </a:stretch>
        </p:blipFill>
        <p:spPr bwMode="auto">
          <a:xfrm>
            <a:off x="0" y="0"/>
            <a:ext cx="1447800" cy="1219200"/>
          </a:xfrm>
          <a:prstGeom prst="rect">
            <a:avLst/>
          </a:prstGeom>
          <a:noFill/>
        </p:spPr>
      </p:pic>
      <p:sp>
        <p:nvSpPr>
          <p:cNvPr id="1041" name="Line 17"/>
          <p:cNvSpPr>
            <a:spLocks noChangeShapeType="1"/>
          </p:cNvSpPr>
          <p:nvPr userDrawn="1"/>
        </p:nvSpPr>
        <p:spPr bwMode="auto">
          <a:xfrm>
            <a:off x="1447800" y="0"/>
            <a:ext cx="0" cy="6858000"/>
          </a:xfrm>
          <a:prstGeom prst="line">
            <a:avLst/>
          </a:prstGeom>
          <a:noFill/>
          <a:ln w="28575">
            <a:solidFill>
              <a:schemeClr val="tx1"/>
            </a:solidFill>
            <a:round/>
            <a:headEnd/>
            <a:tailEnd/>
          </a:ln>
          <a:effectLst/>
        </p:spPr>
        <p:txBody>
          <a:bodyPr/>
          <a:lstStyle/>
          <a:p>
            <a:endParaRPr lang="en-US"/>
          </a:p>
        </p:txBody>
      </p:sp>
      <p:sp>
        <p:nvSpPr>
          <p:cNvPr id="1042" name="Line 18"/>
          <p:cNvSpPr>
            <a:spLocks noChangeShapeType="1"/>
          </p:cNvSpPr>
          <p:nvPr userDrawn="1"/>
        </p:nvSpPr>
        <p:spPr bwMode="auto">
          <a:xfrm>
            <a:off x="0" y="5638800"/>
            <a:ext cx="1447800" cy="0"/>
          </a:xfrm>
          <a:prstGeom prst="line">
            <a:avLst/>
          </a:prstGeom>
          <a:noFill/>
          <a:ln w="28575">
            <a:solidFill>
              <a:schemeClr val="tx1"/>
            </a:solidFill>
            <a:round/>
            <a:headEnd/>
            <a:tailEnd/>
          </a:ln>
          <a:effectLst/>
        </p:spPr>
        <p:txBody>
          <a:bodyPr/>
          <a:lstStyle/>
          <a:p>
            <a:endParaRPr lang="en-US"/>
          </a:p>
        </p:txBody>
      </p:sp>
      <p:sp>
        <p:nvSpPr>
          <p:cNvPr id="1043" name="Line 19"/>
          <p:cNvSpPr>
            <a:spLocks noChangeShapeType="1"/>
          </p:cNvSpPr>
          <p:nvPr userDrawn="1"/>
        </p:nvSpPr>
        <p:spPr bwMode="auto">
          <a:xfrm>
            <a:off x="0" y="1219200"/>
            <a:ext cx="1447800" cy="0"/>
          </a:xfrm>
          <a:prstGeom prst="line">
            <a:avLst/>
          </a:prstGeom>
          <a:noFill/>
          <a:ln w="38100">
            <a:solidFill>
              <a:schemeClr val="tx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057400" y="746125"/>
            <a:ext cx="6553200" cy="3749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8000" b="1" dirty="0">
                <a:solidFill>
                  <a:srgbClr val="D40000"/>
                </a:solidFill>
              </a:rPr>
              <a:t>The Early</a:t>
            </a:r>
            <a:br>
              <a:rPr lang="en-US" sz="8000" b="1" dirty="0">
                <a:solidFill>
                  <a:srgbClr val="D40000"/>
                </a:solidFill>
              </a:rPr>
            </a:br>
            <a:r>
              <a:rPr lang="en-US" sz="8000" b="1" dirty="0">
                <a:solidFill>
                  <a:srgbClr val="D40000"/>
                </a:solidFill>
              </a:rPr>
              <a:t>Cold War:</a:t>
            </a:r>
            <a:br>
              <a:rPr lang="en-US" sz="8000" b="1" dirty="0">
                <a:solidFill>
                  <a:srgbClr val="D40000"/>
                </a:solidFill>
              </a:rPr>
            </a:br>
            <a:r>
              <a:rPr lang="en-US" sz="8000" b="1" dirty="0">
                <a:solidFill>
                  <a:srgbClr val="D40000"/>
                </a:solidFill>
              </a:rPr>
              <a:t>1947-1970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052"/>
                                        </p:tgtEl>
                                        <p:attrNameLst>
                                          <p:attrName>ppt_y</p:attrName>
                                        </p:attrNameLst>
                                      </p:cBhvr>
                                      <p:tavLst>
                                        <p:tav tm="0">
                                          <p:val>
                                            <p:strVal val="#ppt_y"/>
                                          </p:val>
                                        </p:tav>
                                        <p:tav tm="100000">
                                          <p:val>
                                            <p:strVal val="#ppt_y"/>
                                          </p:val>
                                        </p:tav>
                                      </p:tavLst>
                                    </p:anim>
                                    <p:anim calcmode="lin" valueType="num">
                                      <p:cBhvr>
                                        <p:cTn id="9" dur="1000" fill="hold"/>
                                        <p:tgtEl>
                                          <p:spTgt spid="205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0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Post-War Germany</a:t>
            </a:r>
          </a:p>
        </p:txBody>
      </p:sp>
      <p:pic>
        <p:nvPicPr>
          <p:cNvPr id="6149" name="Picture 5" descr="map-Divided Germany and the Berlin Airlift, 1946-1949"/>
          <p:cNvPicPr>
            <a:picLocks noChangeAspect="1" noChangeArrowheads="1"/>
          </p:cNvPicPr>
          <p:nvPr/>
        </p:nvPicPr>
        <p:blipFill>
          <a:blip r:embed="rId2" cstate="print">
            <a:lum bright="-12000" contrast="12000"/>
          </a:blip>
          <a:srcRect/>
          <a:stretch>
            <a:fillRect/>
          </a:stretch>
        </p:blipFill>
        <p:spPr bwMode="auto">
          <a:xfrm>
            <a:off x="2743200" y="990600"/>
            <a:ext cx="5229225" cy="54864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52600" y="409575"/>
            <a:ext cx="7086600" cy="1190625"/>
          </a:xfrm>
          <a:prstGeom prst="rect">
            <a:avLst/>
          </a:prstGeom>
          <a:noFill/>
          <a:ln w="9525">
            <a:noFill/>
            <a:miter lim="800000"/>
            <a:headEnd/>
            <a:tailEnd/>
          </a:ln>
          <a:effectLst/>
        </p:spPr>
        <p:txBody>
          <a:bodyPr anchor="ctr">
            <a:spAutoFit/>
          </a:bodyPr>
          <a:lstStyle/>
          <a:p>
            <a:pPr algn="r">
              <a:spcBef>
                <a:spcPct val="50000"/>
              </a:spcBef>
            </a:pPr>
            <a:r>
              <a:rPr lang="en-US" sz="3600" b="1">
                <a:solidFill>
                  <a:srgbClr val="D40000"/>
                </a:solidFill>
                <a:effectLst>
                  <a:outerShdw blurRad="38100" dist="38100" dir="2700000" algn="tl">
                    <a:srgbClr val="C0C0C0"/>
                  </a:outerShdw>
                </a:effectLst>
              </a:rPr>
              <a:t>Berlin Blockade &amp; Airlift (1948-49)</a:t>
            </a:r>
          </a:p>
        </p:txBody>
      </p:sp>
      <p:pic>
        <p:nvPicPr>
          <p:cNvPr id="47107" name="Picture 3" descr="Berlin Airlift-1948-A"/>
          <p:cNvPicPr>
            <a:picLocks noChangeAspect="1" noChangeArrowheads="1"/>
          </p:cNvPicPr>
          <p:nvPr/>
        </p:nvPicPr>
        <p:blipFill>
          <a:blip r:embed="rId2" cstate="print">
            <a:lum bright="-6000" contrast="6000"/>
          </a:blip>
          <a:srcRect l="21370" r="4550" b="13889"/>
          <a:stretch>
            <a:fillRect/>
          </a:stretch>
        </p:blipFill>
        <p:spPr bwMode="auto">
          <a:xfrm>
            <a:off x="1828800" y="1447800"/>
            <a:ext cx="2971800" cy="4724400"/>
          </a:xfrm>
          <a:prstGeom prst="rect">
            <a:avLst/>
          </a:prstGeom>
          <a:noFill/>
          <a:ln w="9525">
            <a:solidFill>
              <a:schemeClr val="tx2"/>
            </a:solidFill>
            <a:miter lim="800000"/>
            <a:headEnd/>
            <a:tailEnd/>
          </a:ln>
        </p:spPr>
      </p:pic>
      <p:pic>
        <p:nvPicPr>
          <p:cNvPr id="47108" name="Picture 4" descr="Berlin Airlift-1948"/>
          <p:cNvPicPr>
            <a:picLocks noChangeAspect="1" noChangeArrowheads="1"/>
          </p:cNvPicPr>
          <p:nvPr/>
        </p:nvPicPr>
        <p:blipFill>
          <a:blip r:embed="rId3" cstate="print"/>
          <a:srcRect/>
          <a:stretch>
            <a:fillRect/>
          </a:stretch>
        </p:blipFill>
        <p:spPr bwMode="auto">
          <a:xfrm>
            <a:off x="5105400" y="2514600"/>
            <a:ext cx="3733800" cy="27686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676400" y="152400"/>
            <a:ext cx="7315200" cy="1190625"/>
          </a:xfrm>
          <a:prstGeom prst="rect">
            <a:avLst/>
          </a:prstGeom>
          <a:noFill/>
          <a:ln w="9525">
            <a:noFill/>
            <a:miter lim="800000"/>
            <a:headEnd/>
            <a:tailEnd/>
          </a:ln>
          <a:effectLst/>
        </p:spPr>
        <p:txBody>
          <a:bodyPr>
            <a:spAutoFit/>
          </a:bodyPr>
          <a:lstStyle/>
          <a:p>
            <a:pPr algn="ctr">
              <a:spcBef>
                <a:spcPct val="50000"/>
              </a:spcBef>
            </a:pPr>
            <a:r>
              <a:rPr lang="en-US" sz="3600" b="1" u="sng">
                <a:solidFill>
                  <a:srgbClr val="D40000"/>
                </a:solidFill>
                <a:effectLst>
                  <a:outerShdw blurRad="38100" dist="38100" dir="2700000" algn="tl">
                    <a:srgbClr val="C0C0C0"/>
                  </a:outerShdw>
                </a:effectLst>
              </a:rPr>
              <a:t>N</a:t>
            </a:r>
            <a:r>
              <a:rPr lang="en-US" sz="3600" b="1">
                <a:solidFill>
                  <a:srgbClr val="D40000"/>
                </a:solidFill>
                <a:effectLst>
                  <a:outerShdw blurRad="38100" dist="38100" dir="2700000" algn="tl">
                    <a:srgbClr val="C0C0C0"/>
                  </a:outerShdw>
                </a:effectLst>
              </a:rPr>
              <a:t>orth </a:t>
            </a:r>
            <a:r>
              <a:rPr lang="en-US" sz="3600" b="1" u="sng">
                <a:solidFill>
                  <a:srgbClr val="D40000"/>
                </a:solidFill>
                <a:effectLst>
                  <a:outerShdw blurRad="38100" dist="38100" dir="2700000" algn="tl">
                    <a:srgbClr val="C0C0C0"/>
                  </a:outerShdw>
                </a:effectLst>
              </a:rPr>
              <a:t>A</a:t>
            </a:r>
            <a:r>
              <a:rPr lang="en-US" sz="3600" b="1">
                <a:solidFill>
                  <a:srgbClr val="D40000"/>
                </a:solidFill>
                <a:effectLst>
                  <a:outerShdw blurRad="38100" dist="38100" dir="2700000" algn="tl">
                    <a:srgbClr val="C0C0C0"/>
                  </a:outerShdw>
                </a:effectLst>
              </a:rPr>
              <a:t>tlantic </a:t>
            </a:r>
            <a:r>
              <a:rPr lang="en-US" sz="3600" b="1" u="sng">
                <a:solidFill>
                  <a:srgbClr val="D40000"/>
                </a:solidFill>
                <a:effectLst>
                  <a:outerShdw blurRad="38100" dist="38100" dir="2700000" algn="tl">
                    <a:srgbClr val="C0C0C0"/>
                  </a:outerShdw>
                </a:effectLst>
              </a:rPr>
              <a:t>T</a:t>
            </a:r>
            <a:r>
              <a:rPr lang="en-US" sz="3600" b="1">
                <a:solidFill>
                  <a:srgbClr val="D40000"/>
                </a:solidFill>
                <a:effectLst>
                  <a:outerShdw blurRad="38100" dist="38100" dir="2700000" algn="tl">
                    <a:srgbClr val="C0C0C0"/>
                  </a:outerShdw>
                </a:effectLst>
              </a:rPr>
              <a:t>reaty </a:t>
            </a:r>
            <a:r>
              <a:rPr lang="en-US" sz="3600" b="1" u="sng">
                <a:solidFill>
                  <a:srgbClr val="D40000"/>
                </a:solidFill>
                <a:effectLst>
                  <a:outerShdw blurRad="38100" dist="38100" dir="2700000" algn="tl">
                    <a:srgbClr val="C0C0C0"/>
                  </a:outerShdw>
                </a:effectLst>
              </a:rPr>
              <a:t>O</a:t>
            </a:r>
            <a:r>
              <a:rPr lang="en-US" sz="3600" b="1">
                <a:solidFill>
                  <a:srgbClr val="D40000"/>
                </a:solidFill>
                <a:effectLst>
                  <a:outerShdw blurRad="38100" dist="38100" dir="2700000" algn="tl">
                    <a:srgbClr val="C0C0C0"/>
                  </a:outerShdw>
                </a:effectLst>
              </a:rPr>
              <a:t>rganization (1949)</a:t>
            </a:r>
          </a:p>
        </p:txBody>
      </p:sp>
      <p:sp>
        <p:nvSpPr>
          <p:cNvPr id="7172" name="Text Box 4"/>
          <p:cNvSpPr txBox="1">
            <a:spLocks noChangeArrowheads="1"/>
          </p:cNvSpPr>
          <p:nvPr/>
        </p:nvSpPr>
        <p:spPr bwMode="auto">
          <a:xfrm>
            <a:off x="1981200" y="3725863"/>
            <a:ext cx="3124200" cy="2903537"/>
          </a:xfrm>
          <a:prstGeom prst="rect">
            <a:avLst/>
          </a:prstGeom>
          <a:noFill/>
          <a:ln w="9525">
            <a:noFill/>
            <a:miter lim="800000"/>
            <a:headEnd/>
            <a:tailEnd/>
          </a:ln>
          <a:effectLst/>
        </p:spPr>
        <p:txBody>
          <a:bodyPr>
            <a:spAutoFit/>
          </a:bodyPr>
          <a:lstStyle/>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United States</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Belgium</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Britain</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Canada</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Denmark</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France</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Iceland</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Italy</a:t>
            </a:r>
          </a:p>
        </p:txBody>
      </p:sp>
      <p:sp>
        <p:nvSpPr>
          <p:cNvPr id="7173" name="Text Box 5"/>
          <p:cNvSpPr txBox="1">
            <a:spLocks noChangeArrowheads="1"/>
          </p:cNvSpPr>
          <p:nvPr/>
        </p:nvSpPr>
        <p:spPr bwMode="auto">
          <a:xfrm>
            <a:off x="6019800" y="3733800"/>
            <a:ext cx="2895600" cy="2781300"/>
          </a:xfrm>
          <a:prstGeom prst="rect">
            <a:avLst/>
          </a:prstGeom>
          <a:noFill/>
          <a:ln w="9525">
            <a:noFill/>
            <a:miter lim="800000"/>
            <a:headEnd/>
            <a:tailEnd/>
          </a:ln>
          <a:effectLst/>
        </p:spPr>
        <p:txBody>
          <a:bodyPr>
            <a:spAutoFit/>
          </a:bodyPr>
          <a:lstStyle/>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Luxemburg</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Netherlands</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Norway</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Portugal</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1952: Greece &amp; </a:t>
            </a:r>
            <a:br>
              <a:rPr lang="en-US" sz="1600" b="1">
                <a:effectLst>
                  <a:outerShdw blurRad="38100" dist="38100" dir="2700000" algn="tl">
                    <a:srgbClr val="C0C0C0"/>
                  </a:outerShdw>
                </a:effectLst>
                <a:latin typeface="Comic Sans MS" pitchFamily="66" charset="0"/>
              </a:rPr>
            </a:br>
            <a:r>
              <a:rPr lang="en-US" sz="1600" b="1">
                <a:effectLst>
                  <a:outerShdw blurRad="38100" dist="38100" dir="2700000" algn="tl">
                    <a:srgbClr val="C0C0C0"/>
                  </a:outerShdw>
                </a:effectLst>
                <a:latin typeface="Comic Sans MS" pitchFamily="66" charset="0"/>
              </a:rPr>
              <a:t>       Turkey</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1955: West Germany</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1983: Spain</a:t>
            </a:r>
          </a:p>
        </p:txBody>
      </p:sp>
      <p:pic>
        <p:nvPicPr>
          <p:cNvPr id="7174" name="Picture 6" descr="Map_of_NATO_countries2"/>
          <p:cNvPicPr>
            <a:picLocks noChangeAspect="1" noChangeArrowheads="1"/>
          </p:cNvPicPr>
          <p:nvPr/>
        </p:nvPicPr>
        <p:blipFill>
          <a:blip r:embed="rId2" cstate="print">
            <a:lum bright="-6000" contrast="6000"/>
          </a:blip>
          <a:srcRect b="4283"/>
          <a:stretch>
            <a:fillRect/>
          </a:stretch>
        </p:blipFill>
        <p:spPr bwMode="auto">
          <a:xfrm>
            <a:off x="2566988" y="1447800"/>
            <a:ext cx="5510212" cy="2057400"/>
          </a:xfrm>
          <a:prstGeom prst="rect">
            <a:avLst/>
          </a:prstGeom>
          <a:noFill/>
          <a:ln w="9525">
            <a:solidFill>
              <a:schemeClr val="tx2"/>
            </a:solidFill>
            <a:miter lim="800000"/>
            <a:headEnd/>
            <a:tailEnd/>
          </a:ln>
        </p:spPr>
      </p:pic>
      <p:pic>
        <p:nvPicPr>
          <p:cNvPr id="7175" name="Picture 7" descr="NATO Flag"/>
          <p:cNvPicPr>
            <a:picLocks noChangeAspect="1" noChangeArrowheads="1"/>
          </p:cNvPicPr>
          <p:nvPr/>
        </p:nvPicPr>
        <p:blipFill>
          <a:blip r:embed="rId3" cstate="print">
            <a:lum contrast="6000"/>
          </a:blip>
          <a:srcRect/>
          <a:stretch>
            <a:fillRect/>
          </a:stretch>
        </p:blipFill>
        <p:spPr bwMode="auto">
          <a:xfrm>
            <a:off x="4076700" y="4495800"/>
            <a:ext cx="1562100" cy="12366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752600" y="273050"/>
            <a:ext cx="70866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D40000"/>
                </a:solidFill>
                <a:effectLst>
                  <a:outerShdw blurRad="38100" dist="38100" dir="2700000" algn="tl">
                    <a:srgbClr val="C0C0C0"/>
                  </a:outerShdw>
                </a:effectLst>
              </a:rPr>
              <a:t>Warsaw Pact (1955)</a:t>
            </a:r>
          </a:p>
        </p:txBody>
      </p:sp>
      <p:pic>
        <p:nvPicPr>
          <p:cNvPr id="49156" name="Picture 4" descr="Map_of_Warsaw_Pact_countries"/>
          <p:cNvPicPr>
            <a:picLocks noChangeAspect="1" noChangeArrowheads="1"/>
          </p:cNvPicPr>
          <p:nvPr/>
        </p:nvPicPr>
        <p:blipFill>
          <a:blip r:embed="rId2" cstate="print">
            <a:lum contrast="6000"/>
          </a:blip>
          <a:srcRect/>
          <a:stretch>
            <a:fillRect/>
          </a:stretch>
        </p:blipFill>
        <p:spPr bwMode="auto">
          <a:xfrm>
            <a:off x="2514600" y="2257425"/>
            <a:ext cx="5676900" cy="2085975"/>
          </a:xfrm>
          <a:prstGeom prst="rect">
            <a:avLst/>
          </a:prstGeom>
          <a:noFill/>
          <a:ln w="9525">
            <a:solidFill>
              <a:schemeClr val="tx2"/>
            </a:solidFill>
            <a:miter lim="800000"/>
            <a:headEnd/>
            <a:tailEnd/>
          </a:ln>
        </p:spPr>
      </p:pic>
      <p:pic>
        <p:nvPicPr>
          <p:cNvPr id="49157" name="Picture 5" descr="Warsaw_Pact_seal"/>
          <p:cNvPicPr>
            <a:picLocks noChangeAspect="1" noChangeArrowheads="1"/>
          </p:cNvPicPr>
          <p:nvPr/>
        </p:nvPicPr>
        <p:blipFill>
          <a:blip r:embed="rId3" cstate="print"/>
          <a:srcRect/>
          <a:stretch>
            <a:fillRect/>
          </a:stretch>
        </p:blipFill>
        <p:spPr bwMode="auto">
          <a:xfrm>
            <a:off x="4800600" y="1019175"/>
            <a:ext cx="990600" cy="962025"/>
          </a:xfrm>
          <a:prstGeom prst="rect">
            <a:avLst/>
          </a:prstGeom>
          <a:noFill/>
        </p:spPr>
      </p:pic>
      <p:sp>
        <p:nvSpPr>
          <p:cNvPr id="49159" name="Text Box 7"/>
          <p:cNvSpPr txBox="1">
            <a:spLocks noChangeArrowheads="1"/>
          </p:cNvSpPr>
          <p:nvPr/>
        </p:nvSpPr>
        <p:spPr bwMode="auto">
          <a:xfrm>
            <a:off x="2971800" y="4643438"/>
            <a:ext cx="2362200" cy="1604962"/>
          </a:xfrm>
          <a:prstGeom prst="rect">
            <a:avLst/>
          </a:prstGeom>
          <a:noFill/>
          <a:ln w="9525">
            <a:noFill/>
            <a:miter lim="800000"/>
            <a:headEnd/>
            <a:tailEnd/>
          </a:ln>
          <a:effectLst/>
        </p:spPr>
        <p:txBody>
          <a:bodyPr>
            <a:spAutoFit/>
          </a:bodyPr>
          <a:lstStyle/>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U. S. S. R.</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Albania</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Bulgaria</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Czechoslovakia</a:t>
            </a:r>
          </a:p>
        </p:txBody>
      </p:sp>
      <p:sp>
        <p:nvSpPr>
          <p:cNvPr id="49160" name="Text Box 8"/>
          <p:cNvSpPr txBox="1">
            <a:spLocks noChangeArrowheads="1"/>
          </p:cNvSpPr>
          <p:nvPr/>
        </p:nvSpPr>
        <p:spPr bwMode="auto">
          <a:xfrm>
            <a:off x="5715000" y="4643438"/>
            <a:ext cx="2362200" cy="1604962"/>
          </a:xfrm>
          <a:prstGeom prst="rect">
            <a:avLst/>
          </a:prstGeom>
          <a:noFill/>
          <a:ln w="9525">
            <a:noFill/>
            <a:miter lim="800000"/>
            <a:headEnd/>
            <a:tailEnd/>
          </a:ln>
          <a:effectLst/>
        </p:spPr>
        <p:txBody>
          <a:bodyPr>
            <a:spAutoFit/>
          </a:bodyPr>
          <a:lstStyle/>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East Germany</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Hungary</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Poland</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Rumania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smtClean="0">
                <a:solidFill>
                  <a:srgbClr val="FF0000"/>
                </a:solidFill>
                <a:latin typeface="Biohazard Participants" charset="0"/>
              </a:rPr>
              <a:t>Germany Divides</a:t>
            </a:r>
            <a:endParaRPr lang="en-US" dirty="0">
              <a:solidFill>
                <a:srgbClr val="FF0000"/>
              </a:solidFill>
              <a:latin typeface="Biohazard Participants" charset="0"/>
            </a:endParaRPr>
          </a:p>
        </p:txBody>
      </p:sp>
      <p:sp>
        <p:nvSpPr>
          <p:cNvPr id="4" name="Rectangle 3"/>
          <p:cNvSpPr/>
          <p:nvPr/>
        </p:nvSpPr>
        <p:spPr>
          <a:xfrm>
            <a:off x="1524000" y="990600"/>
            <a:ext cx="7162800" cy="5262979"/>
          </a:xfrm>
          <a:prstGeom prst="rect">
            <a:avLst/>
          </a:prstGeom>
        </p:spPr>
        <p:txBody>
          <a:bodyPr wrap="square">
            <a:spAutoFit/>
          </a:bodyPr>
          <a:lstStyle/>
          <a:p>
            <a:pPr lvl="1" eaLnBrk="1" hangingPunct="1">
              <a:buClr>
                <a:srgbClr val="009900"/>
              </a:buClr>
              <a:buFont typeface="Wingdings" pitchFamily="2" charset="2"/>
              <a:buChar char="v"/>
            </a:pPr>
            <a:r>
              <a:rPr lang="en-US" sz="2400" b="1" dirty="0" smtClean="0">
                <a:latin typeface="Comic Sans MS" pitchFamily="66" charset="0"/>
              </a:rPr>
              <a:t>In May 1949, the US, British, and French zones in western Germany were combined to produce the </a:t>
            </a:r>
            <a:r>
              <a:rPr lang="en-US" sz="2400" b="1" dirty="0" smtClean="0">
                <a:solidFill>
                  <a:srgbClr val="0000FF"/>
                </a:solidFill>
                <a:effectLst>
                  <a:outerShdw blurRad="38100" dist="38100" dir="2700000" algn="tl">
                    <a:srgbClr val="000000">
                      <a:alpha val="43137"/>
                    </a:srgbClr>
                  </a:outerShdw>
                </a:effectLst>
                <a:latin typeface="Comic Sans MS" pitchFamily="66" charset="0"/>
              </a:rPr>
              <a:t>Federal Republic of Germany / FRG (West Germany) </a:t>
            </a:r>
          </a:p>
          <a:p>
            <a:pPr lvl="1" eaLnBrk="1" hangingPunct="1">
              <a:buClr>
                <a:srgbClr val="009900"/>
              </a:buClr>
            </a:pPr>
            <a:r>
              <a:rPr lang="en-US" sz="2400" b="1" dirty="0" smtClean="0">
                <a:solidFill>
                  <a:srgbClr val="0000FF"/>
                </a:solidFill>
                <a:effectLst>
                  <a:outerShdw blurRad="38100" dist="38100" dir="2700000" algn="tl">
                    <a:srgbClr val="000000">
                      <a:alpha val="43137"/>
                    </a:srgbClr>
                  </a:outerShdw>
                </a:effectLst>
                <a:latin typeface="Comic Sans MS" pitchFamily="66" charset="0"/>
              </a:rPr>
              <a:t> </a:t>
            </a:r>
          </a:p>
          <a:p>
            <a:pPr lvl="1" eaLnBrk="1" hangingPunct="1">
              <a:buClr>
                <a:srgbClr val="009900"/>
              </a:buClr>
              <a:buFont typeface="Wingdings" pitchFamily="2" charset="2"/>
              <a:buChar char="v"/>
            </a:pPr>
            <a:r>
              <a:rPr lang="en-US" sz="2400" b="1" dirty="0" smtClean="0">
                <a:latin typeface="Comic Sans MS" pitchFamily="66" charset="0"/>
              </a:rPr>
              <a:t>In the east, the Russian zone became the </a:t>
            </a:r>
            <a:r>
              <a:rPr lang="en-US" sz="2400" b="1" dirty="0" smtClean="0">
                <a:solidFill>
                  <a:srgbClr val="FF0000"/>
                </a:solidFill>
                <a:effectLst>
                  <a:outerShdw blurRad="38100" dist="38100" dir="2700000" algn="tl">
                    <a:srgbClr val="000000">
                      <a:alpha val="43137"/>
                    </a:srgbClr>
                  </a:outerShdw>
                </a:effectLst>
                <a:latin typeface="Comic Sans MS" pitchFamily="66" charset="0"/>
              </a:rPr>
              <a:t>German Democratic Republic (East Germany / GDR)</a:t>
            </a:r>
          </a:p>
          <a:p>
            <a:pPr lvl="1" eaLnBrk="1" hangingPunct="1">
              <a:buClr>
                <a:srgbClr val="009900"/>
              </a:buClr>
              <a:buFont typeface="Wingdings" pitchFamily="2" charset="2"/>
              <a:buChar char="v"/>
            </a:pPr>
            <a:endParaRPr lang="en-US" sz="2400" b="1" dirty="0" smtClean="0">
              <a:solidFill>
                <a:srgbClr val="FF0000"/>
              </a:solidFill>
              <a:effectLst>
                <a:outerShdw blurRad="38100" dist="38100" dir="2700000" algn="tl">
                  <a:srgbClr val="000000">
                    <a:alpha val="43137"/>
                  </a:srgbClr>
                </a:outerShdw>
              </a:effectLst>
              <a:latin typeface="Comic Sans MS" pitchFamily="66" charset="0"/>
            </a:endParaRPr>
          </a:p>
          <a:p>
            <a:pPr lvl="1" eaLnBrk="1" hangingPunct="1">
              <a:buClr>
                <a:srgbClr val="009900"/>
              </a:buClr>
              <a:buFont typeface="Wingdings" pitchFamily="2" charset="2"/>
              <a:buChar char="v"/>
            </a:pPr>
            <a:r>
              <a:rPr lang="en-US" sz="2400" b="1" dirty="0" smtClean="0">
                <a:effectLst>
                  <a:outerShdw blurRad="38100" dist="38100" dir="2700000" algn="tl">
                    <a:srgbClr val="000000">
                      <a:alpha val="43137"/>
                    </a:srgbClr>
                  </a:outerShdw>
                </a:effectLst>
                <a:latin typeface="Comic Sans MS" pitchFamily="66" charset="0"/>
              </a:rPr>
              <a:t>THIS IS NOT THE BERLIN WALL!!!</a:t>
            </a:r>
          </a:p>
          <a:p>
            <a:pPr lvl="1">
              <a:buClr>
                <a:srgbClr val="009900"/>
              </a:buClr>
              <a:buFont typeface="Wingdings" pitchFamily="2" charset="2"/>
              <a:buChar char="v"/>
            </a:pPr>
            <a:r>
              <a:rPr lang="en-US" sz="2400" b="1" dirty="0" smtClean="0">
                <a:effectLst>
                  <a:outerShdw blurRad="38100" dist="38100" dir="2700000" algn="tl">
                    <a:srgbClr val="000000">
                      <a:alpha val="43137"/>
                    </a:srgbClr>
                  </a:outerShdw>
                </a:effectLst>
                <a:latin typeface="Comic Sans MS" pitchFamily="66" charset="0"/>
              </a:rPr>
              <a:t>East Germans worked in West Germany and saw the success and standard of living rise.  Many defected! – </a:t>
            </a:r>
          </a:p>
          <a:p>
            <a:pPr lvl="3">
              <a:buClr>
                <a:srgbClr val="009900"/>
              </a:buClr>
              <a:buFont typeface="Wingdings" pitchFamily="2" charset="2"/>
              <a:buChar char="v"/>
            </a:pPr>
            <a:r>
              <a:rPr lang="en-US" sz="2400" b="1" dirty="0" smtClean="0">
                <a:effectLst>
                  <a:outerShdw blurRad="38100" dist="38100" dir="2700000" algn="tl">
                    <a:srgbClr val="000000">
                      <a:alpha val="43137"/>
                    </a:srgbClr>
                  </a:outerShdw>
                </a:effectLst>
                <a:latin typeface="Comic Sans MS" pitchFamily="66" charset="0"/>
              </a:rPr>
              <a:t>Brain Drain (3.5 million)</a:t>
            </a:r>
            <a:endParaRPr lang="en-US" sz="2400" b="1" dirty="0" smtClean="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447800" y="236538"/>
            <a:ext cx="7696200" cy="625475"/>
          </a:xfrm>
          <a:prstGeom prst="rect">
            <a:avLst/>
          </a:prstGeom>
          <a:noFill/>
          <a:ln w="9525">
            <a:noFill/>
            <a:miter lim="800000"/>
            <a:headEnd/>
            <a:tailEnd/>
          </a:ln>
          <a:effectLst/>
        </p:spPr>
        <p:txBody>
          <a:bodyPr anchor="ctr">
            <a:spAutoFit/>
          </a:bodyPr>
          <a:lstStyle/>
          <a:p>
            <a:pPr algn="ctr">
              <a:spcBef>
                <a:spcPct val="50000"/>
              </a:spcBef>
            </a:pPr>
            <a:r>
              <a:rPr lang="en-US" sz="3500" b="1">
                <a:solidFill>
                  <a:srgbClr val="D40000"/>
                </a:solidFill>
                <a:effectLst>
                  <a:outerShdw blurRad="38100" dist="38100" dir="2700000" algn="tl">
                    <a:srgbClr val="C0C0C0"/>
                  </a:outerShdw>
                </a:effectLst>
              </a:rPr>
              <a:t>The Berlin Wall Goes Up (1961)</a:t>
            </a:r>
          </a:p>
        </p:txBody>
      </p:sp>
      <p:pic>
        <p:nvPicPr>
          <p:cNvPr id="83971" name="Picture 3" descr="clearpixel"/>
          <p:cNvPicPr>
            <a:picLocks noChangeAspect="1" noChangeArrowheads="1"/>
          </p:cNvPicPr>
          <p:nvPr/>
        </p:nvPicPr>
        <p:blipFill>
          <a:blip r:embed="rId2"/>
          <a:srcRect/>
          <a:stretch>
            <a:fillRect/>
          </a:stretch>
        </p:blipFill>
        <p:spPr bwMode="auto">
          <a:xfrm>
            <a:off x="2009775" y="-187325"/>
            <a:ext cx="95250" cy="9525"/>
          </a:xfrm>
          <a:prstGeom prst="rect">
            <a:avLst/>
          </a:prstGeom>
          <a:noFill/>
        </p:spPr>
      </p:pic>
      <p:pic>
        <p:nvPicPr>
          <p:cNvPr id="83972" name="Picture 4" descr="clearpixel"/>
          <p:cNvPicPr>
            <a:picLocks noChangeAspect="1" noChangeArrowheads="1"/>
          </p:cNvPicPr>
          <p:nvPr/>
        </p:nvPicPr>
        <p:blipFill>
          <a:blip r:embed="rId2"/>
          <a:srcRect/>
          <a:stretch>
            <a:fillRect/>
          </a:stretch>
        </p:blipFill>
        <p:spPr bwMode="auto">
          <a:xfrm>
            <a:off x="3135313" y="-461963"/>
            <a:ext cx="561975" cy="9525"/>
          </a:xfrm>
          <a:prstGeom prst="rect">
            <a:avLst/>
          </a:prstGeom>
          <a:noFill/>
        </p:spPr>
      </p:pic>
      <p:pic>
        <p:nvPicPr>
          <p:cNvPr id="83973" name="Picture 5" descr="clearpixel"/>
          <p:cNvPicPr>
            <a:picLocks noChangeAspect="1" noChangeArrowheads="1"/>
          </p:cNvPicPr>
          <p:nvPr/>
        </p:nvPicPr>
        <p:blipFill>
          <a:blip r:embed="rId2"/>
          <a:srcRect/>
          <a:stretch>
            <a:fillRect/>
          </a:stretch>
        </p:blipFill>
        <p:spPr bwMode="auto">
          <a:xfrm>
            <a:off x="3597275" y="-187325"/>
            <a:ext cx="257175" cy="9525"/>
          </a:xfrm>
          <a:prstGeom prst="rect">
            <a:avLst/>
          </a:prstGeom>
          <a:noFill/>
        </p:spPr>
      </p:pic>
      <p:pic>
        <p:nvPicPr>
          <p:cNvPr id="83974" name="Picture 6" descr="clearpixel"/>
          <p:cNvPicPr>
            <a:picLocks noChangeAspect="1" noChangeArrowheads="1"/>
          </p:cNvPicPr>
          <p:nvPr/>
        </p:nvPicPr>
        <p:blipFill>
          <a:blip r:embed="rId2"/>
          <a:srcRect/>
          <a:stretch>
            <a:fillRect/>
          </a:stretch>
        </p:blipFill>
        <p:spPr bwMode="auto">
          <a:xfrm>
            <a:off x="4362450" y="-187325"/>
            <a:ext cx="161925" cy="9525"/>
          </a:xfrm>
          <a:prstGeom prst="rect">
            <a:avLst/>
          </a:prstGeom>
          <a:noFill/>
        </p:spPr>
      </p:pic>
      <p:pic>
        <p:nvPicPr>
          <p:cNvPr id="83975" name="Picture 7" descr="clearpixel"/>
          <p:cNvPicPr>
            <a:picLocks noChangeAspect="1" noChangeArrowheads="1"/>
          </p:cNvPicPr>
          <p:nvPr/>
        </p:nvPicPr>
        <p:blipFill>
          <a:blip r:embed="rId2"/>
          <a:srcRect/>
          <a:stretch>
            <a:fillRect/>
          </a:stretch>
        </p:blipFill>
        <p:spPr bwMode="auto">
          <a:xfrm>
            <a:off x="4610100" y="-461963"/>
            <a:ext cx="1352550" cy="9525"/>
          </a:xfrm>
          <a:prstGeom prst="rect">
            <a:avLst/>
          </a:prstGeom>
          <a:noFill/>
        </p:spPr>
      </p:pic>
      <p:pic>
        <p:nvPicPr>
          <p:cNvPr id="83976" name="Picture 8" descr="clearpixel"/>
          <p:cNvPicPr>
            <a:picLocks noChangeAspect="1" noChangeArrowheads="1"/>
          </p:cNvPicPr>
          <p:nvPr/>
        </p:nvPicPr>
        <p:blipFill>
          <a:blip r:embed="rId2"/>
          <a:srcRect/>
          <a:stretch>
            <a:fillRect/>
          </a:stretch>
        </p:blipFill>
        <p:spPr bwMode="auto">
          <a:xfrm>
            <a:off x="5781675" y="-187325"/>
            <a:ext cx="295275" cy="9525"/>
          </a:xfrm>
          <a:prstGeom prst="rect">
            <a:avLst/>
          </a:prstGeom>
          <a:noFill/>
        </p:spPr>
      </p:pic>
      <p:pic>
        <p:nvPicPr>
          <p:cNvPr id="83977" name="Picture 9" descr="Berlin_Wall-1"/>
          <p:cNvPicPr>
            <a:picLocks noChangeAspect="1" noChangeArrowheads="1"/>
          </p:cNvPicPr>
          <p:nvPr/>
        </p:nvPicPr>
        <p:blipFill>
          <a:blip r:embed="rId3" cstate="print">
            <a:lum contrast="6000"/>
          </a:blip>
          <a:srcRect/>
          <a:stretch>
            <a:fillRect/>
          </a:stretch>
        </p:blipFill>
        <p:spPr bwMode="auto">
          <a:xfrm>
            <a:off x="1752600" y="990600"/>
            <a:ext cx="4343400" cy="2930525"/>
          </a:xfrm>
          <a:prstGeom prst="rect">
            <a:avLst/>
          </a:prstGeom>
          <a:noFill/>
          <a:ln w="9525">
            <a:solidFill>
              <a:schemeClr val="tx1"/>
            </a:solidFill>
            <a:miter lim="800000"/>
            <a:headEnd/>
            <a:tailEnd/>
          </a:ln>
        </p:spPr>
      </p:pic>
      <p:sp>
        <p:nvSpPr>
          <p:cNvPr id="83978" name="Text Box 10"/>
          <p:cNvSpPr txBox="1">
            <a:spLocks noChangeArrowheads="1"/>
          </p:cNvSpPr>
          <p:nvPr/>
        </p:nvSpPr>
        <p:spPr bwMode="auto">
          <a:xfrm>
            <a:off x="1905000" y="5715000"/>
            <a:ext cx="2057400" cy="822325"/>
          </a:xfrm>
          <a:prstGeom prst="rect">
            <a:avLst/>
          </a:prstGeom>
          <a:noFill/>
          <a:ln w="9525">
            <a:noFill/>
            <a:miter lim="800000"/>
            <a:headEnd/>
            <a:tailEnd/>
          </a:ln>
          <a:effectLst/>
        </p:spPr>
        <p:txBody>
          <a:bodyPr>
            <a:spAutoFit/>
          </a:bodyPr>
          <a:lstStyle/>
          <a:p>
            <a:pPr algn="r">
              <a:spcBef>
                <a:spcPct val="50000"/>
              </a:spcBef>
            </a:pPr>
            <a:r>
              <a:rPr lang="en-US" sz="2400" b="1">
                <a:solidFill>
                  <a:srgbClr val="FF0000"/>
                </a:solidFill>
                <a:effectLst>
                  <a:outerShdw blurRad="38100" dist="38100" dir="2700000" algn="tl">
                    <a:srgbClr val="C0C0C0"/>
                  </a:outerShdw>
                </a:effectLst>
                <a:latin typeface="Comic Sans MS" pitchFamily="66" charset="0"/>
              </a:rPr>
              <a:t>Checkpoint</a:t>
            </a:r>
            <a:br>
              <a:rPr lang="en-US" sz="2400" b="1">
                <a:solidFill>
                  <a:srgbClr val="FF0000"/>
                </a:solidFill>
                <a:effectLst>
                  <a:outerShdw blurRad="38100" dist="38100" dir="2700000" algn="tl">
                    <a:srgbClr val="C0C0C0"/>
                  </a:outerShdw>
                </a:effectLst>
                <a:latin typeface="Comic Sans MS" pitchFamily="66" charset="0"/>
              </a:rPr>
            </a:br>
            <a:r>
              <a:rPr lang="en-US" sz="2400" b="1">
                <a:solidFill>
                  <a:srgbClr val="FF0000"/>
                </a:solidFill>
                <a:effectLst>
                  <a:outerShdw blurRad="38100" dist="38100" dir="2700000" algn="tl">
                    <a:srgbClr val="C0C0C0"/>
                  </a:outerShdw>
                </a:effectLst>
                <a:latin typeface="Comic Sans MS" pitchFamily="66" charset="0"/>
              </a:rPr>
              <a:t>Charlie</a:t>
            </a:r>
          </a:p>
        </p:txBody>
      </p:sp>
      <p:pic>
        <p:nvPicPr>
          <p:cNvPr id="83979" name="Picture 11" descr="Checkpoint Charlie"/>
          <p:cNvPicPr>
            <a:picLocks noChangeAspect="1" noChangeArrowheads="1"/>
          </p:cNvPicPr>
          <p:nvPr/>
        </p:nvPicPr>
        <p:blipFill>
          <a:blip r:embed="rId4" cstate="print">
            <a:lum bright="-6000" contrast="6000"/>
          </a:blip>
          <a:srcRect l="3163" r="11005"/>
          <a:stretch>
            <a:fillRect/>
          </a:stretch>
        </p:blipFill>
        <p:spPr bwMode="auto">
          <a:xfrm>
            <a:off x="4038600" y="3733800"/>
            <a:ext cx="4876800" cy="293687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979"/>
                                        </p:tgtEl>
                                        <p:attrNameLst>
                                          <p:attrName>style.visibility</p:attrName>
                                        </p:attrNameLst>
                                      </p:cBhvr>
                                      <p:to>
                                        <p:strVal val="visible"/>
                                      </p:to>
                                    </p:set>
                                    <p:animEffect transition="in" filter="wipe(left)">
                                      <p:cBhvr>
                                        <p:cTn id="7" dur="500"/>
                                        <p:tgtEl>
                                          <p:spTgt spid="8397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978"/>
                                        </p:tgtEl>
                                        <p:attrNameLst>
                                          <p:attrName>style.visibility</p:attrName>
                                        </p:attrNameLst>
                                      </p:cBhvr>
                                      <p:to>
                                        <p:strVal val="visible"/>
                                      </p:to>
                                    </p:set>
                                    <p:animEffect transition="in" filter="dissolve">
                                      <p:cBhvr>
                                        <p:cTn id="10" dur="500"/>
                                        <p:tgtEl>
                                          <p:spTgt spid="8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600200" y="-67326"/>
            <a:ext cx="7543800" cy="1438855"/>
          </a:xfrm>
          <a:prstGeom prst="rect">
            <a:avLst/>
          </a:prstGeom>
          <a:noFill/>
          <a:ln w="9525">
            <a:noFill/>
            <a:miter lim="800000"/>
            <a:headEnd/>
            <a:tailEnd/>
          </a:ln>
          <a:effectLst/>
        </p:spPr>
        <p:txBody>
          <a:bodyPr wrap="square" anchor="ctr">
            <a:spAutoFit/>
          </a:bodyPr>
          <a:lstStyle/>
          <a:p>
            <a:pPr>
              <a:spcBef>
                <a:spcPct val="50000"/>
              </a:spcBef>
            </a:pPr>
            <a:r>
              <a:rPr lang="en-US" sz="3500" b="1" i="1" dirty="0" err="1">
                <a:solidFill>
                  <a:srgbClr val="D40000"/>
                </a:solidFill>
                <a:effectLst>
                  <a:outerShdw blurRad="38100" dist="38100" dir="2700000" algn="tl">
                    <a:srgbClr val="C0C0C0"/>
                  </a:outerShdw>
                </a:effectLst>
              </a:rPr>
              <a:t>Ich</a:t>
            </a:r>
            <a:r>
              <a:rPr lang="en-US" sz="3500" b="1" i="1" dirty="0">
                <a:solidFill>
                  <a:srgbClr val="D40000"/>
                </a:solidFill>
                <a:effectLst>
                  <a:outerShdw blurRad="38100" dist="38100" dir="2700000" algn="tl">
                    <a:srgbClr val="C0C0C0"/>
                  </a:outerShdw>
                </a:effectLst>
              </a:rPr>
              <a:t> bin </a:t>
            </a:r>
            <a:r>
              <a:rPr lang="en-US" sz="3500" b="1" i="1" dirty="0" err="1">
                <a:solidFill>
                  <a:srgbClr val="D40000"/>
                </a:solidFill>
                <a:effectLst>
                  <a:outerShdw blurRad="38100" dist="38100" dir="2700000" algn="tl">
                    <a:srgbClr val="C0C0C0"/>
                  </a:outerShdw>
                </a:effectLst>
              </a:rPr>
              <a:t>ein</a:t>
            </a:r>
            <a:r>
              <a:rPr lang="en-US" sz="3500" b="1" i="1" dirty="0">
                <a:solidFill>
                  <a:srgbClr val="D40000"/>
                </a:solidFill>
                <a:effectLst>
                  <a:outerShdw blurRad="38100" dist="38100" dir="2700000" algn="tl">
                    <a:srgbClr val="C0C0C0"/>
                  </a:outerShdw>
                </a:effectLst>
              </a:rPr>
              <a:t> Berliner</a:t>
            </a:r>
            <a:r>
              <a:rPr lang="en-US" sz="3500" b="1" i="1" dirty="0" smtClean="0">
                <a:solidFill>
                  <a:srgbClr val="D40000"/>
                </a:solidFill>
                <a:effectLst>
                  <a:outerShdw blurRad="38100" dist="38100" dir="2700000" algn="tl">
                    <a:srgbClr val="C0C0C0"/>
                  </a:outerShdw>
                </a:effectLst>
              </a:rPr>
              <a:t>!</a:t>
            </a:r>
            <a:r>
              <a:rPr lang="en-US" sz="3500" b="1" dirty="0">
                <a:solidFill>
                  <a:srgbClr val="D40000"/>
                </a:solidFill>
                <a:effectLst>
                  <a:outerShdw blurRad="38100" dist="38100" dir="2700000" algn="tl">
                    <a:srgbClr val="C0C0C0"/>
                  </a:outerShdw>
                </a:effectLst>
              </a:rPr>
              <a:t> </a:t>
            </a:r>
            <a:r>
              <a:rPr lang="en-US" sz="3500" b="1" dirty="0" smtClean="0">
                <a:solidFill>
                  <a:srgbClr val="D40000"/>
                </a:solidFill>
                <a:effectLst>
                  <a:outerShdw blurRad="38100" dist="38100" dir="2700000" algn="tl">
                    <a:srgbClr val="C0C0C0"/>
                  </a:outerShdw>
                </a:effectLst>
              </a:rPr>
              <a:t>(</a:t>
            </a:r>
            <a:r>
              <a:rPr lang="en-US" sz="3500" b="1" dirty="0">
                <a:solidFill>
                  <a:srgbClr val="D40000"/>
                </a:solidFill>
                <a:effectLst>
                  <a:outerShdw blurRad="38100" dist="38100" dir="2700000" algn="tl">
                    <a:srgbClr val="C0C0C0"/>
                  </a:outerShdw>
                </a:effectLst>
              </a:rPr>
              <a:t>1963</a:t>
            </a:r>
            <a:r>
              <a:rPr lang="en-US" sz="3500" b="1" dirty="0" smtClean="0">
                <a:solidFill>
                  <a:srgbClr val="D40000"/>
                </a:solidFill>
                <a:effectLst>
                  <a:outerShdw blurRad="38100" dist="38100" dir="2700000" algn="tl">
                    <a:srgbClr val="C0C0C0"/>
                  </a:outerShdw>
                </a:effectLst>
              </a:rPr>
              <a:t>)</a:t>
            </a:r>
          </a:p>
          <a:p>
            <a:pPr>
              <a:spcBef>
                <a:spcPct val="50000"/>
              </a:spcBef>
            </a:pPr>
            <a:r>
              <a:rPr lang="en-US" sz="3500" b="1" dirty="0" smtClean="0">
                <a:solidFill>
                  <a:srgbClr val="D40000"/>
                </a:solidFill>
                <a:effectLst>
                  <a:outerShdw blurRad="38100" dist="38100" dir="2700000" algn="tl">
                    <a:srgbClr val="C0C0C0"/>
                  </a:outerShdw>
                </a:effectLst>
              </a:rPr>
              <a:t>(I am a jelly donut!)</a:t>
            </a:r>
            <a:endParaRPr lang="en-US" sz="3500" b="1" dirty="0">
              <a:solidFill>
                <a:srgbClr val="D40000"/>
              </a:solidFill>
              <a:effectLst>
                <a:outerShdw blurRad="38100" dist="38100" dir="2700000" algn="tl">
                  <a:srgbClr val="C0C0C0"/>
                </a:outerShdw>
              </a:effectLst>
            </a:endParaRPr>
          </a:p>
        </p:txBody>
      </p:sp>
      <p:pic>
        <p:nvPicPr>
          <p:cNvPr id="84995" name="Picture 3" descr="clearpixel"/>
          <p:cNvPicPr>
            <a:picLocks noChangeAspect="1" noChangeArrowheads="1"/>
          </p:cNvPicPr>
          <p:nvPr/>
        </p:nvPicPr>
        <p:blipFill>
          <a:blip r:embed="rId2"/>
          <a:srcRect/>
          <a:stretch>
            <a:fillRect/>
          </a:stretch>
        </p:blipFill>
        <p:spPr bwMode="auto">
          <a:xfrm>
            <a:off x="2009775" y="-187325"/>
            <a:ext cx="95250" cy="9525"/>
          </a:xfrm>
          <a:prstGeom prst="rect">
            <a:avLst/>
          </a:prstGeom>
          <a:noFill/>
        </p:spPr>
      </p:pic>
      <p:pic>
        <p:nvPicPr>
          <p:cNvPr id="84996" name="Picture 4" descr="clearpixel"/>
          <p:cNvPicPr>
            <a:picLocks noChangeAspect="1" noChangeArrowheads="1"/>
          </p:cNvPicPr>
          <p:nvPr/>
        </p:nvPicPr>
        <p:blipFill>
          <a:blip r:embed="rId2"/>
          <a:srcRect/>
          <a:stretch>
            <a:fillRect/>
          </a:stretch>
        </p:blipFill>
        <p:spPr bwMode="auto">
          <a:xfrm>
            <a:off x="3135313" y="-461963"/>
            <a:ext cx="561975" cy="9525"/>
          </a:xfrm>
          <a:prstGeom prst="rect">
            <a:avLst/>
          </a:prstGeom>
          <a:noFill/>
        </p:spPr>
      </p:pic>
      <p:pic>
        <p:nvPicPr>
          <p:cNvPr id="84997" name="Picture 5" descr="clearpixel"/>
          <p:cNvPicPr>
            <a:picLocks noChangeAspect="1" noChangeArrowheads="1"/>
          </p:cNvPicPr>
          <p:nvPr/>
        </p:nvPicPr>
        <p:blipFill>
          <a:blip r:embed="rId2"/>
          <a:srcRect/>
          <a:stretch>
            <a:fillRect/>
          </a:stretch>
        </p:blipFill>
        <p:spPr bwMode="auto">
          <a:xfrm>
            <a:off x="3597275" y="-187325"/>
            <a:ext cx="257175" cy="9525"/>
          </a:xfrm>
          <a:prstGeom prst="rect">
            <a:avLst/>
          </a:prstGeom>
          <a:noFill/>
        </p:spPr>
      </p:pic>
      <p:pic>
        <p:nvPicPr>
          <p:cNvPr id="84998" name="Picture 6" descr="clearpixel"/>
          <p:cNvPicPr>
            <a:picLocks noChangeAspect="1" noChangeArrowheads="1"/>
          </p:cNvPicPr>
          <p:nvPr/>
        </p:nvPicPr>
        <p:blipFill>
          <a:blip r:embed="rId2"/>
          <a:srcRect/>
          <a:stretch>
            <a:fillRect/>
          </a:stretch>
        </p:blipFill>
        <p:spPr bwMode="auto">
          <a:xfrm>
            <a:off x="4362450" y="-187325"/>
            <a:ext cx="161925" cy="9525"/>
          </a:xfrm>
          <a:prstGeom prst="rect">
            <a:avLst/>
          </a:prstGeom>
          <a:noFill/>
        </p:spPr>
      </p:pic>
      <p:pic>
        <p:nvPicPr>
          <p:cNvPr id="84999" name="Picture 7" descr="clearpixel"/>
          <p:cNvPicPr>
            <a:picLocks noChangeAspect="1" noChangeArrowheads="1"/>
          </p:cNvPicPr>
          <p:nvPr/>
        </p:nvPicPr>
        <p:blipFill>
          <a:blip r:embed="rId2"/>
          <a:srcRect/>
          <a:stretch>
            <a:fillRect/>
          </a:stretch>
        </p:blipFill>
        <p:spPr bwMode="auto">
          <a:xfrm>
            <a:off x="4610100" y="-461963"/>
            <a:ext cx="1352550" cy="9525"/>
          </a:xfrm>
          <a:prstGeom prst="rect">
            <a:avLst/>
          </a:prstGeom>
          <a:noFill/>
        </p:spPr>
      </p:pic>
      <p:pic>
        <p:nvPicPr>
          <p:cNvPr id="85000" name="Picture 8" descr="clearpixel"/>
          <p:cNvPicPr>
            <a:picLocks noChangeAspect="1" noChangeArrowheads="1"/>
          </p:cNvPicPr>
          <p:nvPr/>
        </p:nvPicPr>
        <p:blipFill>
          <a:blip r:embed="rId2"/>
          <a:srcRect/>
          <a:stretch>
            <a:fillRect/>
          </a:stretch>
        </p:blipFill>
        <p:spPr bwMode="auto">
          <a:xfrm>
            <a:off x="5781675" y="-187325"/>
            <a:ext cx="295275" cy="9525"/>
          </a:xfrm>
          <a:prstGeom prst="rect">
            <a:avLst/>
          </a:prstGeom>
          <a:noFill/>
        </p:spPr>
      </p:pic>
      <p:sp>
        <p:nvSpPr>
          <p:cNvPr id="85001" name="Text Box 9"/>
          <p:cNvSpPr txBox="1">
            <a:spLocks noChangeArrowheads="1"/>
          </p:cNvSpPr>
          <p:nvPr/>
        </p:nvSpPr>
        <p:spPr bwMode="auto">
          <a:xfrm>
            <a:off x="1752600" y="4038600"/>
            <a:ext cx="2895600" cy="1552575"/>
          </a:xfrm>
          <a:prstGeom prst="rect">
            <a:avLst/>
          </a:prstGeom>
          <a:noFill/>
          <a:ln w="9525">
            <a:noFill/>
            <a:miter lim="800000"/>
            <a:headEnd/>
            <a:tailEnd/>
          </a:ln>
          <a:effectLst/>
        </p:spPr>
        <p:txBody>
          <a:bodyPr>
            <a:spAutoFit/>
          </a:bodyPr>
          <a:lstStyle/>
          <a:p>
            <a:pPr algn="ctr">
              <a:spcBef>
                <a:spcPct val="50000"/>
              </a:spcBef>
            </a:pPr>
            <a:r>
              <a:rPr lang="en-US" sz="2400" b="1" dirty="0">
                <a:effectLst>
                  <a:outerShdw blurRad="38100" dist="38100" dir="2700000" algn="tl">
                    <a:srgbClr val="C0C0C0"/>
                  </a:outerShdw>
                </a:effectLst>
                <a:latin typeface="Comic Sans MS" pitchFamily="66" charset="0"/>
              </a:rPr>
              <a:t>President Kennedy tells Berliners that the West is with them!</a:t>
            </a:r>
          </a:p>
        </p:txBody>
      </p:sp>
      <p:pic>
        <p:nvPicPr>
          <p:cNvPr id="85002" name="Picture 10" descr="JFK in Berlin-1963-1"/>
          <p:cNvPicPr>
            <a:picLocks noChangeAspect="1" noChangeArrowheads="1"/>
          </p:cNvPicPr>
          <p:nvPr/>
        </p:nvPicPr>
        <p:blipFill>
          <a:blip r:embed="rId3" cstate="print">
            <a:lum contrast="6000"/>
          </a:blip>
          <a:srcRect/>
          <a:stretch>
            <a:fillRect/>
          </a:stretch>
        </p:blipFill>
        <p:spPr bwMode="auto">
          <a:xfrm>
            <a:off x="4876800" y="2286000"/>
            <a:ext cx="3992563" cy="4038600"/>
          </a:xfrm>
          <a:prstGeom prst="rect">
            <a:avLst/>
          </a:prstGeom>
          <a:noFill/>
          <a:ln w="9525">
            <a:solidFill>
              <a:schemeClr val="tx1"/>
            </a:solidFill>
            <a:miter lim="800000"/>
            <a:headEnd/>
            <a:tailEnd/>
          </a:ln>
        </p:spPr>
      </p:pic>
      <p:pic>
        <p:nvPicPr>
          <p:cNvPr id="85003" name="Picture 11" descr="Ich Bin Ein Berliner"/>
          <p:cNvPicPr>
            <a:picLocks noChangeAspect="1" noChangeArrowheads="1"/>
          </p:cNvPicPr>
          <p:nvPr/>
        </p:nvPicPr>
        <p:blipFill>
          <a:blip r:embed="rId4" cstate="print">
            <a:lum contrast="6000"/>
          </a:blip>
          <a:srcRect/>
          <a:stretch>
            <a:fillRect/>
          </a:stretch>
        </p:blipFill>
        <p:spPr bwMode="auto">
          <a:xfrm>
            <a:off x="1828800" y="1371600"/>
            <a:ext cx="2743200" cy="25066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600200" y="273050"/>
            <a:ext cx="73914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The Hungarian Uprising:  1956</a:t>
            </a:r>
          </a:p>
        </p:txBody>
      </p:sp>
      <p:pic>
        <p:nvPicPr>
          <p:cNvPr id="96259" name="Picture 3" descr="ImreNagy"/>
          <p:cNvPicPr>
            <a:picLocks noChangeAspect="1" noChangeArrowheads="1"/>
          </p:cNvPicPr>
          <p:nvPr/>
        </p:nvPicPr>
        <p:blipFill>
          <a:blip r:embed="rId2" cstate="print">
            <a:clrChange>
              <a:clrFrom>
                <a:srgbClr val="FAFFF9"/>
              </a:clrFrom>
              <a:clrTo>
                <a:srgbClr val="FAFFF9">
                  <a:alpha val="0"/>
                </a:srgbClr>
              </a:clrTo>
            </a:clrChange>
          </a:blip>
          <a:srcRect/>
          <a:stretch>
            <a:fillRect/>
          </a:stretch>
        </p:blipFill>
        <p:spPr bwMode="auto">
          <a:xfrm>
            <a:off x="6553200" y="1295400"/>
            <a:ext cx="1863725" cy="2514600"/>
          </a:xfrm>
          <a:prstGeom prst="rect">
            <a:avLst/>
          </a:prstGeom>
          <a:noFill/>
          <a:ln w="9525">
            <a:solidFill>
              <a:schemeClr val="tx1"/>
            </a:solidFill>
            <a:miter lim="800000"/>
            <a:headEnd/>
            <a:tailEnd/>
          </a:ln>
        </p:spPr>
      </p:pic>
      <p:pic>
        <p:nvPicPr>
          <p:cNvPr id="96260" name="Picture 4" descr="Hungarians_Attack_tank"/>
          <p:cNvPicPr>
            <a:picLocks noChangeAspect="1" noChangeArrowheads="1"/>
          </p:cNvPicPr>
          <p:nvPr/>
        </p:nvPicPr>
        <p:blipFill>
          <a:blip r:embed="rId3" cstate="print">
            <a:lum bright="-6000" contrast="6000"/>
          </a:blip>
          <a:srcRect l="2121" t="2985" r="2431" b="1492"/>
          <a:stretch>
            <a:fillRect/>
          </a:stretch>
        </p:blipFill>
        <p:spPr bwMode="auto">
          <a:xfrm>
            <a:off x="1981200" y="1295400"/>
            <a:ext cx="3429000" cy="4876800"/>
          </a:xfrm>
          <a:prstGeom prst="rect">
            <a:avLst/>
          </a:prstGeom>
          <a:noFill/>
          <a:ln w="9525">
            <a:solidFill>
              <a:schemeClr val="tx1"/>
            </a:solidFill>
            <a:miter lim="800000"/>
            <a:headEnd/>
            <a:tailEnd/>
          </a:ln>
        </p:spPr>
      </p:pic>
      <p:sp>
        <p:nvSpPr>
          <p:cNvPr id="96261" name="Text Box 5"/>
          <p:cNvSpPr txBox="1">
            <a:spLocks noChangeArrowheads="1"/>
          </p:cNvSpPr>
          <p:nvPr/>
        </p:nvSpPr>
        <p:spPr bwMode="auto">
          <a:xfrm>
            <a:off x="5791200" y="3810000"/>
            <a:ext cx="3200400" cy="701675"/>
          </a:xfrm>
          <a:prstGeom prst="rect">
            <a:avLst/>
          </a:prstGeom>
          <a:noFill/>
          <a:ln w="9525">
            <a:noFill/>
            <a:miter lim="800000"/>
            <a:headEnd/>
            <a:tailEnd/>
          </a:ln>
          <a:effectLst/>
        </p:spPr>
        <p:txBody>
          <a:bodyPr>
            <a:spAutoFit/>
          </a:bodyPr>
          <a:lstStyle/>
          <a:p>
            <a:pPr algn="ctr">
              <a:spcBef>
                <a:spcPct val="50000"/>
              </a:spcBef>
            </a:pPr>
            <a:r>
              <a:rPr lang="en-US" sz="2000" b="1">
                <a:effectLst>
                  <a:outerShdw blurRad="38100" dist="38100" dir="2700000" algn="tl">
                    <a:srgbClr val="C0C0C0"/>
                  </a:outerShdw>
                </a:effectLst>
                <a:latin typeface="Comic Sans MS" pitchFamily="66" charset="0"/>
              </a:rPr>
              <a:t>Imre Nagy, Hungarian</a:t>
            </a:r>
            <a:br>
              <a:rPr lang="en-US" sz="2000" b="1">
                <a:effectLst>
                  <a:outerShdw blurRad="38100" dist="38100" dir="2700000" algn="tl">
                    <a:srgbClr val="C0C0C0"/>
                  </a:outerShdw>
                </a:effectLst>
                <a:latin typeface="Comic Sans MS" pitchFamily="66" charset="0"/>
              </a:rPr>
            </a:br>
            <a:r>
              <a:rPr lang="en-US" sz="2000" b="1">
                <a:effectLst>
                  <a:outerShdw blurRad="38100" dist="38100" dir="2700000" algn="tl">
                    <a:srgbClr val="C0C0C0"/>
                  </a:outerShdw>
                </a:effectLst>
                <a:latin typeface="Comic Sans MS" pitchFamily="66" charset="0"/>
              </a:rPr>
              <a:t>Prime Minister</a:t>
            </a:r>
          </a:p>
        </p:txBody>
      </p:sp>
      <p:sp>
        <p:nvSpPr>
          <p:cNvPr id="96262" name="Text Box 6"/>
          <p:cNvSpPr txBox="1">
            <a:spLocks noChangeArrowheads="1"/>
          </p:cNvSpPr>
          <p:nvPr/>
        </p:nvSpPr>
        <p:spPr bwMode="auto">
          <a:xfrm>
            <a:off x="5638800" y="4724400"/>
            <a:ext cx="3352800" cy="1768475"/>
          </a:xfrm>
          <a:prstGeom prst="rect">
            <a:avLst/>
          </a:prstGeom>
          <a:noFill/>
          <a:ln w="9525">
            <a:noFill/>
            <a:miter lim="800000"/>
            <a:headEnd/>
            <a:tailEnd/>
          </a:ln>
          <a:effectLst/>
        </p:spPr>
        <p:txBody>
          <a:bodyPr>
            <a:spAutoFit/>
          </a:bodyPr>
          <a:lstStyle/>
          <a:p>
            <a:pPr marL="398463" indent="-398463">
              <a:spcBef>
                <a:spcPct val="50000"/>
              </a:spcBef>
              <a:buClr>
                <a:srgbClr val="D40000"/>
              </a:buClr>
              <a:buFont typeface="Zymbols" pitchFamily="2" charset="0"/>
              <a:buChar char="}"/>
            </a:pPr>
            <a:r>
              <a:rPr lang="en-US" sz="2000" b="1">
                <a:effectLst>
                  <a:outerShdw blurRad="38100" dist="38100" dir="2700000" algn="tl">
                    <a:srgbClr val="C0C0C0"/>
                  </a:outerShdw>
                </a:effectLst>
                <a:latin typeface="Comic Sans MS" pitchFamily="66" charset="0"/>
              </a:rPr>
              <a:t>Promised free elections.</a:t>
            </a:r>
          </a:p>
          <a:p>
            <a:pPr marL="398463" indent="-398463">
              <a:spcBef>
                <a:spcPct val="50000"/>
              </a:spcBef>
              <a:buClr>
                <a:srgbClr val="D40000"/>
              </a:buClr>
              <a:buFont typeface="Zymbols" pitchFamily="2" charset="0"/>
              <a:buChar char="}"/>
            </a:pPr>
            <a:r>
              <a:rPr lang="en-US" sz="2000" b="1">
                <a:effectLst>
                  <a:outerShdw blurRad="38100" dist="38100" dir="2700000" algn="tl">
                    <a:srgbClr val="C0C0C0"/>
                  </a:outerShdw>
                </a:effectLst>
                <a:latin typeface="Comic Sans MS" pitchFamily="66" charset="0"/>
              </a:rPr>
              <a:t>This could lead to the end of communist rule in Hungary.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“Prague Spring” (1968)</a:t>
            </a:r>
          </a:p>
        </p:txBody>
      </p:sp>
      <p:pic>
        <p:nvPicPr>
          <p:cNvPr id="92163" name="Picture 3" descr="PragueSpring"/>
          <p:cNvPicPr>
            <a:picLocks noChangeAspect="1" noChangeArrowheads="1"/>
          </p:cNvPicPr>
          <p:nvPr/>
        </p:nvPicPr>
        <p:blipFill>
          <a:blip r:embed="rId2" cstate="print">
            <a:lum bright="-6000" contrast="6000"/>
          </a:blip>
          <a:srcRect/>
          <a:stretch>
            <a:fillRect/>
          </a:stretch>
        </p:blipFill>
        <p:spPr bwMode="auto">
          <a:xfrm>
            <a:off x="1752600" y="2855913"/>
            <a:ext cx="4495800" cy="3240087"/>
          </a:xfrm>
          <a:prstGeom prst="rect">
            <a:avLst/>
          </a:prstGeom>
          <a:noFill/>
          <a:ln w="9525">
            <a:solidFill>
              <a:schemeClr val="tx1"/>
            </a:solidFill>
            <a:miter lim="800000"/>
            <a:headEnd/>
            <a:tailEnd/>
          </a:ln>
        </p:spPr>
      </p:pic>
      <p:pic>
        <p:nvPicPr>
          <p:cNvPr id="92164" name="Picture 4" descr="Alexander_Dubcek"/>
          <p:cNvPicPr>
            <a:picLocks noChangeAspect="1" noChangeArrowheads="1"/>
          </p:cNvPicPr>
          <p:nvPr/>
        </p:nvPicPr>
        <p:blipFill>
          <a:blip r:embed="rId3" cstate="print"/>
          <a:srcRect/>
          <a:stretch>
            <a:fillRect/>
          </a:stretch>
        </p:blipFill>
        <p:spPr bwMode="auto">
          <a:xfrm>
            <a:off x="6819900" y="1066800"/>
            <a:ext cx="1790700" cy="2381250"/>
          </a:xfrm>
          <a:prstGeom prst="rect">
            <a:avLst/>
          </a:prstGeom>
          <a:noFill/>
          <a:ln w="9525">
            <a:solidFill>
              <a:schemeClr val="tx1"/>
            </a:solidFill>
            <a:miter lim="800000"/>
            <a:headEnd/>
            <a:tailEnd/>
          </a:ln>
        </p:spPr>
      </p:pic>
      <p:pic>
        <p:nvPicPr>
          <p:cNvPr id="92165" name="Picture 5" descr="Prague_spring_cafe-1968"/>
          <p:cNvPicPr>
            <a:picLocks noChangeAspect="1" noChangeArrowheads="1"/>
          </p:cNvPicPr>
          <p:nvPr/>
        </p:nvPicPr>
        <p:blipFill>
          <a:blip r:embed="rId4" cstate="print"/>
          <a:srcRect/>
          <a:stretch>
            <a:fillRect/>
          </a:stretch>
        </p:blipFill>
        <p:spPr bwMode="auto">
          <a:xfrm>
            <a:off x="6096000" y="3810000"/>
            <a:ext cx="2809875" cy="2670175"/>
          </a:xfrm>
          <a:prstGeom prst="rect">
            <a:avLst/>
          </a:prstGeom>
          <a:noFill/>
          <a:ln w="9525">
            <a:solidFill>
              <a:schemeClr val="tx1"/>
            </a:solidFill>
            <a:miter lim="800000"/>
            <a:headEnd/>
            <a:tailEnd/>
          </a:ln>
        </p:spPr>
      </p:pic>
      <p:sp>
        <p:nvSpPr>
          <p:cNvPr id="92166" name="Text Box 6"/>
          <p:cNvSpPr txBox="1">
            <a:spLocks noChangeArrowheads="1"/>
          </p:cNvSpPr>
          <p:nvPr/>
        </p:nvSpPr>
        <p:spPr bwMode="auto">
          <a:xfrm>
            <a:off x="1752600" y="1219200"/>
            <a:ext cx="4953000" cy="1370013"/>
          </a:xfrm>
          <a:prstGeom prst="rect">
            <a:avLst/>
          </a:prstGeom>
          <a:noFill/>
          <a:ln w="9525">
            <a:noFill/>
            <a:miter lim="800000"/>
            <a:headEnd/>
            <a:tailEnd/>
          </a:ln>
          <a:effectLst/>
        </p:spPr>
        <p:txBody>
          <a:bodyPr>
            <a:spAutoFit/>
          </a:bodyPr>
          <a:lstStyle/>
          <a:p>
            <a:pPr algn="r">
              <a:spcBef>
                <a:spcPct val="50000"/>
              </a:spcBef>
            </a:pPr>
            <a:r>
              <a:rPr lang="en-US" sz="2400" b="1">
                <a:effectLst>
                  <a:outerShdw blurRad="38100" dist="38100" dir="2700000" algn="tl">
                    <a:srgbClr val="C0C0C0"/>
                  </a:outerShdw>
                </a:effectLst>
                <a:latin typeface="Comic Sans MS" pitchFamily="66" charset="0"/>
              </a:rPr>
              <a:t>Former Czech President, </a:t>
            </a:r>
            <a:r>
              <a:rPr lang="en-US" sz="2400" b="1">
                <a:solidFill>
                  <a:srgbClr val="FF0000"/>
                </a:solidFill>
                <a:effectLst>
                  <a:outerShdw blurRad="38100" dist="38100" dir="2700000" algn="tl">
                    <a:srgbClr val="C0C0C0"/>
                  </a:outerShdw>
                </a:effectLst>
                <a:latin typeface="Comic Sans MS" pitchFamily="66" charset="0"/>
              </a:rPr>
              <a:t>Alexander Dubček</a:t>
            </a:r>
          </a:p>
          <a:p>
            <a:pPr algn="r">
              <a:spcBef>
                <a:spcPct val="50000"/>
              </a:spcBef>
            </a:pPr>
            <a:r>
              <a:rPr lang="en-US" sz="2400" b="1" i="1">
                <a:effectLst>
                  <a:outerShdw blurRad="38100" dist="38100" dir="2700000" algn="tl">
                    <a:srgbClr val="C0C0C0"/>
                  </a:outerShdw>
                </a:effectLst>
                <a:latin typeface="Comic Sans MS" pitchFamily="66" charset="0"/>
              </a:rPr>
              <a:t>Communism with a human face!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752600" y="257175"/>
            <a:ext cx="7086600" cy="1190625"/>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The Arms Race:</a:t>
            </a:r>
            <a:br>
              <a:rPr lang="en-US" sz="3600" b="1">
                <a:solidFill>
                  <a:srgbClr val="D40000"/>
                </a:solidFill>
                <a:effectLst>
                  <a:outerShdw blurRad="38100" dist="38100" dir="2700000" algn="tl">
                    <a:srgbClr val="C0C0C0"/>
                  </a:outerShdw>
                </a:effectLst>
              </a:rPr>
            </a:br>
            <a:r>
              <a:rPr lang="en-US" sz="3600" b="1">
                <a:solidFill>
                  <a:srgbClr val="D40000"/>
                </a:solidFill>
                <a:effectLst>
                  <a:outerShdw blurRad="38100" dist="38100" dir="2700000" algn="tl">
                    <a:srgbClr val="C0C0C0"/>
                  </a:outerShdw>
                </a:effectLst>
              </a:rPr>
              <a:t>A “Missile Gap?”</a:t>
            </a:r>
          </a:p>
        </p:txBody>
      </p:sp>
      <p:pic>
        <p:nvPicPr>
          <p:cNvPr id="10243" name="Picture 3" descr="Peacekeeper missile"/>
          <p:cNvPicPr>
            <a:picLocks noChangeAspect="1" noChangeArrowheads="1"/>
          </p:cNvPicPr>
          <p:nvPr/>
        </p:nvPicPr>
        <p:blipFill>
          <a:blip r:embed="rId2" cstate="print"/>
          <a:srcRect l="7544" t="2110" r="14510" b="2902"/>
          <a:stretch>
            <a:fillRect/>
          </a:stretch>
        </p:blipFill>
        <p:spPr bwMode="auto">
          <a:xfrm>
            <a:off x="1524000" y="1600200"/>
            <a:ext cx="2887662" cy="4191000"/>
          </a:xfrm>
          <a:prstGeom prst="rect">
            <a:avLst/>
          </a:prstGeom>
          <a:noFill/>
          <a:ln w="9525">
            <a:solidFill>
              <a:schemeClr val="tx1"/>
            </a:solidFill>
            <a:miter lim="800000"/>
            <a:headEnd/>
            <a:tailEnd/>
          </a:ln>
        </p:spPr>
      </p:pic>
      <p:sp>
        <p:nvSpPr>
          <p:cNvPr id="10244" name="Text Box 4"/>
          <p:cNvSpPr txBox="1">
            <a:spLocks noChangeArrowheads="1"/>
          </p:cNvSpPr>
          <p:nvPr/>
        </p:nvSpPr>
        <p:spPr bwMode="auto">
          <a:xfrm>
            <a:off x="4572000" y="1649413"/>
            <a:ext cx="4114800" cy="2862322"/>
          </a:xfrm>
          <a:prstGeom prst="rect">
            <a:avLst/>
          </a:prstGeom>
          <a:noFill/>
          <a:ln w="9525">
            <a:noFill/>
            <a:miter lim="800000"/>
            <a:headEnd/>
            <a:tailEnd/>
          </a:ln>
          <a:effectLst/>
        </p:spPr>
        <p:txBody>
          <a:bodyPr wrap="square">
            <a:spAutoFit/>
          </a:bodyPr>
          <a:lstStyle/>
          <a:p>
            <a:pPr marL="457200" indent="-457200">
              <a:spcBef>
                <a:spcPct val="50000"/>
              </a:spcBef>
              <a:buClr>
                <a:srgbClr val="D40000"/>
              </a:buClr>
              <a:buFont typeface="Zymbols" pitchFamily="2" charset="0"/>
              <a:buChar char="}"/>
            </a:pPr>
            <a:r>
              <a:rPr lang="en-US" sz="2400" b="1" dirty="0">
                <a:effectLst>
                  <a:outerShdw blurRad="38100" dist="38100" dir="2700000" algn="tl">
                    <a:srgbClr val="C0C0C0"/>
                  </a:outerShdw>
                </a:effectLst>
                <a:latin typeface="Comic Sans MS" pitchFamily="66" charset="0"/>
              </a:rPr>
              <a:t>The Soviet Union exploded its first A-bomb in 1949.</a:t>
            </a:r>
          </a:p>
          <a:p>
            <a:pPr marL="457200" indent="-457200">
              <a:spcBef>
                <a:spcPct val="50000"/>
              </a:spcBef>
              <a:buClr>
                <a:srgbClr val="D40000"/>
              </a:buClr>
              <a:buFont typeface="Zymbols" pitchFamily="2" charset="0"/>
              <a:buChar char="}"/>
            </a:pPr>
            <a:r>
              <a:rPr lang="en-US" sz="2400" b="1" dirty="0">
                <a:effectLst>
                  <a:outerShdw blurRad="38100" dist="38100" dir="2700000" algn="tl">
                    <a:srgbClr val="C0C0C0"/>
                  </a:outerShdw>
                </a:effectLst>
                <a:latin typeface="Comic Sans MS" pitchFamily="66" charset="0"/>
              </a:rPr>
              <a:t>Now there were two nuclear superpowers</a:t>
            </a:r>
            <a:r>
              <a:rPr lang="en-US" sz="2400" b="1" dirty="0" smtClean="0">
                <a:effectLst>
                  <a:outerShdw blurRad="38100" dist="38100" dir="2700000" algn="tl">
                    <a:srgbClr val="C0C0C0"/>
                  </a:outerShdw>
                </a:effectLst>
                <a:latin typeface="Comic Sans MS" pitchFamily="66" charset="0"/>
              </a:rPr>
              <a:t>! And they began to build their arsenals!</a:t>
            </a:r>
            <a:endParaRPr lang="en-US" sz="2400" b="1" dirty="0">
              <a:effectLst>
                <a:outerShdw blurRad="38100" dist="38100" dir="2700000" algn="tl">
                  <a:srgbClr val="C0C0C0"/>
                </a:outerShdw>
              </a:effectLst>
              <a:latin typeface="Comic Sans MS" pitchFamily="66" charset="0"/>
            </a:endParaRPr>
          </a:p>
        </p:txBody>
      </p:sp>
      <p:pic>
        <p:nvPicPr>
          <p:cNvPr id="10245" name="Picture 5" descr="fallout_shelter_sign"/>
          <p:cNvPicPr>
            <a:picLocks noChangeAspect="1" noChangeArrowheads="1"/>
          </p:cNvPicPr>
          <p:nvPr/>
        </p:nvPicPr>
        <p:blipFill>
          <a:blip r:embed="rId3" cstate="print"/>
          <a:srcRect/>
          <a:stretch>
            <a:fillRect/>
          </a:stretch>
        </p:blipFill>
        <p:spPr bwMode="auto">
          <a:xfrm>
            <a:off x="6019800" y="4495800"/>
            <a:ext cx="1422400" cy="1951038"/>
          </a:xfrm>
          <a:prstGeom prst="rect">
            <a:avLst/>
          </a:prstGeom>
          <a:noFill/>
          <a:ln w="19050">
            <a:solidFill>
              <a:srgbClr val="000000"/>
            </a:solidFill>
            <a:miter lim="800000"/>
            <a:headEnd/>
            <a:tailEnd/>
          </a:ln>
          <a:effectLst>
            <a:outerShdw dist="35921" dir="2700000" algn="ctr" rotWithShape="0">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4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45"/>
                                        </p:tgtEl>
                                        <p:attrNameLst>
                                          <p:attrName>ppt_y</p:attrName>
                                        </p:attrNameLst>
                                      </p:cBhvr>
                                      <p:tavLst>
                                        <p:tav tm="0">
                                          <p:val>
                                            <p:strVal val="#ppt_y"/>
                                          </p:val>
                                        </p:tav>
                                        <p:tav tm="100000">
                                          <p:val>
                                            <p:strVal val="#ppt_y"/>
                                          </p:val>
                                        </p:tav>
                                      </p:tavLst>
                                    </p:anim>
                                    <p:animEffect transition="in" filter="fade">
                                      <p:cBhvr>
                                        <p:cTn id="10"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The Ideological Struggle</a:t>
            </a:r>
          </a:p>
        </p:txBody>
      </p:sp>
      <p:sp>
        <p:nvSpPr>
          <p:cNvPr id="3085" name="Text Box 13"/>
          <p:cNvSpPr txBox="1">
            <a:spLocks noChangeArrowheads="1"/>
          </p:cNvSpPr>
          <p:nvPr/>
        </p:nvSpPr>
        <p:spPr bwMode="auto">
          <a:xfrm>
            <a:off x="1905000" y="1066800"/>
            <a:ext cx="2133600" cy="1311275"/>
          </a:xfrm>
          <a:prstGeom prst="rect">
            <a:avLst/>
          </a:prstGeom>
          <a:noFill/>
          <a:ln w="9525">
            <a:noFill/>
            <a:miter lim="800000"/>
            <a:headEnd/>
            <a:tailEnd/>
          </a:ln>
          <a:effectLst/>
        </p:spPr>
        <p:txBody>
          <a:bodyPr>
            <a:spAutoFit/>
          </a:bodyPr>
          <a:lstStyle/>
          <a:p>
            <a:pPr algn="ctr">
              <a:spcBef>
                <a:spcPct val="50000"/>
              </a:spcBef>
            </a:pPr>
            <a:r>
              <a:rPr lang="en-US" sz="2000" b="1">
                <a:solidFill>
                  <a:srgbClr val="FF0000"/>
                </a:solidFill>
                <a:latin typeface="Comic Sans MS" pitchFamily="66" charset="0"/>
              </a:rPr>
              <a:t>Soviet &amp; Eastern Bloc Nations</a:t>
            </a:r>
            <a:br>
              <a:rPr lang="en-US" sz="2000" b="1">
                <a:solidFill>
                  <a:srgbClr val="FF0000"/>
                </a:solidFill>
                <a:latin typeface="Comic Sans MS" pitchFamily="66" charset="0"/>
              </a:rPr>
            </a:br>
            <a:r>
              <a:rPr lang="en-US" sz="2000" b="1">
                <a:solidFill>
                  <a:srgbClr val="FF0000"/>
                </a:solidFill>
                <a:latin typeface="Comic Sans MS" pitchFamily="66" charset="0"/>
              </a:rPr>
              <a:t>[“Iron Curtain”]</a:t>
            </a:r>
          </a:p>
        </p:txBody>
      </p:sp>
      <p:sp>
        <p:nvSpPr>
          <p:cNvPr id="3086" name="Text Box 14"/>
          <p:cNvSpPr txBox="1">
            <a:spLocks noChangeArrowheads="1"/>
          </p:cNvSpPr>
          <p:nvPr/>
        </p:nvSpPr>
        <p:spPr bwMode="auto">
          <a:xfrm>
            <a:off x="6629400" y="1143000"/>
            <a:ext cx="2057400" cy="1006475"/>
          </a:xfrm>
          <a:prstGeom prst="rect">
            <a:avLst/>
          </a:prstGeom>
          <a:noFill/>
          <a:ln w="9525">
            <a:noFill/>
            <a:miter lim="800000"/>
            <a:headEnd/>
            <a:tailEnd/>
          </a:ln>
          <a:effectLst/>
        </p:spPr>
        <p:txBody>
          <a:bodyPr>
            <a:spAutoFit/>
          </a:bodyPr>
          <a:lstStyle/>
          <a:p>
            <a:pPr algn="ctr">
              <a:spcBef>
                <a:spcPct val="50000"/>
              </a:spcBef>
            </a:pPr>
            <a:r>
              <a:rPr lang="en-US" sz="2000" b="1">
                <a:solidFill>
                  <a:schemeClr val="accent2"/>
                </a:solidFill>
                <a:latin typeface="Comic Sans MS" pitchFamily="66" charset="0"/>
              </a:rPr>
              <a:t>US &amp; the </a:t>
            </a:r>
            <a:br>
              <a:rPr lang="en-US" sz="2000" b="1">
                <a:solidFill>
                  <a:schemeClr val="accent2"/>
                </a:solidFill>
                <a:latin typeface="Comic Sans MS" pitchFamily="66" charset="0"/>
              </a:rPr>
            </a:br>
            <a:r>
              <a:rPr lang="en-US" sz="2000" b="1">
                <a:solidFill>
                  <a:schemeClr val="accent2"/>
                </a:solidFill>
                <a:latin typeface="Comic Sans MS" pitchFamily="66" charset="0"/>
              </a:rPr>
              <a:t>Western Democracies</a:t>
            </a:r>
          </a:p>
        </p:txBody>
      </p:sp>
      <p:sp>
        <p:nvSpPr>
          <p:cNvPr id="3087" name="AutoShape 15"/>
          <p:cNvSpPr>
            <a:spLocks noChangeArrowheads="1"/>
          </p:cNvSpPr>
          <p:nvPr/>
        </p:nvSpPr>
        <p:spPr bwMode="auto">
          <a:xfrm rot="4163949">
            <a:off x="4802981" y="1069182"/>
            <a:ext cx="985837" cy="1143000"/>
          </a:xfrm>
          <a:prstGeom prst="irregularSeal2">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a:prstShdw prst="shdw17" dist="17961" dir="2700000">
              <a:srgbClr val="825600">
                <a:gamma/>
                <a:shade val="60000"/>
                <a:invGamma/>
              </a:srgbClr>
            </a:prstShdw>
          </a:effectLst>
        </p:spPr>
        <p:txBody>
          <a:bodyPr wrap="none" anchor="ctr"/>
          <a:lstStyle/>
          <a:p>
            <a:endParaRPr lang="en-US"/>
          </a:p>
        </p:txBody>
      </p:sp>
      <p:sp>
        <p:nvSpPr>
          <p:cNvPr id="3088" name="Line 16"/>
          <p:cNvSpPr>
            <a:spLocks noChangeShapeType="1"/>
          </p:cNvSpPr>
          <p:nvPr/>
        </p:nvSpPr>
        <p:spPr bwMode="auto">
          <a:xfrm>
            <a:off x="3733800" y="1752600"/>
            <a:ext cx="914400" cy="0"/>
          </a:xfrm>
          <a:prstGeom prst="line">
            <a:avLst/>
          </a:prstGeom>
          <a:noFill/>
          <a:ln w="28575">
            <a:solidFill>
              <a:srgbClr val="D40000"/>
            </a:solidFill>
            <a:round/>
            <a:headEnd/>
            <a:tailEnd type="triangle" w="med" len="med"/>
          </a:ln>
          <a:effectLst/>
        </p:spPr>
        <p:txBody>
          <a:bodyPr/>
          <a:lstStyle/>
          <a:p>
            <a:endParaRPr lang="en-US"/>
          </a:p>
        </p:txBody>
      </p:sp>
      <p:sp>
        <p:nvSpPr>
          <p:cNvPr id="3089" name="Line 17"/>
          <p:cNvSpPr>
            <a:spLocks noChangeShapeType="1"/>
          </p:cNvSpPr>
          <p:nvPr/>
        </p:nvSpPr>
        <p:spPr bwMode="auto">
          <a:xfrm flipH="1">
            <a:off x="5943600" y="1752600"/>
            <a:ext cx="914400" cy="0"/>
          </a:xfrm>
          <a:prstGeom prst="line">
            <a:avLst/>
          </a:prstGeom>
          <a:noFill/>
          <a:ln w="28575">
            <a:solidFill>
              <a:schemeClr val="accent2"/>
            </a:solidFill>
            <a:round/>
            <a:headEnd/>
            <a:tailEnd type="triangle" w="med" len="med"/>
          </a:ln>
          <a:effectLst/>
        </p:spPr>
        <p:txBody>
          <a:bodyPr/>
          <a:lstStyle/>
          <a:p>
            <a:endParaRPr lang="en-US"/>
          </a:p>
        </p:txBody>
      </p:sp>
      <p:sp>
        <p:nvSpPr>
          <p:cNvPr id="3090" name="Text Box 18"/>
          <p:cNvSpPr txBox="1">
            <a:spLocks noChangeArrowheads="1"/>
          </p:cNvSpPr>
          <p:nvPr/>
        </p:nvSpPr>
        <p:spPr bwMode="auto">
          <a:xfrm>
            <a:off x="1524000" y="2362200"/>
            <a:ext cx="3505200" cy="1200329"/>
          </a:xfrm>
          <a:prstGeom prst="rect">
            <a:avLst/>
          </a:prstGeom>
          <a:noFill/>
          <a:ln w="9525">
            <a:noFill/>
            <a:miter lim="800000"/>
            <a:headEnd/>
            <a:tailEnd/>
          </a:ln>
          <a:effectLst/>
        </p:spPr>
        <p:txBody>
          <a:bodyPr wrap="square">
            <a:spAutoFit/>
          </a:bodyPr>
          <a:lstStyle/>
          <a:p>
            <a:pPr>
              <a:spcBef>
                <a:spcPts val="0"/>
              </a:spcBef>
            </a:pPr>
            <a:r>
              <a:rPr lang="en-US" b="1" i="1" dirty="0">
                <a:solidFill>
                  <a:schemeClr val="tx2"/>
                </a:solidFill>
                <a:latin typeface="Comic Sans MS" pitchFamily="66" charset="0"/>
              </a:rPr>
              <a:t>GOAL</a:t>
            </a:r>
            <a:r>
              <a:rPr lang="en-US" b="1" dirty="0">
                <a:solidFill>
                  <a:schemeClr val="bg1"/>
                </a:solidFill>
                <a:latin typeface="Comic Sans MS" pitchFamily="66" charset="0"/>
              </a:rPr>
              <a:t> </a:t>
            </a:r>
            <a:r>
              <a:rPr lang="en-US" b="1" dirty="0">
                <a:solidFill>
                  <a:schemeClr val="tx2"/>
                </a:solidFill>
                <a:latin typeface="Comic Sans MS" pitchFamily="66" charset="0"/>
                <a:sym typeface="Wingdings" pitchFamily="2" charset="2"/>
              </a:rPr>
              <a:t> spread world-wide </a:t>
            </a:r>
            <a:r>
              <a:rPr lang="en-US" b="1" dirty="0" smtClean="0">
                <a:solidFill>
                  <a:schemeClr val="tx2"/>
                </a:solidFill>
                <a:latin typeface="Comic Sans MS" pitchFamily="66" charset="0"/>
                <a:sym typeface="Wingdings" pitchFamily="2" charset="2"/>
              </a:rPr>
              <a:t>Communism  did not give up eastern Europe after WW II </a:t>
            </a:r>
            <a:r>
              <a:rPr lang="en-US" b="1" dirty="0" smtClean="0">
                <a:solidFill>
                  <a:srgbClr val="FF0000"/>
                </a:solidFill>
                <a:latin typeface="Comic Sans MS" pitchFamily="66" charset="0"/>
                <a:sym typeface="Wingdings" pitchFamily="2" charset="2"/>
              </a:rPr>
              <a:t>satellite states</a:t>
            </a:r>
            <a:endParaRPr lang="en-US" b="1" dirty="0">
              <a:solidFill>
                <a:srgbClr val="FF0000"/>
              </a:solidFill>
              <a:latin typeface="Comic Sans MS" pitchFamily="66" charset="0"/>
            </a:endParaRPr>
          </a:p>
        </p:txBody>
      </p:sp>
      <p:sp>
        <p:nvSpPr>
          <p:cNvPr id="3092" name="Text Box 20"/>
          <p:cNvSpPr txBox="1">
            <a:spLocks noChangeArrowheads="1"/>
          </p:cNvSpPr>
          <p:nvPr/>
        </p:nvSpPr>
        <p:spPr bwMode="auto">
          <a:xfrm>
            <a:off x="6096000" y="2362200"/>
            <a:ext cx="2895600" cy="1465263"/>
          </a:xfrm>
          <a:prstGeom prst="rect">
            <a:avLst/>
          </a:prstGeom>
          <a:noFill/>
          <a:ln w="9525">
            <a:noFill/>
            <a:miter lim="800000"/>
            <a:headEnd/>
            <a:tailEnd/>
          </a:ln>
          <a:effectLst/>
        </p:spPr>
        <p:txBody>
          <a:bodyPr>
            <a:spAutoFit/>
          </a:bodyPr>
          <a:lstStyle/>
          <a:p>
            <a:pPr>
              <a:spcBef>
                <a:spcPct val="50000"/>
              </a:spcBef>
            </a:pPr>
            <a:r>
              <a:rPr lang="en-US" b="1" i="1" dirty="0">
                <a:solidFill>
                  <a:schemeClr val="tx2"/>
                </a:solidFill>
                <a:latin typeface="Comic Sans MS" pitchFamily="66" charset="0"/>
              </a:rPr>
              <a:t>GOAL</a:t>
            </a:r>
            <a:r>
              <a:rPr lang="en-US" b="1" dirty="0">
                <a:solidFill>
                  <a:schemeClr val="tx2"/>
                </a:solidFill>
                <a:latin typeface="Comic Sans MS" pitchFamily="66" charset="0"/>
              </a:rPr>
              <a:t> </a:t>
            </a:r>
            <a:r>
              <a:rPr lang="en-US" b="1" dirty="0">
                <a:solidFill>
                  <a:schemeClr val="tx2"/>
                </a:solidFill>
                <a:latin typeface="Comic Sans MS" pitchFamily="66" charset="0"/>
                <a:sym typeface="Wingdings" pitchFamily="2" charset="2"/>
              </a:rPr>
              <a:t> </a:t>
            </a:r>
            <a:r>
              <a:rPr lang="en-US" b="1" dirty="0">
                <a:solidFill>
                  <a:srgbClr val="FF0000"/>
                </a:solidFill>
                <a:latin typeface="Comic Sans MS" pitchFamily="66" charset="0"/>
                <a:sym typeface="Wingdings" pitchFamily="2" charset="2"/>
              </a:rPr>
              <a:t>“Containment”</a:t>
            </a:r>
            <a:r>
              <a:rPr lang="en-US" b="1" dirty="0">
                <a:solidFill>
                  <a:schemeClr val="tx2"/>
                </a:solidFill>
                <a:latin typeface="Comic Sans MS" pitchFamily="66" charset="0"/>
                <a:sym typeface="Wingdings" pitchFamily="2" charset="2"/>
              </a:rPr>
              <a:t> of Communism &amp; the eventual collapse of the Communist world.</a:t>
            </a:r>
            <a:br>
              <a:rPr lang="en-US" b="1" dirty="0">
                <a:solidFill>
                  <a:schemeClr val="tx2"/>
                </a:solidFill>
                <a:latin typeface="Comic Sans MS" pitchFamily="66" charset="0"/>
                <a:sym typeface="Wingdings" pitchFamily="2" charset="2"/>
              </a:rPr>
            </a:br>
            <a:r>
              <a:rPr lang="en-US" b="1" dirty="0">
                <a:solidFill>
                  <a:srgbClr val="FF0000"/>
                </a:solidFill>
                <a:latin typeface="Comic Sans MS" pitchFamily="66" charset="0"/>
                <a:sym typeface="Wingdings" pitchFamily="2" charset="2"/>
              </a:rPr>
              <a:t>[George Kennan]</a:t>
            </a:r>
            <a:endParaRPr lang="en-US" b="1" dirty="0">
              <a:solidFill>
                <a:srgbClr val="FF0000"/>
              </a:solidFill>
              <a:latin typeface="Comic Sans MS" pitchFamily="66" charset="0"/>
            </a:endParaRPr>
          </a:p>
        </p:txBody>
      </p:sp>
      <p:sp>
        <p:nvSpPr>
          <p:cNvPr id="3093" name="Text Box 21"/>
          <p:cNvSpPr txBox="1">
            <a:spLocks noChangeArrowheads="1"/>
          </p:cNvSpPr>
          <p:nvPr/>
        </p:nvSpPr>
        <p:spPr bwMode="auto">
          <a:xfrm>
            <a:off x="1828800" y="3581400"/>
            <a:ext cx="6934200" cy="3323987"/>
          </a:xfrm>
          <a:prstGeom prst="rect">
            <a:avLst/>
          </a:prstGeom>
          <a:noFill/>
          <a:ln w="9525">
            <a:noFill/>
            <a:miter lim="800000"/>
            <a:headEnd/>
            <a:tailEnd/>
          </a:ln>
          <a:effectLst/>
        </p:spPr>
        <p:txBody>
          <a:bodyPr wrap="square">
            <a:spAutoFit/>
          </a:bodyPr>
          <a:lstStyle/>
          <a:p>
            <a:pPr marL="342900" indent="-342900">
              <a:spcBef>
                <a:spcPct val="50000"/>
              </a:spcBef>
            </a:pPr>
            <a:r>
              <a:rPr lang="en-US" sz="2000" b="1" u="sng" dirty="0" smtClean="0">
                <a:solidFill>
                  <a:schemeClr val="tx2"/>
                </a:solidFill>
                <a:latin typeface="Comic Sans MS" pitchFamily="66" charset="0"/>
              </a:rPr>
              <a:t>How did they fight?:</a:t>
            </a:r>
            <a:endParaRPr lang="en-US" sz="2000" b="1" u="sng" dirty="0">
              <a:solidFill>
                <a:schemeClr val="tx2"/>
              </a:solidFill>
              <a:latin typeface="Comic Sans MS" pitchFamily="66" charset="0"/>
            </a:endParaRPr>
          </a:p>
          <a:p>
            <a:pPr marL="342900" indent="-342900">
              <a:spcBef>
                <a:spcPct val="50000"/>
              </a:spcBef>
              <a:buClr>
                <a:srgbClr val="008000"/>
              </a:buClr>
              <a:buFont typeface="Wingdings" pitchFamily="2" charset="2"/>
              <a:buChar char="«"/>
            </a:pPr>
            <a:r>
              <a:rPr lang="en-US" sz="2000" b="1" dirty="0">
                <a:solidFill>
                  <a:schemeClr val="tx2"/>
                </a:solidFill>
                <a:latin typeface="Comic Sans MS" pitchFamily="66" charset="0"/>
              </a:rPr>
              <a:t>Espionage [KGB vs. CIA]</a:t>
            </a:r>
          </a:p>
          <a:p>
            <a:pPr marL="342900" indent="-342900">
              <a:spcBef>
                <a:spcPct val="50000"/>
              </a:spcBef>
              <a:buClr>
                <a:srgbClr val="008000"/>
              </a:buClr>
              <a:buFont typeface="Wingdings" pitchFamily="2" charset="2"/>
              <a:buChar char="«"/>
            </a:pPr>
            <a:r>
              <a:rPr lang="en-US" sz="2000" b="1" dirty="0">
                <a:solidFill>
                  <a:schemeClr val="tx2"/>
                </a:solidFill>
                <a:latin typeface="Comic Sans MS" pitchFamily="66" charset="0"/>
              </a:rPr>
              <a:t>Arms Race [nuclear escalation]</a:t>
            </a:r>
          </a:p>
          <a:p>
            <a:pPr marL="342900" indent="-342900">
              <a:spcBef>
                <a:spcPct val="50000"/>
              </a:spcBef>
              <a:buClr>
                <a:srgbClr val="008000"/>
              </a:buClr>
              <a:buFont typeface="Wingdings" pitchFamily="2" charset="2"/>
              <a:buChar char="«"/>
            </a:pPr>
            <a:r>
              <a:rPr lang="en-US" sz="2000" b="1" dirty="0">
                <a:solidFill>
                  <a:schemeClr val="tx2"/>
                </a:solidFill>
                <a:latin typeface="Comic Sans MS" pitchFamily="66" charset="0"/>
              </a:rPr>
              <a:t>Ideological </a:t>
            </a:r>
            <a:r>
              <a:rPr lang="en-US" sz="2000" b="1" dirty="0" smtClean="0">
                <a:solidFill>
                  <a:schemeClr val="tx2"/>
                </a:solidFill>
                <a:latin typeface="Comic Sans MS" pitchFamily="66" charset="0"/>
              </a:rPr>
              <a:t>Competition:  </a:t>
            </a:r>
          </a:p>
          <a:p>
            <a:pPr marL="800100" lvl="1" indent="-342900">
              <a:spcBef>
                <a:spcPct val="50000"/>
              </a:spcBef>
              <a:buClr>
                <a:srgbClr val="008000"/>
              </a:buClr>
              <a:buFont typeface="Wingdings" pitchFamily="2" charset="2"/>
              <a:buChar char="«"/>
            </a:pPr>
            <a:r>
              <a:rPr lang="en-US" sz="2000" b="1" dirty="0" smtClean="0">
                <a:solidFill>
                  <a:schemeClr val="tx2"/>
                </a:solidFill>
                <a:latin typeface="Comic Sans MS" pitchFamily="66" charset="0"/>
              </a:rPr>
              <a:t>Communist </a:t>
            </a:r>
            <a:r>
              <a:rPr lang="en-US" sz="2000" b="1" dirty="0">
                <a:solidFill>
                  <a:schemeClr val="tx2"/>
                </a:solidFill>
                <a:latin typeface="Comic Sans MS" pitchFamily="66" charset="0"/>
              </a:rPr>
              <a:t>govt. &amp; command economy vs. democratic govt. &amp; capitalist economy] </a:t>
            </a:r>
            <a:r>
              <a:rPr lang="en-US" sz="2000" b="1" dirty="0">
                <a:solidFill>
                  <a:schemeClr val="tx2"/>
                </a:solidFill>
                <a:latin typeface="Comic Sans MS" pitchFamily="66" charset="0"/>
                <a:sym typeface="Wingdings" pitchFamily="2" charset="2"/>
              </a:rPr>
              <a:t> </a:t>
            </a:r>
            <a:r>
              <a:rPr lang="en-US" sz="2000" b="1" dirty="0">
                <a:solidFill>
                  <a:srgbClr val="FF0000"/>
                </a:solidFill>
                <a:latin typeface="Comic Sans MS" pitchFamily="66" charset="0"/>
                <a:sym typeface="Wingdings" pitchFamily="2" charset="2"/>
              </a:rPr>
              <a:t>“proxy wars</a:t>
            </a:r>
            <a:r>
              <a:rPr lang="en-US" sz="2000" b="1" dirty="0" smtClean="0">
                <a:solidFill>
                  <a:srgbClr val="FF0000"/>
                </a:solidFill>
                <a:latin typeface="Comic Sans MS" pitchFamily="66" charset="0"/>
                <a:sym typeface="Wingdings" pitchFamily="2" charset="2"/>
              </a:rPr>
              <a:t>” used third countries </a:t>
            </a:r>
            <a:endParaRPr lang="en-US" sz="2000" b="1" dirty="0">
              <a:solidFill>
                <a:srgbClr val="FF0000"/>
              </a:solidFill>
              <a:latin typeface="Comic Sans MS" pitchFamily="66" charset="0"/>
            </a:endParaRPr>
          </a:p>
          <a:p>
            <a:pPr marL="342900" indent="-342900">
              <a:spcBef>
                <a:spcPct val="50000"/>
              </a:spcBef>
              <a:buClr>
                <a:srgbClr val="008000"/>
              </a:buClr>
              <a:buFont typeface="Wingdings" pitchFamily="2" charset="2"/>
              <a:buChar char="«"/>
            </a:pPr>
            <a:r>
              <a:rPr lang="en-US" sz="2000" b="1" dirty="0" smtClean="0">
                <a:latin typeface="Comic Sans MS" pitchFamily="66" charset="0"/>
              </a:rPr>
              <a:t>Alliances: </a:t>
            </a:r>
            <a:r>
              <a:rPr lang="en-US" sz="2000" b="1" dirty="0" smtClean="0">
                <a:solidFill>
                  <a:srgbClr val="FF0000"/>
                </a:solidFill>
                <a:latin typeface="Comic Sans MS" pitchFamily="66" charset="0"/>
              </a:rPr>
              <a:t>NATO</a:t>
            </a:r>
            <a:r>
              <a:rPr lang="en-US" sz="2000" b="1" dirty="0" smtClean="0">
                <a:solidFill>
                  <a:schemeClr val="tx2"/>
                </a:solidFill>
                <a:latin typeface="Comic Sans MS" pitchFamily="66" charset="0"/>
              </a:rPr>
              <a:t> vs. </a:t>
            </a:r>
            <a:r>
              <a:rPr lang="en-US" sz="2000" b="1" dirty="0" smtClean="0">
                <a:solidFill>
                  <a:srgbClr val="FF0000"/>
                </a:solidFill>
                <a:latin typeface="Comic Sans MS" pitchFamily="66" charset="0"/>
              </a:rPr>
              <a:t>Warsaw Pact</a:t>
            </a:r>
            <a:endParaRPr lang="en-US" sz="2000" b="1" dirty="0">
              <a:solidFill>
                <a:schemeClr val="tx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wipe(left)">
                                      <p:cBhvr>
                                        <p:cTn id="7" dur="500"/>
                                        <p:tgtEl>
                                          <p:spTgt spid="308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88"/>
                                        </p:tgtEl>
                                        <p:attrNameLst>
                                          <p:attrName>style.visibility</p:attrName>
                                        </p:attrNameLst>
                                      </p:cBhvr>
                                      <p:to>
                                        <p:strVal val="visible"/>
                                      </p:to>
                                    </p:set>
                                    <p:animEffect transition="in" filter="wipe(down)">
                                      <p:cBhvr>
                                        <p:cTn id="10" dur="500"/>
                                        <p:tgtEl>
                                          <p:spTgt spid="3088"/>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09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087"/>
                                        </p:tgtEl>
                                        <p:attrNameLst>
                                          <p:attrName>style.visibility</p:attrName>
                                        </p:attrNameLst>
                                      </p:cBhvr>
                                      <p:to>
                                        <p:strVal val="visible"/>
                                      </p:to>
                                    </p:set>
                                    <p:animEffect transition="in" filter="fade">
                                      <p:cBhvr>
                                        <p:cTn id="18" dur="385" decel="100000"/>
                                        <p:tgtEl>
                                          <p:spTgt spid="3087"/>
                                        </p:tgtEl>
                                      </p:cBhvr>
                                    </p:animEffect>
                                    <p:animScale>
                                      <p:cBhvr>
                                        <p:cTn id="19" dur="385" decel="100000"/>
                                        <p:tgtEl>
                                          <p:spTgt spid="3087"/>
                                        </p:tgtEl>
                                      </p:cBhvr>
                                      <p:from x="10000" y="10000"/>
                                      <p:to x="200000" y="450000"/>
                                    </p:animScale>
                                    <p:animScale>
                                      <p:cBhvr>
                                        <p:cTn id="20" dur="615" accel="100000" fill="hold">
                                          <p:stCondLst>
                                            <p:cond delay="385"/>
                                          </p:stCondLst>
                                        </p:cTn>
                                        <p:tgtEl>
                                          <p:spTgt spid="3087"/>
                                        </p:tgtEl>
                                      </p:cBhvr>
                                      <p:from x="200000" y="450000"/>
                                      <p:to x="100000" y="100000"/>
                                    </p:animScale>
                                    <p:set>
                                      <p:cBhvr>
                                        <p:cTn id="21" dur="385" fill="hold"/>
                                        <p:tgtEl>
                                          <p:spTgt spid="3087"/>
                                        </p:tgtEl>
                                        <p:attrNameLst>
                                          <p:attrName>ppt_x</p:attrName>
                                        </p:attrNameLst>
                                      </p:cBhvr>
                                      <p:to>
                                        <p:strVal val="(0.5)"/>
                                      </p:to>
                                    </p:set>
                                    <p:anim from="(0.5)" to="(#ppt_x)" calcmode="lin" valueType="num">
                                      <p:cBhvr>
                                        <p:cTn id="22" dur="615" accel="100000" fill="hold">
                                          <p:stCondLst>
                                            <p:cond delay="385"/>
                                          </p:stCondLst>
                                        </p:cTn>
                                        <p:tgtEl>
                                          <p:spTgt spid="3087"/>
                                        </p:tgtEl>
                                        <p:attrNameLst>
                                          <p:attrName>ppt_x</p:attrName>
                                        </p:attrNameLst>
                                      </p:cBhvr>
                                    </p:anim>
                                    <p:set>
                                      <p:cBhvr>
                                        <p:cTn id="23" dur="385" fill="hold"/>
                                        <p:tgtEl>
                                          <p:spTgt spid="3087"/>
                                        </p:tgtEl>
                                        <p:attrNameLst>
                                          <p:attrName>ppt_y</p:attrName>
                                        </p:attrNameLst>
                                      </p:cBhvr>
                                      <p:to>
                                        <p:strVal val="(#ppt_y+0.4)"/>
                                      </p:to>
                                    </p:set>
                                    <p:anim from="(#ppt_y+0.4)" to="(#ppt_y)" calcmode="lin" valueType="num">
                                      <p:cBhvr>
                                        <p:cTn id="24" dur="615" accel="100000" fill="hold">
                                          <p:stCondLst>
                                            <p:cond delay="385"/>
                                          </p:stCondLst>
                                        </p:cTn>
                                        <p:tgtEl>
                                          <p:spTgt spid="3087"/>
                                        </p:tgtEl>
                                        <p:attrNameLst>
                                          <p:attrName>ppt_y</p:attrName>
                                        </p:attrNameLst>
                                      </p:cBhvr>
                                    </p:anim>
                                  </p:childTnLst>
                                  <p:subTnLst>
                                    <p:audio>
                                      <p:cMediaNode>
                                        <p:cTn display="0" masterRel="sameClick">
                                          <p:stCondLst>
                                            <p:cond evt="begin" delay="0">
                                              <p:tn val="16"/>
                                            </p:cond>
                                          </p:stCondLst>
                                          <p:endCondLst>
                                            <p:cond evt="onStopAudio" delay="0">
                                              <p:tgtEl>
                                                <p:sldTgt/>
                                              </p:tgtEl>
                                            </p:cond>
                                          </p:endCondLst>
                                        </p:cTn>
                                        <p:tgtEl>
                                          <p:sndTgt r:embed="rId2" name="bomb.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089"/>
                                        </p:tgtEl>
                                        <p:attrNameLst>
                                          <p:attrName>style.visibility</p:attrName>
                                        </p:attrNameLst>
                                      </p:cBhvr>
                                      <p:to>
                                        <p:strVal val="visible"/>
                                      </p:to>
                                    </p:set>
                                    <p:animEffect transition="in" filter="wipe(right)">
                                      <p:cBhvr>
                                        <p:cTn id="29" dur="500"/>
                                        <p:tgtEl>
                                          <p:spTgt spid="3089"/>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3086"/>
                                        </p:tgtEl>
                                        <p:attrNameLst>
                                          <p:attrName>style.visibility</p:attrName>
                                        </p:attrNameLst>
                                      </p:cBhvr>
                                      <p:to>
                                        <p:strVal val="visible"/>
                                      </p:to>
                                    </p:set>
                                    <p:animEffect transition="in" filter="wipe(right)">
                                      <p:cBhvr>
                                        <p:cTn id="33" dur="500"/>
                                        <p:tgtEl>
                                          <p:spTgt spid="3086"/>
                                        </p:tgtEl>
                                      </p:cBhvr>
                                    </p:animEffec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09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93">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93">
                                            <p:txEl>
                                              <p:pRg st="1" end="1"/>
                                            </p:txEl>
                                          </p:spTgt>
                                        </p:tgtEl>
                                        <p:attrNameLst>
                                          <p:attrName>style.visibility</p:attrName>
                                        </p:attrNameLst>
                                      </p:cBhvr>
                                      <p:to>
                                        <p:strVal val="visible"/>
                                      </p:to>
                                    </p:set>
                                    <p:animEffect transition="in" filter="wipe(left)">
                                      <p:cBhvr>
                                        <p:cTn id="45" dur="1000"/>
                                        <p:tgtEl>
                                          <p:spTgt spid="309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93">
                                            <p:txEl>
                                              <p:pRg st="2" end="2"/>
                                            </p:txEl>
                                          </p:spTgt>
                                        </p:tgtEl>
                                        <p:attrNameLst>
                                          <p:attrName>style.visibility</p:attrName>
                                        </p:attrNameLst>
                                      </p:cBhvr>
                                      <p:to>
                                        <p:strVal val="visible"/>
                                      </p:to>
                                    </p:set>
                                    <p:animEffect transition="in" filter="wipe(left)">
                                      <p:cBhvr>
                                        <p:cTn id="50" dur="1000"/>
                                        <p:tgtEl>
                                          <p:spTgt spid="309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093">
                                            <p:txEl>
                                              <p:pRg st="3" end="3"/>
                                            </p:txEl>
                                          </p:spTgt>
                                        </p:tgtEl>
                                        <p:attrNameLst>
                                          <p:attrName>style.visibility</p:attrName>
                                        </p:attrNameLst>
                                      </p:cBhvr>
                                      <p:to>
                                        <p:strVal val="visible"/>
                                      </p:to>
                                    </p:set>
                                    <p:animEffect transition="in" filter="wipe(left)">
                                      <p:cBhvr>
                                        <p:cTn id="55" dur="1000"/>
                                        <p:tgtEl>
                                          <p:spTgt spid="309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093">
                                            <p:txEl>
                                              <p:pRg st="4" end="4"/>
                                            </p:txEl>
                                          </p:spTgt>
                                        </p:tgtEl>
                                        <p:attrNameLst>
                                          <p:attrName>style.visibility</p:attrName>
                                        </p:attrNameLst>
                                      </p:cBhvr>
                                      <p:to>
                                        <p:strVal val="visible"/>
                                      </p:to>
                                    </p:set>
                                    <p:animEffect transition="in" filter="wipe(left)">
                                      <p:cBhvr>
                                        <p:cTn id="60" dur="1000"/>
                                        <p:tgtEl>
                                          <p:spTgt spid="3093">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093">
                                            <p:txEl>
                                              <p:pRg st="5" end="5"/>
                                            </p:txEl>
                                          </p:spTgt>
                                        </p:tgtEl>
                                        <p:attrNameLst>
                                          <p:attrName>style.visibility</p:attrName>
                                        </p:attrNameLst>
                                      </p:cBhvr>
                                      <p:to>
                                        <p:strVal val="visible"/>
                                      </p:to>
                                    </p:set>
                                    <p:animEffect transition="in" filter="wipe(left)">
                                      <p:cBhvr>
                                        <p:cTn id="65" dur="1000"/>
                                        <p:tgtEl>
                                          <p:spTgt spid="30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p:bldP spid="3086" grpId="0"/>
      <p:bldP spid="3087" grpId="0" animBg="1"/>
      <p:bldP spid="3088" grpId="0" animBg="1"/>
      <p:bldP spid="3089" grpId="0" animBg="1"/>
      <p:bldP spid="3090" grpId="0"/>
      <p:bldP spid="309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391400" cy="1143000"/>
          </a:xfrm>
        </p:spPr>
        <p:txBody>
          <a:bodyPr/>
          <a:lstStyle/>
          <a:p>
            <a:r>
              <a:rPr lang="en-US" dirty="0" smtClean="0">
                <a:solidFill>
                  <a:srgbClr val="FF0000"/>
                </a:solidFill>
                <a:latin typeface="Biohazard Participants" charset="0"/>
              </a:rPr>
              <a:t>Mutually Assured Destruction</a:t>
            </a:r>
            <a:endParaRPr lang="en-US" dirty="0">
              <a:solidFill>
                <a:srgbClr val="FF0000"/>
              </a:solidFill>
              <a:latin typeface="Biohazard Participants" charset="0"/>
            </a:endParaRPr>
          </a:p>
        </p:txBody>
      </p:sp>
      <p:sp>
        <p:nvSpPr>
          <p:cNvPr id="3" name="Content Placeholder 2"/>
          <p:cNvSpPr>
            <a:spLocks noGrp="1"/>
          </p:cNvSpPr>
          <p:nvPr>
            <p:ph idx="1"/>
          </p:nvPr>
        </p:nvSpPr>
        <p:spPr>
          <a:xfrm>
            <a:off x="1447800" y="1143000"/>
            <a:ext cx="7696200" cy="4525963"/>
          </a:xfrm>
        </p:spPr>
        <p:txBody>
          <a:bodyPr/>
          <a:lstStyle/>
          <a:p>
            <a:r>
              <a:rPr lang="en-US" b="1" dirty="0" smtClean="0">
                <a:latin typeface="Comic Sans MS" pitchFamily="66" charset="0"/>
              </a:rPr>
              <a:t>The concept that due to the massive number of nuclear weapons controlled by the USSR and USA, any launch would result in the destruction of both.</a:t>
            </a:r>
          </a:p>
          <a:p>
            <a:r>
              <a:rPr lang="en-US" b="1" dirty="0" smtClean="0">
                <a:latin typeface="Comic Sans MS" pitchFamily="66" charset="0"/>
              </a:rPr>
              <a:t>How to get</a:t>
            </a:r>
          </a:p>
          <a:p>
            <a:pPr>
              <a:buNone/>
            </a:pPr>
            <a:r>
              <a:rPr lang="en-US" b="1" dirty="0" smtClean="0">
                <a:latin typeface="Comic Sans MS" pitchFamily="66" charset="0"/>
              </a:rPr>
              <a:t>	around this?</a:t>
            </a:r>
          </a:p>
          <a:p>
            <a:r>
              <a:rPr lang="en-US" b="1" dirty="0" smtClean="0">
                <a:latin typeface="Comic Sans MS" pitchFamily="66" charset="0"/>
              </a:rPr>
              <a:t>ABMs</a:t>
            </a:r>
            <a:endParaRPr lang="en-US" b="1" dirty="0">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4343400" y="3657600"/>
            <a:ext cx="4800600" cy="3001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391400" cy="1143000"/>
          </a:xfrm>
        </p:spPr>
        <p:txBody>
          <a:bodyPr/>
          <a:lstStyle/>
          <a:p>
            <a:r>
              <a:rPr lang="en-US" dirty="0" smtClean="0">
                <a:solidFill>
                  <a:srgbClr val="FF0000"/>
                </a:solidFill>
                <a:latin typeface="Biohazard Participants" charset="0"/>
              </a:rPr>
              <a:t>Strategic Arms Limitation Talks</a:t>
            </a:r>
            <a:endParaRPr lang="en-US" dirty="0">
              <a:solidFill>
                <a:srgbClr val="FF0000"/>
              </a:solidFill>
              <a:latin typeface="Biohazard Participants" charset="0"/>
            </a:endParaRPr>
          </a:p>
        </p:txBody>
      </p:sp>
      <p:sp>
        <p:nvSpPr>
          <p:cNvPr id="3" name="Content Placeholder 2"/>
          <p:cNvSpPr>
            <a:spLocks noGrp="1"/>
          </p:cNvSpPr>
          <p:nvPr>
            <p:ph idx="1"/>
          </p:nvPr>
        </p:nvSpPr>
        <p:spPr>
          <a:xfrm>
            <a:off x="1600200" y="1600200"/>
            <a:ext cx="7543800" cy="4525963"/>
          </a:xfrm>
        </p:spPr>
        <p:txBody>
          <a:bodyPr/>
          <a:lstStyle/>
          <a:p>
            <a:r>
              <a:rPr lang="en-US" b="1" dirty="0" smtClean="0">
                <a:latin typeface="Comic Sans MS" pitchFamily="66" charset="0"/>
              </a:rPr>
              <a:t>To reduce the number of weapons (and cost of continued building) USSR and US agreed to reduce their arsenals.  Strategic Arms Limitation Talks = Détente</a:t>
            </a:r>
          </a:p>
          <a:p>
            <a:r>
              <a:rPr lang="en-US" b="1" dirty="0" smtClean="0">
                <a:latin typeface="Comic Sans MS" pitchFamily="66" charset="0"/>
              </a:rPr>
              <a:t>Ronald Reagan 1980s started “Star Wars” program to defend against attack.  USSR now had to make better weapons.</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U-2 Spy Incident (1960)</a:t>
            </a:r>
          </a:p>
        </p:txBody>
      </p:sp>
      <p:pic>
        <p:nvPicPr>
          <p:cNvPr id="81923" name="Picture 3" descr="Francis-Gary-Powers_trial_cia"/>
          <p:cNvPicPr>
            <a:picLocks noChangeAspect="1" noChangeArrowheads="1"/>
          </p:cNvPicPr>
          <p:nvPr/>
        </p:nvPicPr>
        <p:blipFill>
          <a:blip r:embed="rId2" cstate="print">
            <a:lum contrast="6000"/>
          </a:blip>
          <a:srcRect/>
          <a:stretch>
            <a:fillRect/>
          </a:stretch>
        </p:blipFill>
        <p:spPr bwMode="auto">
          <a:xfrm>
            <a:off x="4648200" y="3413125"/>
            <a:ext cx="3962400" cy="2998788"/>
          </a:xfrm>
          <a:prstGeom prst="rect">
            <a:avLst/>
          </a:prstGeom>
          <a:noFill/>
          <a:ln w="9525">
            <a:solidFill>
              <a:schemeClr val="tx1"/>
            </a:solidFill>
            <a:miter lim="800000"/>
            <a:headEnd/>
            <a:tailEnd/>
          </a:ln>
        </p:spPr>
      </p:pic>
      <p:pic>
        <p:nvPicPr>
          <p:cNvPr id="81924" name="Picture 4" descr="Francis Gary Power"/>
          <p:cNvPicPr>
            <a:picLocks noChangeAspect="1" noChangeArrowheads="1"/>
          </p:cNvPicPr>
          <p:nvPr/>
        </p:nvPicPr>
        <p:blipFill>
          <a:blip r:embed="rId3" cstate="print">
            <a:lum contrast="6000"/>
          </a:blip>
          <a:srcRect l="9999" r="8000"/>
          <a:stretch>
            <a:fillRect/>
          </a:stretch>
        </p:blipFill>
        <p:spPr bwMode="auto">
          <a:xfrm>
            <a:off x="2251075" y="3286125"/>
            <a:ext cx="1635125" cy="3343275"/>
          </a:xfrm>
          <a:prstGeom prst="rect">
            <a:avLst/>
          </a:prstGeom>
          <a:noFill/>
          <a:ln w="9525">
            <a:solidFill>
              <a:schemeClr val="tx1"/>
            </a:solidFill>
            <a:miter lim="800000"/>
            <a:headEnd/>
            <a:tailEnd/>
          </a:ln>
        </p:spPr>
      </p:pic>
      <p:pic>
        <p:nvPicPr>
          <p:cNvPr id="81925" name="Picture 5" descr="U2 Spy Plane"/>
          <p:cNvPicPr>
            <a:picLocks noChangeAspect="1" noChangeArrowheads="1"/>
          </p:cNvPicPr>
          <p:nvPr/>
        </p:nvPicPr>
        <p:blipFill>
          <a:blip r:embed="rId4" cstate="print"/>
          <a:srcRect t="7295" b="5167"/>
          <a:stretch>
            <a:fillRect/>
          </a:stretch>
        </p:blipFill>
        <p:spPr bwMode="auto">
          <a:xfrm>
            <a:off x="5334000" y="1066800"/>
            <a:ext cx="3429000" cy="1828800"/>
          </a:xfrm>
          <a:prstGeom prst="rect">
            <a:avLst/>
          </a:prstGeom>
          <a:noFill/>
          <a:ln w="9525">
            <a:solidFill>
              <a:schemeClr val="tx1"/>
            </a:solidFill>
            <a:miter lim="800000"/>
            <a:headEnd/>
            <a:tailEnd/>
          </a:ln>
        </p:spPr>
      </p:pic>
      <p:sp>
        <p:nvSpPr>
          <p:cNvPr id="81926" name="Text Box 6"/>
          <p:cNvSpPr txBox="1">
            <a:spLocks noChangeArrowheads="1"/>
          </p:cNvSpPr>
          <p:nvPr/>
        </p:nvSpPr>
        <p:spPr bwMode="auto">
          <a:xfrm>
            <a:off x="1676400" y="1295400"/>
            <a:ext cx="3505200" cy="1552575"/>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C0C0C0"/>
                  </a:outerShdw>
                </a:effectLst>
                <a:latin typeface="Comic Sans MS" pitchFamily="66" charset="0"/>
              </a:rPr>
              <a:t>Col. Francis Gary Powers’ plane was shot down over Soviet airspace.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2590800" y="6027003"/>
            <a:ext cx="5181600" cy="830997"/>
          </a:xfrm>
          <a:prstGeom prst="rect">
            <a:avLst/>
          </a:prstGeom>
          <a:noFill/>
          <a:ln w="9525">
            <a:noFill/>
            <a:miter lim="800000"/>
            <a:headEnd/>
            <a:tailEnd/>
          </a:ln>
          <a:effectLst/>
        </p:spPr>
        <p:txBody>
          <a:bodyPr wrap="square">
            <a:spAutoFit/>
          </a:bodyPr>
          <a:lstStyle/>
          <a:p>
            <a:pPr algn="ctr">
              <a:spcBef>
                <a:spcPct val="50000"/>
              </a:spcBef>
            </a:pPr>
            <a:r>
              <a:rPr lang="en-US" sz="2400" b="1" dirty="0" err="1">
                <a:solidFill>
                  <a:srgbClr val="D40000"/>
                </a:solidFill>
                <a:effectLst>
                  <a:outerShdw blurRad="38100" dist="38100" dir="2700000" algn="tl">
                    <a:srgbClr val="C0C0C0"/>
                  </a:outerShdw>
                </a:effectLst>
              </a:rPr>
              <a:t>Khruschev</a:t>
            </a:r>
            <a:r>
              <a:rPr lang="en-US" sz="2400" b="1" dirty="0">
                <a:solidFill>
                  <a:srgbClr val="D40000"/>
                </a:solidFill>
                <a:effectLst>
                  <a:outerShdw blurRad="38100" dist="38100" dir="2700000" algn="tl">
                    <a:srgbClr val="C0C0C0"/>
                  </a:outerShdw>
                </a:effectLst>
              </a:rPr>
              <a:t> Embraces Castro,</a:t>
            </a:r>
            <a:br>
              <a:rPr lang="en-US" sz="2400" b="1" dirty="0">
                <a:solidFill>
                  <a:srgbClr val="D40000"/>
                </a:solidFill>
                <a:effectLst>
                  <a:outerShdw blurRad="38100" dist="38100" dir="2700000" algn="tl">
                    <a:srgbClr val="C0C0C0"/>
                  </a:outerShdw>
                </a:effectLst>
              </a:rPr>
            </a:br>
            <a:r>
              <a:rPr lang="en-US" sz="2400" b="1" dirty="0">
                <a:solidFill>
                  <a:srgbClr val="D40000"/>
                </a:solidFill>
                <a:effectLst>
                  <a:outerShdw blurRad="38100" dist="38100" dir="2700000" algn="tl">
                    <a:srgbClr val="C0C0C0"/>
                  </a:outerShdw>
                </a:effectLst>
              </a:rPr>
              <a:t>1961</a:t>
            </a:r>
          </a:p>
        </p:txBody>
      </p:sp>
      <p:pic>
        <p:nvPicPr>
          <p:cNvPr id="86019" name="Picture 3" descr="Castro_Khrushchev"/>
          <p:cNvPicPr>
            <a:picLocks noChangeAspect="1" noChangeArrowheads="1"/>
          </p:cNvPicPr>
          <p:nvPr/>
        </p:nvPicPr>
        <p:blipFill>
          <a:blip r:embed="rId2" cstate="print"/>
          <a:srcRect/>
          <a:stretch>
            <a:fillRect/>
          </a:stretch>
        </p:blipFill>
        <p:spPr bwMode="auto">
          <a:xfrm>
            <a:off x="3200400" y="3124200"/>
            <a:ext cx="3505200" cy="2868969"/>
          </a:xfrm>
          <a:prstGeom prst="rect">
            <a:avLst/>
          </a:prstGeom>
          <a:noFill/>
          <a:ln w="9525">
            <a:solidFill>
              <a:schemeClr val="tx1"/>
            </a:solidFill>
            <a:miter lim="800000"/>
            <a:headEnd/>
            <a:tailEnd/>
          </a:ln>
        </p:spPr>
      </p:pic>
      <p:sp>
        <p:nvSpPr>
          <p:cNvPr id="4" name="TextBox 3"/>
          <p:cNvSpPr txBox="1"/>
          <p:nvPr/>
        </p:nvSpPr>
        <p:spPr>
          <a:xfrm>
            <a:off x="1524000" y="1325940"/>
            <a:ext cx="7467600" cy="1569660"/>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Comic Sans MS" pitchFamily="66" charset="0"/>
              </a:rPr>
              <a:t>1959 Communist revolution in Cuba</a:t>
            </a:r>
          </a:p>
          <a:p>
            <a:r>
              <a:rPr lang="en-US" sz="2400" b="1" dirty="0" smtClean="0">
                <a:effectLst>
                  <a:outerShdw blurRad="38100" dist="38100" dir="2700000" algn="tl">
                    <a:srgbClr val="000000">
                      <a:alpha val="43137"/>
                    </a:srgbClr>
                  </a:outerShdw>
                </a:effectLst>
                <a:latin typeface="Comic Sans MS" pitchFamily="66" charset="0"/>
              </a:rPr>
              <a:t>Fidel Castro overthrows Batista.</a:t>
            </a:r>
          </a:p>
          <a:p>
            <a:r>
              <a:rPr lang="en-US" sz="2400" b="1" dirty="0" smtClean="0">
                <a:effectLst>
                  <a:outerShdw blurRad="38100" dist="38100" dir="2700000" algn="tl">
                    <a:srgbClr val="000000">
                      <a:alpha val="43137"/>
                    </a:srgbClr>
                  </a:outerShdw>
                </a:effectLst>
                <a:latin typeface="Comic Sans MS" pitchFamily="66" charset="0"/>
              </a:rPr>
              <a:t>Several US companies had factories in Cuba.  Those were taken by the new government.</a:t>
            </a:r>
          </a:p>
        </p:txBody>
      </p:sp>
      <p:sp>
        <p:nvSpPr>
          <p:cNvPr id="5" name="TextBox 4"/>
          <p:cNvSpPr txBox="1"/>
          <p:nvPr/>
        </p:nvSpPr>
        <p:spPr>
          <a:xfrm>
            <a:off x="1752600" y="0"/>
            <a:ext cx="7010400" cy="1446550"/>
          </a:xfrm>
          <a:prstGeom prst="rect">
            <a:avLst/>
          </a:prstGeom>
          <a:noFill/>
        </p:spPr>
        <p:txBody>
          <a:bodyPr wrap="square" rtlCol="0">
            <a:spAutoFit/>
          </a:bodyPr>
          <a:lstStyle/>
          <a:p>
            <a:pPr algn="ctr"/>
            <a:r>
              <a:rPr lang="en-US" sz="4400" dirty="0" smtClean="0">
                <a:solidFill>
                  <a:srgbClr val="FF0000"/>
                </a:solidFill>
              </a:rPr>
              <a:t>Communism on the Doorstep</a:t>
            </a:r>
            <a:endParaRPr lang="en-US"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9" presetClass="entr" presetSubtype="0" fill="hold" nodeType="afterEffect">
                                  <p:stCondLst>
                                    <p:cond delay="0"/>
                                  </p:stCondLst>
                                  <p:childTnLst>
                                    <p:set>
                                      <p:cBhvr>
                                        <p:cTn id="26" dur="1" fill="hold">
                                          <p:stCondLst>
                                            <p:cond delay="0"/>
                                          </p:stCondLst>
                                        </p:cTn>
                                        <p:tgtEl>
                                          <p:spTgt spid="86019"/>
                                        </p:tgtEl>
                                        <p:attrNameLst>
                                          <p:attrName>style.visibility</p:attrName>
                                        </p:attrNameLst>
                                      </p:cBhvr>
                                      <p:to>
                                        <p:strVal val="visible"/>
                                      </p:to>
                                    </p:set>
                                    <p:animEffect transition="in" filter="dissolve">
                                      <p:cBhvr>
                                        <p:cTn id="27" dur="500"/>
                                        <p:tgtEl>
                                          <p:spTgt spid="8601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86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Bay of Pigs Debacle (1961)</a:t>
            </a:r>
          </a:p>
        </p:txBody>
      </p:sp>
      <p:pic>
        <p:nvPicPr>
          <p:cNvPr id="87044" name="Picture 4" descr="BayOfPigs-Castro"/>
          <p:cNvPicPr>
            <a:picLocks noChangeAspect="1" noChangeArrowheads="1"/>
          </p:cNvPicPr>
          <p:nvPr/>
        </p:nvPicPr>
        <p:blipFill>
          <a:blip r:embed="rId2" cstate="print">
            <a:lum contrast="6000"/>
          </a:blip>
          <a:srcRect l="3999" t="6316" r="3999" b="5263"/>
          <a:stretch>
            <a:fillRect/>
          </a:stretch>
        </p:blipFill>
        <p:spPr bwMode="auto">
          <a:xfrm>
            <a:off x="1524000" y="3733799"/>
            <a:ext cx="2438400" cy="2968487"/>
          </a:xfrm>
          <a:prstGeom prst="rect">
            <a:avLst/>
          </a:prstGeom>
          <a:noFill/>
          <a:ln w="9525">
            <a:solidFill>
              <a:schemeClr val="tx1"/>
            </a:solidFill>
            <a:miter lim="800000"/>
            <a:headEnd/>
            <a:tailEnd/>
          </a:ln>
        </p:spPr>
      </p:pic>
      <p:pic>
        <p:nvPicPr>
          <p:cNvPr id="87045" name="Picture 5" descr="BayOfPigs-CubanTroopsAwaitingInvasion"/>
          <p:cNvPicPr>
            <a:picLocks noChangeAspect="1" noChangeArrowheads="1"/>
          </p:cNvPicPr>
          <p:nvPr/>
        </p:nvPicPr>
        <p:blipFill>
          <a:blip r:embed="rId3" cstate="print">
            <a:lum bright="-6000" contrast="6000"/>
          </a:blip>
          <a:srcRect t="2402" r="456"/>
          <a:stretch>
            <a:fillRect/>
          </a:stretch>
        </p:blipFill>
        <p:spPr bwMode="auto">
          <a:xfrm>
            <a:off x="4419600" y="1524000"/>
            <a:ext cx="4495800" cy="3097213"/>
          </a:xfrm>
          <a:prstGeom prst="rect">
            <a:avLst/>
          </a:prstGeom>
          <a:noFill/>
          <a:ln w="9525">
            <a:solidFill>
              <a:schemeClr val="tx1"/>
            </a:solidFill>
            <a:miter lim="800000"/>
            <a:headEnd/>
            <a:tailEnd/>
          </a:ln>
        </p:spPr>
      </p:pic>
      <p:pic>
        <p:nvPicPr>
          <p:cNvPr id="87046" name="Picture 6" descr="map-Bay of Pigs-1961"/>
          <p:cNvPicPr>
            <a:picLocks noChangeAspect="1" noChangeArrowheads="1"/>
          </p:cNvPicPr>
          <p:nvPr/>
        </p:nvPicPr>
        <p:blipFill>
          <a:blip r:embed="rId4" cstate="print">
            <a:lum contrast="6000"/>
          </a:blip>
          <a:srcRect/>
          <a:stretch>
            <a:fillRect/>
          </a:stretch>
        </p:blipFill>
        <p:spPr bwMode="auto">
          <a:xfrm>
            <a:off x="1752600" y="1295400"/>
            <a:ext cx="1905000" cy="2286000"/>
          </a:xfrm>
          <a:prstGeom prst="rect">
            <a:avLst/>
          </a:prstGeom>
          <a:noFill/>
        </p:spPr>
      </p:pic>
      <p:sp>
        <p:nvSpPr>
          <p:cNvPr id="7" name="Rectangle 6"/>
          <p:cNvSpPr/>
          <p:nvPr/>
        </p:nvSpPr>
        <p:spPr>
          <a:xfrm>
            <a:off x="4038600" y="5181600"/>
            <a:ext cx="5105400" cy="492443"/>
          </a:xfrm>
          <a:prstGeom prst="rect">
            <a:avLst/>
          </a:prstGeom>
        </p:spPr>
        <p:txBody>
          <a:bodyPr wrap="square">
            <a:spAutoFit/>
          </a:bodyPr>
          <a:lstStyle/>
          <a:p>
            <a:r>
              <a:rPr lang="en-US" sz="2600" b="1" dirty="0" smtClean="0">
                <a:solidFill>
                  <a:srgbClr val="FF0000"/>
                </a:solidFill>
                <a:effectLst>
                  <a:outerShdw blurRad="38100" dist="38100" dir="2700000" algn="tl">
                    <a:srgbClr val="000000">
                      <a:alpha val="43137"/>
                    </a:srgbClr>
                  </a:outerShdw>
                </a:effectLst>
                <a:latin typeface="Comic Sans MS" pitchFamily="66" charset="0"/>
              </a:rPr>
              <a:t>USSR and Cuba now comrades</a:t>
            </a:r>
            <a:endParaRPr lang="en-US" sz="2600" b="1" dirty="0">
              <a:solidFill>
                <a:srgbClr val="FF0000"/>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fade">
                                      <p:cBhvr>
                                        <p:cTn id="7" dur="1000"/>
                                        <p:tgtEl>
                                          <p:spTgt spid="87046"/>
                                        </p:tgtEl>
                                      </p:cBhvr>
                                    </p:animEffect>
                                    <p:anim calcmode="lin" valueType="num">
                                      <p:cBhvr>
                                        <p:cTn id="8" dur="1000" fill="hold"/>
                                        <p:tgtEl>
                                          <p:spTgt spid="87046"/>
                                        </p:tgtEl>
                                        <p:attrNameLst>
                                          <p:attrName>ppt_x</p:attrName>
                                        </p:attrNameLst>
                                      </p:cBhvr>
                                      <p:tavLst>
                                        <p:tav tm="0">
                                          <p:val>
                                            <p:strVal val="#ppt_x"/>
                                          </p:val>
                                        </p:tav>
                                        <p:tav tm="100000">
                                          <p:val>
                                            <p:strVal val="#ppt_x"/>
                                          </p:val>
                                        </p:tav>
                                      </p:tavLst>
                                    </p:anim>
                                    <p:anim calcmode="lin" valueType="num">
                                      <p:cBhvr>
                                        <p:cTn id="9" dur="1000" fill="hold"/>
                                        <p:tgtEl>
                                          <p:spTgt spid="870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0" presetClass="entr" presetSubtype="0" fill="hold" nodeType="afterEffect">
                                  <p:stCondLst>
                                    <p:cond delay="1000"/>
                                  </p:stCondLst>
                                  <p:childTnLst>
                                    <p:set>
                                      <p:cBhvr>
                                        <p:cTn id="12" dur="1" fill="hold">
                                          <p:stCondLst>
                                            <p:cond delay="0"/>
                                          </p:stCondLst>
                                        </p:cTn>
                                        <p:tgtEl>
                                          <p:spTgt spid="87045"/>
                                        </p:tgtEl>
                                        <p:attrNameLst>
                                          <p:attrName>style.visibility</p:attrName>
                                        </p:attrNameLst>
                                      </p:cBhvr>
                                      <p:to>
                                        <p:strVal val="visible"/>
                                      </p:to>
                                    </p:set>
                                    <p:animEffect transition="in" filter="wedge">
                                      <p:cBhvr>
                                        <p:cTn id="13" dur="1000"/>
                                        <p:tgtEl>
                                          <p:spTgt spid="87045"/>
                                        </p:tgtEl>
                                      </p:cBhvr>
                                    </p:animEffect>
                                  </p:childTnLst>
                                </p:cTn>
                              </p:par>
                            </p:childTnLst>
                          </p:cTn>
                        </p:par>
                        <p:par>
                          <p:cTn id="14" fill="hold">
                            <p:stCondLst>
                              <p:cond delay="3000"/>
                            </p:stCondLst>
                            <p:childTnLst>
                              <p:par>
                                <p:cTn id="15" presetID="10" presetClass="entr" presetSubtype="0" fill="hold" nodeType="afterEffect">
                                  <p:stCondLst>
                                    <p:cond delay="1000"/>
                                  </p:stCondLst>
                                  <p:childTnLst>
                                    <p:set>
                                      <p:cBhvr>
                                        <p:cTn id="16" dur="1" fill="hold">
                                          <p:stCondLst>
                                            <p:cond delay="0"/>
                                          </p:stCondLst>
                                        </p:cTn>
                                        <p:tgtEl>
                                          <p:spTgt spid="87044"/>
                                        </p:tgtEl>
                                        <p:attrNameLst>
                                          <p:attrName>style.visibility</p:attrName>
                                        </p:attrNameLst>
                                      </p:cBhvr>
                                      <p:to>
                                        <p:strVal val="visible"/>
                                      </p:to>
                                    </p:set>
                                    <p:animEffect transition="in" filter="fade">
                                      <p:cBhvr>
                                        <p:cTn id="17" dur="2000"/>
                                        <p:tgtEl>
                                          <p:spTgt spid="8704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Cuban Missile Crisis (1962)</a:t>
            </a:r>
          </a:p>
        </p:txBody>
      </p:sp>
      <p:pic>
        <p:nvPicPr>
          <p:cNvPr id="88067" name="Picture 3" descr="cuban-missiles"/>
          <p:cNvPicPr>
            <a:picLocks noChangeAspect="1" noChangeArrowheads="1"/>
          </p:cNvPicPr>
          <p:nvPr/>
        </p:nvPicPr>
        <p:blipFill>
          <a:blip r:embed="rId2" cstate="print"/>
          <a:srcRect/>
          <a:stretch>
            <a:fillRect/>
          </a:stretch>
        </p:blipFill>
        <p:spPr bwMode="auto">
          <a:xfrm>
            <a:off x="2667000" y="990600"/>
            <a:ext cx="5341938" cy="5410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752600" y="3048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Cuban Missile Crisis (1962)</a:t>
            </a:r>
          </a:p>
        </p:txBody>
      </p:sp>
      <p:pic>
        <p:nvPicPr>
          <p:cNvPr id="89091" name="Picture 3" descr="cartoon-CubanMissilCrisis"/>
          <p:cNvPicPr>
            <a:picLocks noChangeAspect="1" noChangeArrowheads="1"/>
          </p:cNvPicPr>
          <p:nvPr/>
        </p:nvPicPr>
        <p:blipFill>
          <a:blip r:embed="rId2" cstate="print">
            <a:lum bright="-6000" contrast="6000"/>
          </a:blip>
          <a:srcRect l="3334" t="4903" r="2000"/>
          <a:stretch>
            <a:fillRect/>
          </a:stretch>
        </p:blipFill>
        <p:spPr bwMode="auto">
          <a:xfrm>
            <a:off x="2057400" y="1143000"/>
            <a:ext cx="6477000" cy="4425950"/>
          </a:xfrm>
          <a:prstGeom prst="rect">
            <a:avLst/>
          </a:prstGeom>
          <a:noFill/>
          <a:ln w="9525">
            <a:solidFill>
              <a:schemeClr val="tx1"/>
            </a:solidFill>
            <a:miter lim="800000"/>
            <a:headEnd/>
            <a:tailEnd/>
          </a:ln>
        </p:spPr>
      </p:pic>
      <p:sp>
        <p:nvSpPr>
          <p:cNvPr id="89092" name="Text Box 4"/>
          <p:cNvSpPr txBox="1">
            <a:spLocks noChangeArrowheads="1"/>
          </p:cNvSpPr>
          <p:nvPr/>
        </p:nvSpPr>
        <p:spPr bwMode="auto">
          <a:xfrm>
            <a:off x="1752600" y="5730875"/>
            <a:ext cx="7162800" cy="822325"/>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C0C0C0"/>
                  </a:outerShdw>
                </a:effectLst>
                <a:latin typeface="Comic Sans MS" pitchFamily="66" charset="0"/>
              </a:rPr>
              <a:t>We went eyeball-to-eyeball with the Russians, and the other man blinked!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Cuban Missile Crisis (1962)</a:t>
            </a:r>
          </a:p>
        </p:txBody>
      </p:sp>
      <p:pic>
        <p:nvPicPr>
          <p:cNvPr id="90115" name="Picture 3" descr="map-Cuban Missile Crisis, 1962"/>
          <p:cNvPicPr>
            <a:picLocks noChangeAspect="1" noChangeArrowheads="1"/>
          </p:cNvPicPr>
          <p:nvPr/>
        </p:nvPicPr>
        <p:blipFill>
          <a:blip r:embed="rId2" cstate="print">
            <a:lum bright="-6000" contrast="6000"/>
          </a:blip>
          <a:srcRect/>
          <a:stretch>
            <a:fillRect/>
          </a:stretch>
        </p:blipFill>
        <p:spPr bwMode="auto">
          <a:xfrm>
            <a:off x="4343400" y="1600200"/>
            <a:ext cx="4510088" cy="4927600"/>
          </a:xfrm>
          <a:prstGeom prst="rect">
            <a:avLst/>
          </a:prstGeom>
          <a:noFill/>
          <a:ln w="9525">
            <a:solidFill>
              <a:schemeClr val="tx1"/>
            </a:solidFill>
            <a:miter lim="800000"/>
            <a:headEnd/>
            <a:tailEnd/>
          </a:ln>
        </p:spPr>
      </p:pic>
      <p:pic>
        <p:nvPicPr>
          <p:cNvPr id="90116" name="Picture 4" descr="CubanMissileCrisis-all3men"/>
          <p:cNvPicPr>
            <a:picLocks noChangeAspect="1" noChangeArrowheads="1"/>
          </p:cNvPicPr>
          <p:nvPr/>
        </p:nvPicPr>
        <p:blipFill>
          <a:blip r:embed="rId3" cstate="print"/>
          <a:srcRect/>
          <a:stretch>
            <a:fillRect/>
          </a:stretch>
        </p:blipFill>
        <p:spPr bwMode="auto">
          <a:xfrm>
            <a:off x="1676400" y="990600"/>
            <a:ext cx="2857500" cy="17145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752600" y="103826"/>
            <a:ext cx="7086600" cy="1200329"/>
          </a:xfrm>
          <a:prstGeom prst="rect">
            <a:avLst/>
          </a:prstGeom>
          <a:noFill/>
          <a:ln w="9525">
            <a:noFill/>
            <a:miter lim="800000"/>
            <a:headEnd/>
            <a:tailEnd/>
          </a:ln>
          <a:effectLst/>
        </p:spPr>
        <p:txBody>
          <a:bodyPr wrap="square" anchor="ctr">
            <a:spAutoFit/>
          </a:bodyPr>
          <a:lstStyle/>
          <a:p>
            <a:pPr algn="ctr">
              <a:spcBef>
                <a:spcPct val="50000"/>
              </a:spcBef>
            </a:pPr>
            <a:r>
              <a:rPr lang="en-US" sz="3600" b="1" dirty="0" smtClean="0">
                <a:solidFill>
                  <a:srgbClr val="D40000"/>
                </a:solidFill>
                <a:effectLst>
                  <a:outerShdw blurRad="38100" dist="38100" dir="2700000" algn="tl">
                    <a:srgbClr val="C0C0C0"/>
                  </a:outerShdw>
                </a:effectLst>
              </a:rPr>
              <a:t>Khrushchev</a:t>
            </a:r>
            <a:r>
              <a:rPr lang="en-US" sz="3600" b="1" dirty="0">
                <a:solidFill>
                  <a:srgbClr val="D40000"/>
                </a:solidFill>
                <a:effectLst>
                  <a:outerShdw blurRad="38100" dist="38100" dir="2700000" algn="tl">
                    <a:srgbClr val="C0C0C0"/>
                  </a:outerShdw>
                </a:effectLst>
              </a:rPr>
              <a:t/>
            </a:r>
            <a:br>
              <a:rPr lang="en-US" sz="3600" b="1" dirty="0">
                <a:solidFill>
                  <a:srgbClr val="D40000"/>
                </a:solidFill>
                <a:effectLst>
                  <a:outerShdw blurRad="38100" dist="38100" dir="2700000" algn="tl">
                    <a:srgbClr val="C0C0C0"/>
                  </a:outerShdw>
                </a:effectLst>
              </a:rPr>
            </a:br>
            <a:endParaRPr lang="en-US" sz="3600" b="1" dirty="0">
              <a:solidFill>
                <a:srgbClr val="D40000"/>
              </a:solidFill>
              <a:effectLst>
                <a:outerShdw blurRad="38100" dist="38100" dir="2700000" algn="tl">
                  <a:srgbClr val="C0C0C0"/>
                </a:outerShdw>
              </a:effectLst>
            </a:endParaRPr>
          </a:p>
        </p:txBody>
      </p:sp>
      <p:sp>
        <p:nvSpPr>
          <p:cNvPr id="8" name="TextBox 7"/>
          <p:cNvSpPr txBox="1"/>
          <p:nvPr/>
        </p:nvSpPr>
        <p:spPr>
          <a:xfrm>
            <a:off x="1600200" y="762000"/>
            <a:ext cx="7543800" cy="2215991"/>
          </a:xfrm>
          <a:prstGeom prst="rect">
            <a:avLst/>
          </a:prstGeom>
          <a:noFill/>
        </p:spPr>
        <p:txBody>
          <a:bodyPr wrap="square" rtlCol="0">
            <a:spAutoFit/>
          </a:bodyPr>
          <a:lstStyle/>
          <a:p>
            <a:pPr>
              <a:buFont typeface="Arial" pitchFamily="34" charset="0"/>
              <a:buChar char="•"/>
            </a:pPr>
            <a:r>
              <a:rPr lang="en-US" sz="2400" b="1" dirty="0" smtClean="0">
                <a:effectLst>
                  <a:outerShdw blurRad="38100" dist="38100" dir="2700000" algn="tl">
                    <a:srgbClr val="000000">
                      <a:alpha val="43137"/>
                    </a:srgbClr>
                  </a:outerShdw>
                </a:effectLst>
                <a:latin typeface="Comic Sans MS" pitchFamily="66" charset="0"/>
              </a:rPr>
              <a:t>After Stalin’s death 1953, Nikita Khrushchev new Soviet Leader.</a:t>
            </a:r>
          </a:p>
          <a:p>
            <a:pPr>
              <a:buFont typeface="Arial" pitchFamily="34" charset="0"/>
              <a:buChar char="•"/>
            </a:pPr>
            <a:r>
              <a:rPr lang="en-US" sz="2400" b="1" dirty="0" smtClean="0">
                <a:effectLst>
                  <a:outerShdw blurRad="38100" dist="38100" dir="2700000" algn="tl">
                    <a:srgbClr val="000000">
                      <a:alpha val="43137"/>
                    </a:srgbClr>
                  </a:outerShdw>
                </a:effectLst>
                <a:latin typeface="Comic Sans MS" pitchFamily="66" charset="0"/>
              </a:rPr>
              <a:t>De-Stalinization –undo Stalin’s repressive and terror ideas</a:t>
            </a:r>
          </a:p>
          <a:p>
            <a:pPr>
              <a:buFont typeface="Arial" pitchFamily="34" charset="0"/>
              <a:buChar char="•"/>
            </a:pPr>
            <a:r>
              <a:rPr lang="en-US" sz="2400" b="1" dirty="0" smtClean="0">
                <a:effectLst>
                  <a:outerShdw blurRad="38100" dist="38100" dir="2700000" algn="tl">
                    <a:srgbClr val="000000">
                      <a:alpha val="43137"/>
                    </a:srgbClr>
                  </a:outerShdw>
                </a:effectLst>
                <a:latin typeface="Comic Sans MS" pitchFamily="66" charset="0"/>
              </a:rPr>
              <a:t>“A Day in the Life of Ivan </a:t>
            </a:r>
            <a:r>
              <a:rPr lang="en-US" sz="2400" b="1" dirty="0" err="1" smtClean="0">
                <a:effectLst>
                  <a:outerShdw blurRad="38100" dist="38100" dir="2700000" algn="tl">
                    <a:srgbClr val="000000">
                      <a:alpha val="43137"/>
                    </a:srgbClr>
                  </a:outerShdw>
                </a:effectLst>
                <a:latin typeface="Comic Sans MS" pitchFamily="66" charset="0"/>
              </a:rPr>
              <a:t>Denisovich</a:t>
            </a:r>
            <a:r>
              <a:rPr lang="en-US" sz="2400" b="1" dirty="0" smtClean="0">
                <a:effectLst>
                  <a:outerShdw blurRad="38100" dist="38100" dir="2700000" algn="tl">
                    <a:srgbClr val="000000">
                      <a:alpha val="43137"/>
                    </a:srgbClr>
                  </a:outerShdw>
                </a:effectLst>
                <a:latin typeface="Comic Sans MS" pitchFamily="66" charset="0"/>
              </a:rPr>
              <a:t>” published</a:t>
            </a:r>
          </a:p>
          <a:p>
            <a:endParaRPr lang="en-US" b="1" dirty="0">
              <a:effectLst>
                <a:outerShdw blurRad="38100" dist="38100" dir="2700000" algn="tl">
                  <a:srgbClr val="000000">
                    <a:alpha val="43137"/>
                  </a:srgbClr>
                </a:outerShdw>
              </a:effectLst>
              <a:latin typeface="Comic Sans MS" pitchFamily="66" charset="0"/>
            </a:endParaRPr>
          </a:p>
        </p:txBody>
      </p:sp>
      <p:pic>
        <p:nvPicPr>
          <p:cNvPr id="99336" name="Picture 8"/>
          <p:cNvPicPr>
            <a:picLocks noChangeAspect="1" noChangeArrowheads="1"/>
          </p:cNvPicPr>
          <p:nvPr/>
        </p:nvPicPr>
        <p:blipFill>
          <a:blip r:embed="rId2" cstate="print"/>
          <a:srcRect/>
          <a:stretch>
            <a:fillRect/>
          </a:stretch>
        </p:blipFill>
        <p:spPr bwMode="auto">
          <a:xfrm>
            <a:off x="1600200" y="2819400"/>
            <a:ext cx="5657850" cy="3209925"/>
          </a:xfrm>
          <a:prstGeom prst="rect">
            <a:avLst/>
          </a:prstGeom>
          <a:noFill/>
          <a:ln w="9525">
            <a:noFill/>
            <a:miter lim="800000"/>
            <a:headEnd/>
            <a:tailEnd/>
          </a:ln>
        </p:spPr>
      </p:pic>
      <p:sp>
        <p:nvSpPr>
          <p:cNvPr id="10" name="TextBox 9"/>
          <p:cNvSpPr txBox="1"/>
          <p:nvPr/>
        </p:nvSpPr>
        <p:spPr>
          <a:xfrm>
            <a:off x="1905000" y="6019800"/>
            <a:ext cx="6324600" cy="830997"/>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Comic Sans MS" pitchFamily="66" charset="0"/>
              </a:rPr>
              <a:t>“A Day in the Life of Ivan </a:t>
            </a:r>
            <a:r>
              <a:rPr lang="en-US" sz="2400" b="1" dirty="0" err="1" smtClean="0">
                <a:solidFill>
                  <a:srgbClr val="FF0000"/>
                </a:solidFill>
                <a:effectLst>
                  <a:outerShdw blurRad="38100" dist="38100" dir="2700000" algn="tl">
                    <a:srgbClr val="000000">
                      <a:alpha val="43137"/>
                    </a:srgbClr>
                  </a:outerShdw>
                </a:effectLst>
                <a:latin typeface="Comic Sans MS" pitchFamily="66" charset="0"/>
              </a:rPr>
              <a:t>Denisovich</a:t>
            </a:r>
            <a:r>
              <a:rPr lang="en-US" sz="2400" b="1" dirty="0" smtClean="0">
                <a:solidFill>
                  <a:srgbClr val="FF0000"/>
                </a:solidFill>
                <a:effectLst>
                  <a:outerShdw blurRad="38100" dist="38100" dir="2700000" algn="tl">
                    <a:srgbClr val="000000">
                      <a:alpha val="43137"/>
                    </a:srgbClr>
                  </a:outerShdw>
                </a:effectLst>
                <a:latin typeface="Comic Sans MS" pitchFamily="66" charset="0"/>
              </a:rPr>
              <a:t>”</a:t>
            </a:r>
          </a:p>
          <a:p>
            <a:r>
              <a:rPr lang="en-US" sz="2400" b="1" dirty="0" smtClean="0">
                <a:solidFill>
                  <a:srgbClr val="FF0000"/>
                </a:solidFill>
                <a:effectLst>
                  <a:outerShdw blurRad="38100" dist="38100" dir="2700000" algn="tl">
                    <a:srgbClr val="000000">
                      <a:alpha val="43137"/>
                    </a:srgbClr>
                  </a:outerShdw>
                </a:effectLst>
                <a:latin typeface="Comic Sans MS" pitchFamily="66" charset="0"/>
              </a:rPr>
              <a:t>Alexander Solzhenitsyn</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09600" y="2286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solidFill>
                  <a:srgbClr val="FF0000"/>
                </a:solidFill>
                <a:latin typeface="Biohazard Participants" pitchFamily="2" charset="0"/>
              </a:rPr>
              <a:t>Brezhnev Doctrine</a:t>
            </a:r>
          </a:p>
        </p:txBody>
      </p:sp>
      <p:pic>
        <p:nvPicPr>
          <p:cNvPr id="40963" name="Picture 5"/>
          <p:cNvPicPr>
            <a:picLocks noChangeAspect="1" noChangeArrowheads="1"/>
          </p:cNvPicPr>
          <p:nvPr/>
        </p:nvPicPr>
        <p:blipFill>
          <a:blip r:embed="rId2" cstate="print"/>
          <a:srcRect/>
          <a:stretch>
            <a:fillRect/>
          </a:stretch>
        </p:blipFill>
        <p:spPr bwMode="auto">
          <a:xfrm>
            <a:off x="1524000" y="914400"/>
            <a:ext cx="2819400" cy="2803525"/>
          </a:xfrm>
          <a:prstGeom prst="rect">
            <a:avLst/>
          </a:prstGeom>
          <a:noFill/>
          <a:ln w="9525">
            <a:noFill/>
            <a:miter lim="800000"/>
            <a:headEnd/>
            <a:tailEnd/>
          </a:ln>
        </p:spPr>
      </p:pic>
      <p:sp>
        <p:nvSpPr>
          <p:cNvPr id="40964" name="Rectangle 6"/>
          <p:cNvSpPr>
            <a:spLocks noChangeArrowheads="1"/>
          </p:cNvSpPr>
          <p:nvPr/>
        </p:nvSpPr>
        <p:spPr bwMode="auto">
          <a:xfrm>
            <a:off x="4343400" y="1462088"/>
            <a:ext cx="4800600" cy="1006475"/>
          </a:xfrm>
          <a:prstGeom prst="rect">
            <a:avLst/>
          </a:prstGeom>
          <a:noFill/>
          <a:ln w="9525">
            <a:noFill/>
            <a:miter lim="800000"/>
            <a:headEnd/>
            <a:tailEnd/>
          </a:ln>
        </p:spPr>
        <p:txBody>
          <a:bodyPr anchor="ctr">
            <a:spAutoFit/>
          </a:bodyPr>
          <a:lstStyle/>
          <a:p>
            <a:r>
              <a:rPr lang="en-US" sz="2000" b="1">
                <a:solidFill>
                  <a:srgbClr val="FF0000"/>
                </a:solidFill>
                <a:latin typeface="Comic Sans MS" pitchFamily="66" charset="0"/>
              </a:rPr>
              <a:t>Brezhnev Doctrine - the USSR would not allow any Eastern European country to reject Communism. </a:t>
            </a:r>
          </a:p>
        </p:txBody>
      </p:sp>
      <p:pic>
        <p:nvPicPr>
          <p:cNvPr id="40965" name="Picture 7"/>
          <p:cNvPicPr>
            <a:picLocks noChangeAspect="1" noChangeArrowheads="1"/>
          </p:cNvPicPr>
          <p:nvPr/>
        </p:nvPicPr>
        <p:blipFill>
          <a:blip r:embed="rId3" cstate="print"/>
          <a:srcRect/>
          <a:stretch>
            <a:fillRect/>
          </a:stretch>
        </p:blipFill>
        <p:spPr bwMode="auto">
          <a:xfrm>
            <a:off x="1524000" y="3810000"/>
            <a:ext cx="2895600" cy="2863850"/>
          </a:xfrm>
          <a:prstGeom prst="rect">
            <a:avLst/>
          </a:prstGeom>
          <a:noFill/>
          <a:ln w="9525">
            <a:noFill/>
            <a:miter lim="800000"/>
            <a:headEnd/>
            <a:tailEnd/>
          </a:ln>
        </p:spPr>
      </p:pic>
      <p:sp>
        <p:nvSpPr>
          <p:cNvPr id="40966" name="Text Box 8"/>
          <p:cNvSpPr txBox="1">
            <a:spLocks noChangeArrowheads="1"/>
          </p:cNvSpPr>
          <p:nvPr/>
        </p:nvSpPr>
        <p:spPr bwMode="auto">
          <a:xfrm>
            <a:off x="4343400" y="3048000"/>
            <a:ext cx="4800600" cy="2400657"/>
          </a:xfrm>
          <a:prstGeom prst="rect">
            <a:avLst/>
          </a:prstGeom>
          <a:noFill/>
          <a:ln w="9525">
            <a:noFill/>
            <a:miter lim="800000"/>
            <a:headEnd/>
            <a:tailEnd/>
          </a:ln>
        </p:spPr>
        <p:txBody>
          <a:bodyPr>
            <a:spAutoFit/>
          </a:bodyPr>
          <a:lstStyle/>
          <a:p>
            <a:pPr>
              <a:spcBef>
                <a:spcPct val="50000"/>
              </a:spcBef>
            </a:pPr>
            <a:r>
              <a:rPr lang="en-US" sz="2000" b="1" dirty="0">
                <a:solidFill>
                  <a:srgbClr val="FF0000"/>
                </a:solidFill>
                <a:latin typeface="Comic Sans MS" pitchFamily="66" charset="0"/>
              </a:rPr>
              <a:t>On 20 August 1968, 500,000 Warsaw Pact troops invaded Czechoslovakia. </a:t>
            </a:r>
            <a:r>
              <a:rPr lang="en-US" sz="2000" b="1" dirty="0" smtClean="0">
                <a:solidFill>
                  <a:srgbClr val="FF0000"/>
                </a:solidFill>
                <a:latin typeface="Comic Sans MS" pitchFamily="66" charset="0"/>
              </a:rPr>
              <a:t>“Prague Spring”</a:t>
            </a:r>
            <a:endParaRPr lang="en-US" sz="2000" b="1" dirty="0">
              <a:solidFill>
                <a:srgbClr val="FF0000"/>
              </a:solidFill>
              <a:latin typeface="Comic Sans MS" pitchFamily="66" charset="0"/>
            </a:endParaRPr>
          </a:p>
          <a:p>
            <a:pPr>
              <a:spcBef>
                <a:spcPct val="50000"/>
              </a:spcBef>
            </a:pPr>
            <a:r>
              <a:rPr lang="en-US" sz="2000" b="1" dirty="0">
                <a:solidFill>
                  <a:srgbClr val="FF0000"/>
                </a:solidFill>
                <a:latin typeface="Comic Sans MS" pitchFamily="66" charset="0"/>
              </a:rPr>
              <a:t>The Czechoslovakians did not fight the Russians. Instead, they stood in front of the tanks, and put flowers in the soldiers' hair.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dirty="0" smtClean="0">
                <a:solidFill>
                  <a:srgbClr val="FF0000"/>
                </a:solidFill>
                <a:latin typeface="Biohazard Participants" charset="0"/>
              </a:rPr>
              <a:t>What’s In A Name?</a:t>
            </a:r>
            <a:endParaRPr lang="en-US" dirty="0">
              <a:solidFill>
                <a:srgbClr val="FF0000"/>
              </a:solidFill>
              <a:latin typeface="Biohazard Participants" charset="0"/>
            </a:endParaRPr>
          </a:p>
        </p:txBody>
      </p:sp>
      <p:sp>
        <p:nvSpPr>
          <p:cNvPr id="6" name="Rectangle 3"/>
          <p:cNvSpPr txBox="1">
            <a:spLocks noChangeArrowheads="1"/>
          </p:cNvSpPr>
          <p:nvPr/>
        </p:nvSpPr>
        <p:spPr>
          <a:xfrm>
            <a:off x="1447800" y="1143000"/>
            <a:ext cx="7696200" cy="4724400"/>
          </a:xfrm>
          <a:prstGeom prst="rect">
            <a:avLst/>
          </a:prstGeom>
        </p:spPr>
        <p:txBody>
          <a:bodyPr/>
          <a:lstStyle/>
          <a:p>
            <a:pPr marL="742950" marR="0" lvl="1" indent="-285750" algn="l" defTabSz="914400" rtl="0" eaLnBrk="1" fontAlgn="base" latinLnBrk="0" hangingPunct="1">
              <a:lnSpc>
                <a:spcPct val="90000"/>
              </a:lnSpc>
              <a:spcBef>
                <a:spcPct val="20000"/>
              </a:spcBef>
              <a:spcAft>
                <a:spcPct val="0"/>
              </a:spcAft>
              <a:buClrTx/>
              <a:buSzTx/>
              <a:buFont typeface="Wingdings" pitchFamily="2" charset="2"/>
              <a:buChar char="v"/>
              <a:tabLst/>
              <a:defRPr/>
            </a:pPr>
            <a:r>
              <a:rPr kumimoji="0" lang="en-US" sz="2400" b="1" i="0" u="none" strike="noStrike" kern="0" cap="none" spc="0" normalizeH="0" baseline="0" noProof="0" dirty="0" smtClean="0">
                <a:ln>
                  <a:noFill/>
                </a:ln>
                <a:solidFill>
                  <a:srgbClr val="CC3300"/>
                </a:solidFill>
                <a:effectLst/>
                <a:uLnTx/>
                <a:uFillTx/>
                <a:latin typeface="Comic Sans MS" pitchFamily="66" charset="0"/>
              </a:rPr>
              <a:t>The USSR-</a:t>
            </a:r>
            <a:r>
              <a:rPr kumimoji="0" lang="en-US" sz="2400" b="1" i="0" u="none" strike="noStrike" kern="0" cap="none" spc="0" normalizeH="0" baseline="0" noProof="0" dirty="0" smtClean="0">
                <a:ln>
                  <a:noFill/>
                </a:ln>
                <a:solidFill>
                  <a:schemeClr val="tx1"/>
                </a:solidFill>
                <a:effectLst/>
                <a:uLnTx/>
                <a:uFillTx/>
                <a:latin typeface="Comic Sans MS" pitchFamily="66" charset="0"/>
              </a:rPr>
              <a:t> The Union of Soviet Socialist Republics- a union of communist states with Russia as the dominant state</a:t>
            </a:r>
          </a:p>
          <a:p>
            <a:pPr marL="742950" marR="0" lvl="1" indent="-285750" algn="l" defTabSz="914400" rtl="0" eaLnBrk="1" fontAlgn="base" latinLnBrk="0" hangingPunct="1">
              <a:lnSpc>
                <a:spcPct val="90000"/>
              </a:lnSpc>
              <a:spcBef>
                <a:spcPct val="20000"/>
              </a:spcBef>
              <a:spcAft>
                <a:spcPct val="0"/>
              </a:spcAft>
              <a:buClrTx/>
              <a:buSzTx/>
              <a:buFont typeface="Wingdings" pitchFamily="2" charset="2"/>
              <a:buChar char="v"/>
              <a:tabLst/>
              <a:defRPr/>
            </a:pPr>
            <a:r>
              <a:rPr kumimoji="0" lang="en-US" sz="2400" b="1" i="0" u="none" strike="noStrike" kern="0" cap="none" spc="0" normalizeH="0" baseline="0" noProof="0" dirty="0" smtClean="0">
                <a:ln>
                  <a:noFill/>
                </a:ln>
                <a:solidFill>
                  <a:srgbClr val="CC3300"/>
                </a:solidFill>
                <a:effectLst/>
                <a:uLnTx/>
                <a:uFillTx/>
                <a:latin typeface="Comic Sans MS" pitchFamily="66" charset="0"/>
              </a:rPr>
              <a:t>The Soviet Union-</a:t>
            </a:r>
            <a:r>
              <a:rPr kumimoji="0" lang="en-US" sz="2400" b="1" i="0" u="none" strike="noStrike" kern="0" cap="none" spc="0" normalizeH="0" baseline="0" noProof="0" dirty="0" smtClean="0">
                <a:ln>
                  <a:noFill/>
                </a:ln>
                <a:solidFill>
                  <a:schemeClr val="tx1"/>
                </a:solidFill>
                <a:effectLst/>
                <a:uLnTx/>
                <a:uFillTx/>
                <a:latin typeface="Comic Sans MS" pitchFamily="66" charset="0"/>
              </a:rPr>
              <a:t> same thing as the USSR</a:t>
            </a:r>
          </a:p>
          <a:p>
            <a:pPr marL="742950" marR="0" lvl="1" indent="-285750" algn="l" defTabSz="914400" rtl="0" eaLnBrk="1" fontAlgn="base" latinLnBrk="0" hangingPunct="1">
              <a:lnSpc>
                <a:spcPct val="90000"/>
              </a:lnSpc>
              <a:spcBef>
                <a:spcPct val="20000"/>
              </a:spcBef>
              <a:spcAft>
                <a:spcPct val="0"/>
              </a:spcAft>
              <a:buClrTx/>
              <a:buSzTx/>
              <a:buFont typeface="Wingdings" pitchFamily="2" charset="2"/>
              <a:buChar char="v"/>
              <a:tabLst/>
              <a:defRPr/>
            </a:pPr>
            <a:r>
              <a:rPr kumimoji="0" lang="en-US" sz="2400" b="1" i="0" u="none" strike="noStrike" kern="0" cap="none" spc="0" normalizeH="0" baseline="0" noProof="0" dirty="0" smtClean="0">
                <a:ln>
                  <a:noFill/>
                </a:ln>
                <a:solidFill>
                  <a:srgbClr val="CC3300"/>
                </a:solidFill>
                <a:effectLst/>
                <a:uLnTx/>
                <a:uFillTx/>
                <a:latin typeface="Comic Sans MS" pitchFamily="66" charset="0"/>
              </a:rPr>
              <a:t>Russia-</a:t>
            </a:r>
            <a:r>
              <a:rPr kumimoji="0" lang="en-US" sz="2400" b="1" i="0" u="none" strike="noStrike" kern="0" cap="none" spc="0" normalizeH="0" baseline="0" noProof="0" dirty="0" smtClean="0">
                <a:ln>
                  <a:noFill/>
                </a:ln>
                <a:solidFill>
                  <a:schemeClr val="tx1"/>
                </a:solidFill>
                <a:effectLst/>
                <a:uLnTx/>
                <a:uFillTx/>
                <a:latin typeface="Comic Sans MS" pitchFamily="66" charset="0"/>
              </a:rPr>
              <a:t> the dominant state of the USSR, it is often used in place of the terms USSR or Soviet Union </a:t>
            </a:r>
          </a:p>
          <a:p>
            <a:pPr marL="742950" marR="0" lvl="1" indent="-285750" algn="l" defTabSz="914400" rtl="0" eaLnBrk="1" fontAlgn="base" latinLnBrk="0" hangingPunct="1">
              <a:lnSpc>
                <a:spcPct val="90000"/>
              </a:lnSpc>
              <a:spcBef>
                <a:spcPct val="20000"/>
              </a:spcBef>
              <a:spcAft>
                <a:spcPct val="0"/>
              </a:spcAft>
              <a:buClrTx/>
              <a:buSzTx/>
              <a:buFont typeface="Wingdings" pitchFamily="2" charset="2"/>
              <a:buChar char="v"/>
              <a:tabLst/>
              <a:defRPr/>
            </a:pPr>
            <a:r>
              <a:rPr kumimoji="0" lang="en-US" sz="2400" b="1" i="0" u="none" strike="noStrike" kern="0" cap="none" spc="0" normalizeH="0" baseline="0" noProof="0" dirty="0" smtClean="0">
                <a:ln>
                  <a:noFill/>
                </a:ln>
                <a:solidFill>
                  <a:srgbClr val="CC3300"/>
                </a:solidFill>
                <a:effectLst/>
                <a:uLnTx/>
                <a:uFillTx/>
                <a:latin typeface="Comic Sans MS" pitchFamily="66" charset="0"/>
              </a:rPr>
              <a:t>The Communists-</a:t>
            </a:r>
            <a:r>
              <a:rPr kumimoji="0" lang="en-US" sz="2400" b="1" i="0" u="none" strike="noStrike" kern="0" cap="none" spc="0" normalizeH="0" baseline="0" noProof="0" dirty="0" smtClean="0">
                <a:ln>
                  <a:noFill/>
                </a:ln>
                <a:solidFill>
                  <a:schemeClr val="tx1"/>
                </a:solidFill>
                <a:effectLst/>
                <a:uLnTx/>
                <a:uFillTx/>
                <a:latin typeface="Comic Sans MS" pitchFamily="66" charset="0"/>
              </a:rPr>
              <a:t> the USSR; it could also include communist states such as China, Cuba and Yugoslavia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467600" cy="1143000"/>
          </a:xfrm>
        </p:spPr>
        <p:txBody>
          <a:bodyPr/>
          <a:lstStyle/>
          <a:p>
            <a:r>
              <a:rPr lang="en-US" dirty="0" smtClean="0">
                <a:solidFill>
                  <a:srgbClr val="FF0000"/>
                </a:solidFill>
                <a:latin typeface="Biohazard Participants" charset="0"/>
              </a:rPr>
              <a:t>The Red Scare</a:t>
            </a:r>
            <a:endParaRPr lang="en-US" dirty="0">
              <a:solidFill>
                <a:srgbClr val="FF0000"/>
              </a:solidFill>
              <a:latin typeface="Biohazard Participants" charset="0"/>
            </a:endParaRPr>
          </a:p>
        </p:txBody>
      </p:sp>
      <p:sp>
        <p:nvSpPr>
          <p:cNvPr id="3" name="Content Placeholder 2"/>
          <p:cNvSpPr>
            <a:spLocks noGrp="1"/>
          </p:cNvSpPr>
          <p:nvPr>
            <p:ph idx="1"/>
          </p:nvPr>
        </p:nvSpPr>
        <p:spPr>
          <a:xfrm>
            <a:off x="1524000" y="762000"/>
            <a:ext cx="7162800" cy="4525963"/>
          </a:xfrm>
        </p:spPr>
        <p:txBody>
          <a:bodyPr/>
          <a:lstStyle/>
          <a:p>
            <a:r>
              <a:rPr lang="en-US" sz="2400" b="1" dirty="0" smtClean="0">
                <a:latin typeface="Comic Sans MS" pitchFamily="66" charset="0"/>
              </a:rPr>
              <a:t>Fear spread in both countries and was encouraged by the government</a:t>
            </a:r>
          </a:p>
          <a:p>
            <a:pPr lvl="1"/>
            <a:r>
              <a:rPr lang="en-US" sz="2400" b="1" dirty="0" smtClean="0">
                <a:latin typeface="Comic Sans MS" pitchFamily="66" charset="0"/>
              </a:rPr>
              <a:t>It gave them support for spending</a:t>
            </a:r>
          </a:p>
          <a:p>
            <a:r>
              <a:rPr lang="en-US" sz="2400" b="1" dirty="0" smtClean="0">
                <a:latin typeface="Comic Sans MS" pitchFamily="66" charset="0"/>
              </a:rPr>
              <a:t>McCarthyism and black ball</a:t>
            </a:r>
          </a:p>
          <a:p>
            <a:pPr lvl="1"/>
            <a:r>
              <a:rPr lang="en-US" sz="2400" b="1" dirty="0" smtClean="0">
                <a:latin typeface="Comic Sans MS" pitchFamily="66" charset="0"/>
              </a:rPr>
              <a:t>Reds were everywhere!! </a:t>
            </a:r>
            <a:endParaRPr lang="en-US" sz="2400" b="1" dirty="0">
              <a:latin typeface="Comic Sans MS" pitchFamily="66" charset="0"/>
            </a:endParaRPr>
          </a:p>
        </p:txBody>
      </p:sp>
      <p:pic>
        <p:nvPicPr>
          <p:cNvPr id="4" name="Picture 6" descr="joe"/>
          <p:cNvPicPr>
            <a:picLocks noChangeAspect="1" noChangeArrowheads="1"/>
          </p:cNvPicPr>
          <p:nvPr/>
        </p:nvPicPr>
        <p:blipFill>
          <a:blip r:embed="rId2" cstate="print"/>
          <a:srcRect/>
          <a:stretch>
            <a:fillRect/>
          </a:stretch>
        </p:blipFill>
        <p:spPr>
          <a:xfrm>
            <a:off x="5562600" y="2981325"/>
            <a:ext cx="3429000" cy="3419475"/>
          </a:xfrm>
          <a:prstGeom prst="rect">
            <a:avLst/>
          </a:prstGeom>
          <a:noFill/>
        </p:spPr>
      </p:pic>
      <p:sp>
        <p:nvSpPr>
          <p:cNvPr id="5" name="Rectangle 4"/>
          <p:cNvSpPr/>
          <p:nvPr/>
        </p:nvSpPr>
        <p:spPr>
          <a:xfrm>
            <a:off x="1524000" y="2895600"/>
            <a:ext cx="4191000" cy="2754921"/>
          </a:xfrm>
          <a:prstGeom prst="rect">
            <a:avLst/>
          </a:prstGeom>
        </p:spPr>
        <p:txBody>
          <a:bodyPr wrap="square">
            <a:spAutoFit/>
          </a:bodyPr>
          <a:lstStyle/>
          <a:p>
            <a:pPr eaLnBrk="1" hangingPunct="1">
              <a:lnSpc>
                <a:spcPct val="80000"/>
              </a:lnSpc>
              <a:buFont typeface="Arial" pitchFamily="34" charset="0"/>
              <a:buChar char="•"/>
            </a:pPr>
            <a:r>
              <a:rPr lang="en-US" sz="2400" b="1" dirty="0" smtClean="0">
                <a:solidFill>
                  <a:srgbClr val="FF0000"/>
                </a:solidFill>
                <a:latin typeface="Comic Sans MS" pitchFamily="66" charset="0"/>
              </a:rPr>
              <a:t>House Un-American Activities Commission</a:t>
            </a:r>
          </a:p>
          <a:p>
            <a:pPr eaLnBrk="1" hangingPunct="1">
              <a:lnSpc>
                <a:spcPct val="80000"/>
              </a:lnSpc>
              <a:buFont typeface="Arial" pitchFamily="34" charset="0"/>
              <a:buChar char="•"/>
            </a:pPr>
            <a:r>
              <a:rPr lang="en-US" sz="2400" b="1" dirty="0" smtClean="0">
                <a:latin typeface="Comic Sans MS" pitchFamily="66" charset="0"/>
              </a:rPr>
              <a:t>Public officials and celebrities were called to testify before the commission about their real or supposed involvement in communist activities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2209800" y="3352799"/>
            <a:ext cx="6248400" cy="3309601"/>
          </a:xfrm>
          <a:prstGeom prst="rect">
            <a:avLst/>
          </a:prstGeom>
          <a:noFill/>
          <a:ln w="9525">
            <a:noFill/>
            <a:miter lim="800000"/>
            <a:headEnd/>
            <a:tailEnd/>
          </a:ln>
        </p:spPr>
      </p:pic>
      <p:sp>
        <p:nvSpPr>
          <p:cNvPr id="12" name="Rectangle 2"/>
          <p:cNvSpPr>
            <a:spLocks noGrp="1" noChangeArrowheads="1"/>
          </p:cNvSpPr>
          <p:nvPr>
            <p:ph type="title"/>
          </p:nvPr>
        </p:nvSpPr>
        <p:spPr>
          <a:xfrm>
            <a:off x="2286000" y="0"/>
            <a:ext cx="6477000" cy="1117600"/>
          </a:xfrm>
        </p:spPr>
        <p:txBody>
          <a:bodyPr/>
          <a:lstStyle/>
          <a:p>
            <a:pPr eaLnBrk="1" hangingPunct="1"/>
            <a:r>
              <a:rPr lang="en-US" dirty="0" smtClean="0">
                <a:solidFill>
                  <a:srgbClr val="FF0000"/>
                </a:solidFill>
                <a:latin typeface="Biohazard Participants" charset="0"/>
              </a:rPr>
              <a:t>China Revolts</a:t>
            </a:r>
          </a:p>
        </p:txBody>
      </p:sp>
      <p:sp>
        <p:nvSpPr>
          <p:cNvPr id="13" name="Rectangle 3"/>
          <p:cNvSpPr txBox="1">
            <a:spLocks noChangeArrowheads="1"/>
          </p:cNvSpPr>
          <p:nvPr/>
        </p:nvSpPr>
        <p:spPr>
          <a:xfrm>
            <a:off x="1447800" y="533400"/>
            <a:ext cx="7696200" cy="4495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Comic Sans MS" pitchFamily="66" charset="0"/>
              </a:rPr>
              <a:t>After the provisional government failed, the NATIONALISTS led by </a:t>
            </a:r>
            <a:r>
              <a:rPr kumimoji="0" lang="en-US" sz="2800" b="1" i="0" u="sng" strike="noStrike" kern="0" cap="none" spc="0" normalizeH="0" baseline="0" noProof="0" dirty="0" smtClean="0">
                <a:ln>
                  <a:noFill/>
                </a:ln>
                <a:effectLst/>
                <a:uLnTx/>
                <a:uFillTx/>
                <a:latin typeface="Comic Sans MS" pitchFamily="66" charset="0"/>
              </a:rPr>
              <a:t>Chiang Kai-shek</a:t>
            </a:r>
            <a:r>
              <a:rPr kumimoji="0" lang="en-US" sz="2800" b="1" i="0" u="none" strike="noStrike" kern="0" cap="none" spc="0" normalizeH="0" baseline="0" noProof="0" dirty="0" smtClean="0">
                <a:ln>
                  <a:noFill/>
                </a:ln>
                <a:effectLst/>
                <a:uLnTx/>
                <a:uFillTx/>
                <a:latin typeface="Comic Sans MS" pitchFamily="66" charset="0"/>
              </a:rPr>
              <a:t>, the COMMUNISTS led by </a:t>
            </a:r>
            <a:r>
              <a:rPr kumimoji="0" lang="en-US" sz="2800" b="1" i="0" u="sng" strike="noStrike" kern="0" cap="none" spc="0" normalizeH="0" baseline="0" noProof="0" dirty="0" smtClean="0">
                <a:ln>
                  <a:noFill/>
                </a:ln>
                <a:effectLst/>
                <a:uLnTx/>
                <a:uFillTx/>
                <a:latin typeface="Comic Sans MS" pitchFamily="66" charset="0"/>
              </a:rPr>
              <a:t>Mao Zedong,</a:t>
            </a:r>
            <a:r>
              <a:rPr kumimoji="0" lang="en-US" sz="2800" b="1" i="0" u="none" strike="noStrike" kern="0" cap="none" spc="0" normalizeH="0" baseline="0" noProof="0" dirty="0" smtClean="0">
                <a:ln>
                  <a:noFill/>
                </a:ln>
                <a:effectLst/>
                <a:uLnTx/>
                <a:uFillTx/>
                <a:latin typeface="Comic Sans MS" pitchFamily="66" charset="0"/>
              </a:rPr>
              <a:t> and various WARLORDS began a CIVIL WAR for control of China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Comic Sans MS" pitchFamily="66" charset="0"/>
              </a:rPr>
              <a:t>1925-1937</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286000" y="76200"/>
            <a:ext cx="6477000" cy="1117600"/>
          </a:xfrm>
        </p:spPr>
        <p:txBody>
          <a:bodyPr/>
          <a:lstStyle/>
          <a:p>
            <a:pPr eaLnBrk="1" hangingPunct="1"/>
            <a:r>
              <a:rPr lang="en-US" dirty="0" smtClean="0">
                <a:solidFill>
                  <a:srgbClr val="FF0000"/>
                </a:solidFill>
                <a:latin typeface="Biohazard Participants" charset="0"/>
              </a:rPr>
              <a:t>Chiang Kai-shek</a:t>
            </a:r>
          </a:p>
        </p:txBody>
      </p:sp>
      <p:sp>
        <p:nvSpPr>
          <p:cNvPr id="6" name="Rectangle 3"/>
          <p:cNvSpPr txBox="1">
            <a:spLocks noChangeArrowheads="1"/>
          </p:cNvSpPr>
          <p:nvPr/>
        </p:nvSpPr>
        <p:spPr>
          <a:xfrm>
            <a:off x="1371600" y="685800"/>
            <a:ext cx="5029200" cy="5334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Comic Sans MS" pitchFamily="66" charset="0"/>
              </a:rPr>
              <a:t>Encouraged continued Western investment in China.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Comic Sans MS" pitchFamily="66" charset="0"/>
              </a:rPr>
              <a:t>Nationalist and Militarist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Comic Sans MS" pitchFamily="66" charset="0"/>
              </a:rPr>
              <a:t>He failed to consolidate power, improve the </a:t>
            </a:r>
          </a:p>
          <a:p>
            <a:pPr marL="342900" marR="0" lvl="0" indent="-342900" algn="l" defTabSz="914400" rtl="0" eaLnBrk="1" fontAlgn="base" latinLnBrk="0" hangingPunct="1">
              <a:lnSpc>
                <a:spcPct val="100000"/>
              </a:lnSpc>
              <a:spcBef>
                <a:spcPct val="20000"/>
              </a:spcBef>
              <a:spcAft>
                <a:spcPct val="0"/>
              </a:spcAft>
              <a:buClrTx/>
              <a:buSzTx/>
              <a:tabLst/>
              <a:defRPr/>
            </a:pPr>
            <a:r>
              <a:rPr lang="en-US" sz="2800" b="1" kern="0" dirty="0" smtClean="0">
                <a:latin typeface="Comic Sans MS" pitchFamily="66" charset="0"/>
              </a:rPr>
              <a:t>	</a:t>
            </a:r>
            <a:r>
              <a:rPr kumimoji="0" lang="en-US" sz="2800" b="1" i="0" u="none" strike="noStrike" kern="0" cap="none" spc="0" normalizeH="0" baseline="0" noProof="0" dirty="0" smtClean="0">
                <a:ln>
                  <a:noFill/>
                </a:ln>
                <a:effectLst/>
                <a:uLnTx/>
                <a:uFillTx/>
                <a:latin typeface="Comic Sans MS" pitchFamily="66" charset="0"/>
              </a:rPr>
              <a:t>economy (especially </a:t>
            </a:r>
          </a:p>
          <a:p>
            <a:pPr marL="342900" marR="0" lvl="0" indent="-342900" algn="l" defTabSz="914400" rtl="0" eaLnBrk="1" fontAlgn="base" latinLnBrk="0" hangingPunct="1">
              <a:lnSpc>
                <a:spcPct val="100000"/>
              </a:lnSpc>
              <a:spcBef>
                <a:spcPct val="20000"/>
              </a:spcBef>
              <a:spcAft>
                <a:spcPct val="0"/>
              </a:spcAft>
              <a:buClrTx/>
              <a:buSzTx/>
              <a:tabLst/>
              <a:defRPr/>
            </a:pPr>
            <a:r>
              <a:rPr lang="en-US" sz="2800" b="1" kern="0" dirty="0" smtClean="0">
                <a:latin typeface="Comic Sans MS" pitchFamily="66" charset="0"/>
              </a:rPr>
              <a:t>	</a:t>
            </a:r>
            <a:r>
              <a:rPr kumimoji="0" lang="en-US" sz="2800" b="1" i="0" u="none" strike="noStrike" kern="0" cap="none" spc="0" normalizeH="0" baseline="0" noProof="0" dirty="0" smtClean="0">
                <a:ln>
                  <a:noFill/>
                </a:ln>
                <a:effectLst/>
                <a:uLnTx/>
                <a:uFillTx/>
                <a:latin typeface="Comic Sans MS" pitchFamily="66" charset="0"/>
              </a:rPr>
              <a:t>the peasants), or modernize China</a:t>
            </a:r>
          </a:p>
        </p:txBody>
      </p:sp>
      <p:pic>
        <p:nvPicPr>
          <p:cNvPr id="7" name="Picture 10" descr="start-world-war-2-17"/>
          <p:cNvPicPr>
            <a:picLocks noChangeAspect="1" noChangeArrowheads="1"/>
          </p:cNvPicPr>
          <p:nvPr/>
        </p:nvPicPr>
        <p:blipFill>
          <a:blip r:embed="rId2" cstate="print"/>
          <a:srcRect/>
          <a:stretch>
            <a:fillRect/>
          </a:stretch>
        </p:blipFill>
        <p:spPr bwMode="auto">
          <a:xfrm>
            <a:off x="5286895" y="3581400"/>
            <a:ext cx="385710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286000" y="685800"/>
            <a:ext cx="64770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0000"/>
                </a:solidFill>
                <a:effectLst/>
                <a:uLnTx/>
                <a:uFillTx/>
                <a:latin typeface="Biohazard Participants" charset="0"/>
                <a:ea typeface="+mj-ea"/>
                <a:cs typeface="+mj-cs"/>
              </a:rPr>
              <a:t>Mao Zedong</a:t>
            </a:r>
          </a:p>
        </p:txBody>
      </p:sp>
      <p:sp>
        <p:nvSpPr>
          <p:cNvPr id="6" name="Rectangle 3"/>
          <p:cNvSpPr txBox="1">
            <a:spLocks noChangeArrowheads="1"/>
          </p:cNvSpPr>
          <p:nvPr/>
        </p:nvSpPr>
        <p:spPr>
          <a:xfrm>
            <a:off x="1447800" y="1828800"/>
            <a:ext cx="3810000" cy="4114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effectLst/>
                <a:uLnTx/>
                <a:uFillTx/>
                <a:latin typeface="Comic Sans MS" pitchFamily="66" charset="0"/>
              </a:rPr>
              <a:t>Concerned with the plight of the Chinese rural worker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effectLst/>
                <a:uLnTx/>
                <a:uFillTx/>
                <a:latin typeface="Comic Sans MS" pitchFamily="66" charset="0"/>
              </a:rPr>
              <a:t>Anti-Western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effectLst/>
                <a:uLnTx/>
                <a:uFillTx/>
                <a:latin typeface="Comic Sans MS" pitchFamily="66" charset="0"/>
              </a:rPr>
              <a:t>Nationalist and militarist</a:t>
            </a:r>
          </a:p>
          <a:p>
            <a:pPr marL="342900" indent="-342900">
              <a:spcBef>
                <a:spcPct val="20000"/>
              </a:spcBef>
              <a:buFontTx/>
              <a:buChar char="•"/>
            </a:pPr>
            <a:r>
              <a:rPr lang="en-US" sz="2400" b="1" dirty="0" smtClean="0">
                <a:latin typeface="Comic Sans MS" pitchFamily="66" charset="0"/>
              </a:rPr>
              <a:t>Led the army in developing guerilla warfare tactics to fight the Nationalists and later the Japanese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1" i="0" u="none" strike="noStrike" kern="0" cap="none" spc="0" normalizeH="0" baseline="0" noProof="0" dirty="0" smtClean="0">
              <a:ln>
                <a:noFill/>
              </a:ln>
              <a:effectLst/>
              <a:uLnTx/>
              <a:uFillTx/>
              <a:latin typeface="Comic Sans MS" pitchFamily="66" charset="0"/>
            </a:endParaRPr>
          </a:p>
        </p:txBody>
      </p:sp>
      <p:pic>
        <p:nvPicPr>
          <p:cNvPr id="7" name="Picture 11"/>
          <p:cNvPicPr>
            <a:picLocks noChangeAspect="1" noChangeArrowheads="1"/>
          </p:cNvPicPr>
          <p:nvPr/>
        </p:nvPicPr>
        <p:blipFill>
          <a:blip r:embed="rId2" cstate="print"/>
          <a:srcRect/>
          <a:stretch>
            <a:fillRect/>
          </a:stretch>
        </p:blipFill>
        <p:spPr bwMode="auto">
          <a:xfrm>
            <a:off x="5143500" y="2133600"/>
            <a:ext cx="400050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133600" y="381000"/>
            <a:ext cx="5699760" cy="558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FF0000"/>
                </a:solidFill>
                <a:effectLst/>
                <a:uLnTx/>
                <a:uFillTx/>
                <a:latin typeface="Biohazard Participants" charset="0"/>
                <a:ea typeface="+mj-ea"/>
                <a:cs typeface="+mj-cs"/>
              </a:rPr>
              <a:t>1937 – Japan invaded </a:t>
            </a:r>
            <a:r>
              <a:rPr kumimoji="0" lang="en-US" sz="3600" b="1" i="0" u="none" strike="noStrike" kern="0" cap="none" spc="0" normalizeH="0" baseline="0" noProof="0" dirty="0" smtClean="0">
                <a:ln>
                  <a:noFill/>
                </a:ln>
                <a:solidFill>
                  <a:schemeClr val="bg1"/>
                </a:solidFill>
                <a:effectLst/>
                <a:uLnTx/>
                <a:uFillTx/>
                <a:latin typeface="+mj-lt"/>
                <a:ea typeface="+mj-ea"/>
                <a:cs typeface="+mj-cs"/>
              </a:rPr>
              <a:t>China</a:t>
            </a:r>
          </a:p>
        </p:txBody>
      </p:sp>
      <p:sp>
        <p:nvSpPr>
          <p:cNvPr id="4" name="Rectangle 3"/>
          <p:cNvSpPr txBox="1">
            <a:spLocks noChangeArrowheads="1"/>
          </p:cNvSpPr>
          <p:nvPr/>
        </p:nvSpPr>
        <p:spPr>
          <a:xfrm>
            <a:off x="1447800" y="1143000"/>
            <a:ext cx="3956304" cy="27051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600" b="1" i="0" u="none" strike="noStrike" kern="0" cap="none" spc="0" normalizeH="0" baseline="0" noProof="0" dirty="0" smtClean="0">
                <a:ln>
                  <a:noFill/>
                </a:ln>
                <a:effectLst/>
                <a:uLnTx/>
                <a:uFillTx/>
                <a:latin typeface="Comic Sans MS" pitchFamily="66" charset="0"/>
              </a:rPr>
              <a:t>Communists &amp; Nationalists fought the Japanese “separately together”.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600" b="1" i="0" u="none" strike="noStrike" kern="0" cap="none" spc="0" normalizeH="0" baseline="0" noProof="0" dirty="0" smtClean="0">
                <a:ln>
                  <a:noFill/>
                </a:ln>
                <a:effectLst/>
                <a:uLnTx/>
                <a:uFillTx/>
                <a:latin typeface="Comic Sans MS" pitchFamily="66" charset="0"/>
              </a:rPr>
              <a:t>Communists were more effective in their guerilla war against the Japanese.</a:t>
            </a:r>
          </a:p>
        </p:txBody>
      </p:sp>
      <p:pic>
        <p:nvPicPr>
          <p:cNvPr id="5" name="Picture 5"/>
          <p:cNvPicPr>
            <a:picLocks noChangeAspect="1" noChangeArrowheads="1"/>
          </p:cNvPicPr>
          <p:nvPr/>
        </p:nvPicPr>
        <p:blipFill>
          <a:blip r:embed="rId2" cstate="print"/>
          <a:srcRect/>
          <a:stretch>
            <a:fillRect/>
          </a:stretch>
        </p:blipFill>
        <p:spPr bwMode="auto">
          <a:xfrm>
            <a:off x="4724400" y="1981200"/>
            <a:ext cx="4343400" cy="3121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2286000" y="381000"/>
            <a:ext cx="6477000" cy="1295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FF0000"/>
                </a:solidFill>
                <a:effectLst/>
                <a:uLnTx/>
                <a:uFillTx/>
                <a:latin typeface="Biohazard Participants" charset="0"/>
                <a:ea typeface="+mj-ea"/>
                <a:cs typeface="+mj-cs"/>
              </a:rPr>
              <a:t>Civil War Continued 1945-1949</a:t>
            </a:r>
            <a:endParaRPr kumimoji="0" lang="en-US" sz="4800" b="0" i="0" u="none" strike="noStrike" kern="0" cap="none" spc="0" normalizeH="0" baseline="0" noProof="0" dirty="0" smtClean="0">
              <a:ln>
                <a:noFill/>
              </a:ln>
              <a:solidFill>
                <a:srgbClr val="FF0000"/>
              </a:solidFill>
              <a:effectLst/>
              <a:uLnTx/>
              <a:uFillTx/>
              <a:latin typeface="Biohazard Participants" charset="0"/>
              <a:ea typeface="+mj-ea"/>
              <a:cs typeface="+mj-cs"/>
            </a:endParaRPr>
          </a:p>
        </p:txBody>
      </p:sp>
      <p:sp>
        <p:nvSpPr>
          <p:cNvPr id="4" name="Rectangle 5"/>
          <p:cNvSpPr txBox="1">
            <a:spLocks noChangeArrowheads="1"/>
          </p:cNvSpPr>
          <p:nvPr/>
        </p:nvSpPr>
        <p:spPr>
          <a:xfrm>
            <a:off x="4876800" y="1524000"/>
            <a:ext cx="4267200" cy="5334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Comic Sans MS" pitchFamily="66" charset="0"/>
              </a:rPr>
              <a:t>After WW II the Chinese</a:t>
            </a:r>
            <a:r>
              <a:rPr kumimoji="0" lang="en-US" sz="2800" b="1" i="0" u="none" strike="noStrike" kern="0" cap="none" spc="0" normalizeH="0" noProof="0" dirty="0" smtClean="0">
                <a:ln>
                  <a:noFill/>
                </a:ln>
                <a:effectLst/>
                <a:uLnTx/>
                <a:uFillTx/>
                <a:latin typeface="Comic Sans MS" pitchFamily="66" charset="0"/>
              </a:rPr>
              <a:t> picked up where they had left off</a:t>
            </a:r>
            <a:endParaRPr kumimoji="0" lang="en-US" sz="2800" b="1" i="0" u="none" strike="noStrike" kern="0" cap="none" spc="0" normalizeH="0" baseline="0" noProof="0" dirty="0" smtClean="0">
              <a:ln>
                <a:noFill/>
              </a:ln>
              <a:effectLst/>
              <a:uLnTx/>
              <a:uFillTx/>
              <a:latin typeface="Comic Sans MS" pitchFamily="66"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Comic Sans MS" pitchFamily="66" charset="0"/>
              </a:rPr>
              <a:t>The West supported Chiang’s Nationalist Army and the USSR sent some support to Mao.</a:t>
            </a:r>
          </a:p>
        </p:txBody>
      </p:sp>
      <p:pic>
        <p:nvPicPr>
          <p:cNvPr id="5" name="Picture 5"/>
          <p:cNvPicPr>
            <a:picLocks noChangeAspect="1" noChangeArrowheads="1"/>
          </p:cNvPicPr>
          <p:nvPr/>
        </p:nvPicPr>
        <p:blipFill>
          <a:blip r:embed="rId2" cstate="print"/>
          <a:srcRect/>
          <a:stretch>
            <a:fillRect/>
          </a:stretch>
        </p:blipFill>
        <p:spPr bwMode="auto">
          <a:xfrm>
            <a:off x="152400" y="1905000"/>
            <a:ext cx="5086874"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133600" y="152400"/>
            <a:ext cx="6477000" cy="1117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0000"/>
                </a:solidFill>
                <a:effectLst/>
                <a:uLnTx/>
                <a:uFillTx/>
                <a:latin typeface="Biohazard Participants" charset="0"/>
                <a:ea typeface="+mj-ea"/>
                <a:cs typeface="+mj-cs"/>
              </a:rPr>
              <a:t>Communist Victory</a:t>
            </a:r>
            <a:endParaRPr kumimoji="0" lang="en-US" sz="4800" b="1" i="0" u="none" strike="noStrike" kern="0" cap="none" spc="0" normalizeH="0" baseline="0" noProof="0" dirty="0" smtClean="0">
              <a:ln>
                <a:noFill/>
              </a:ln>
              <a:solidFill>
                <a:srgbClr val="FF0000"/>
              </a:solidFill>
              <a:effectLst/>
              <a:uLnTx/>
              <a:uFillTx/>
              <a:latin typeface="Biohazard Participants" charset="0"/>
              <a:ea typeface="+mj-ea"/>
              <a:cs typeface="+mj-cs"/>
            </a:endParaRPr>
          </a:p>
        </p:txBody>
      </p:sp>
      <p:sp>
        <p:nvSpPr>
          <p:cNvPr id="4" name="Rectangle 3"/>
          <p:cNvSpPr txBox="1">
            <a:spLocks noChangeArrowheads="1"/>
          </p:cNvSpPr>
          <p:nvPr/>
        </p:nvSpPr>
        <p:spPr>
          <a:xfrm>
            <a:off x="1447800" y="1066800"/>
            <a:ext cx="3505200" cy="5791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600" b="1" i="0" u="none" strike="noStrike" kern="0" cap="none" spc="0" normalizeH="0" baseline="0" noProof="0" dirty="0" smtClean="0">
                <a:ln>
                  <a:noFill/>
                </a:ln>
                <a:effectLst/>
                <a:uLnTx/>
                <a:uFillTx/>
                <a:latin typeface="Comic Sans MS" pitchFamily="66" charset="0"/>
              </a:rPr>
              <a:t>1949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600" b="1" i="0" u="none" strike="noStrike" kern="0" cap="none" spc="0" normalizeH="0" baseline="0" noProof="0" dirty="0" smtClean="0">
                <a:ln>
                  <a:noFill/>
                </a:ln>
                <a:effectLst/>
                <a:uLnTx/>
                <a:uFillTx/>
                <a:latin typeface="Comic Sans MS" pitchFamily="66" charset="0"/>
              </a:rPr>
              <a:t>Chiang Kai-shek &amp; the Nationalist Army were driven out of mainland China to Taiwan, the Communists founded the </a:t>
            </a:r>
            <a:r>
              <a:rPr kumimoji="0" lang="en-US" sz="2600" b="1" i="0" u="none" strike="noStrike" kern="0" cap="none" spc="0" normalizeH="0" baseline="0" noProof="0" dirty="0" smtClean="0">
                <a:ln>
                  <a:noFill/>
                </a:ln>
                <a:solidFill>
                  <a:srgbClr val="FF0000"/>
                </a:solidFill>
                <a:effectLst/>
                <a:uLnTx/>
                <a:uFillTx/>
                <a:latin typeface="Comic Sans MS" pitchFamily="66" charset="0"/>
              </a:rPr>
              <a:t>People’s Republic of China.</a:t>
            </a:r>
          </a:p>
        </p:txBody>
      </p:sp>
      <p:pic>
        <p:nvPicPr>
          <p:cNvPr id="5" name="Picture 5" descr="Photograph:Chinese communist troops marching through Beijing after taking over the city in early 1949."/>
          <p:cNvPicPr>
            <a:picLocks noChangeAspect="1" noChangeArrowheads="1"/>
          </p:cNvPicPr>
          <p:nvPr/>
        </p:nvPicPr>
        <p:blipFill>
          <a:blip r:embed="rId2" cstate="print"/>
          <a:srcRect/>
          <a:stretch>
            <a:fillRect/>
          </a:stretch>
        </p:blipFill>
        <p:spPr bwMode="auto">
          <a:xfrm>
            <a:off x="4876800" y="1600200"/>
            <a:ext cx="4191000" cy="41449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86000" y="0"/>
            <a:ext cx="64770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Biohazard Participants" charset="0"/>
                <a:ea typeface="+mj-ea"/>
                <a:cs typeface="+mj-cs"/>
              </a:rPr>
              <a:t>Communist China</a:t>
            </a:r>
          </a:p>
        </p:txBody>
      </p:sp>
      <p:sp>
        <p:nvSpPr>
          <p:cNvPr id="4" name="Rectangle 3"/>
          <p:cNvSpPr txBox="1">
            <a:spLocks noChangeArrowheads="1"/>
          </p:cNvSpPr>
          <p:nvPr/>
        </p:nvSpPr>
        <p:spPr>
          <a:xfrm>
            <a:off x="1600200" y="609600"/>
            <a:ext cx="7391400" cy="29718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600" b="1" i="0" u="none" strike="noStrike" kern="0" cap="none" spc="0" normalizeH="0" baseline="0" noProof="0" dirty="0" smtClean="0">
                <a:ln>
                  <a:noFill/>
                </a:ln>
                <a:effectLst/>
                <a:uLnTx/>
                <a:uFillTx/>
                <a:latin typeface="Comic Sans MS" pitchFamily="66" charset="0"/>
              </a:rPr>
              <a:t>PEASANT support grew with redistribution of land by the government.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2600" b="1" kern="0" dirty="0" smtClean="0">
                <a:latin typeface="Comic Sans MS" pitchFamily="66" charset="0"/>
              </a:rPr>
              <a:t>Collectivization eventually forced on the peasants.  </a:t>
            </a:r>
          </a:p>
          <a:p>
            <a:pPr marL="800100" lvl="1" indent="-342900">
              <a:lnSpc>
                <a:spcPct val="90000"/>
              </a:lnSpc>
              <a:spcBef>
                <a:spcPct val="20000"/>
              </a:spcBef>
              <a:buFontTx/>
              <a:buChar char="•"/>
            </a:pPr>
            <a:r>
              <a:rPr lang="en-US" sz="2600" b="1" kern="0" dirty="0" smtClean="0">
                <a:latin typeface="Comic Sans MS" pitchFamily="66" charset="0"/>
              </a:rPr>
              <a:t>Where else did this happen?</a:t>
            </a:r>
            <a:endParaRPr kumimoji="0" lang="en-US" sz="2600" b="1" i="0" u="none" strike="noStrike" kern="0" cap="none" spc="0" normalizeH="0" baseline="0" noProof="0" dirty="0" smtClean="0">
              <a:ln>
                <a:noFill/>
              </a:ln>
              <a:effectLst/>
              <a:uLnTx/>
              <a:uFillTx/>
              <a:latin typeface="Comic Sans MS" pitchFamily="66"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600" b="1" i="0" u="none" strike="noStrike" kern="0" cap="none" spc="0" normalizeH="0" baseline="0" noProof="0" dirty="0" smtClean="0">
                <a:ln>
                  <a:noFill/>
                </a:ln>
                <a:effectLst/>
                <a:uLnTx/>
                <a:uFillTx/>
                <a:latin typeface="Comic Sans MS" pitchFamily="66" charset="0"/>
              </a:rPr>
              <a:t>OTHERS supported the government because of propaganda and education.</a:t>
            </a:r>
          </a:p>
        </p:txBody>
      </p:sp>
      <p:sp>
        <p:nvSpPr>
          <p:cNvPr id="8" name="Rectangle 3"/>
          <p:cNvSpPr txBox="1">
            <a:spLocks noChangeArrowheads="1"/>
          </p:cNvSpPr>
          <p:nvPr/>
        </p:nvSpPr>
        <p:spPr>
          <a:xfrm>
            <a:off x="1600200" y="3505200"/>
            <a:ext cx="3505200" cy="3581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600" b="1" i="0" u="none" strike="noStrike" kern="0" cap="none" spc="0" normalizeH="0" baseline="0" noProof="0" dirty="0" smtClean="0">
                <a:ln>
                  <a:noFill/>
                </a:ln>
                <a:effectLst/>
                <a:uLnTx/>
                <a:uFillTx/>
                <a:latin typeface="Comic Sans MS" pitchFamily="66" charset="0"/>
              </a:rPr>
              <a:t>Many who were nationalists, </a:t>
            </a:r>
            <a:r>
              <a:rPr kumimoji="0" lang="en-US" sz="2600" b="1" i="0" u="none" strike="noStrike" kern="0" cap="none" spc="0" normalizeH="0" baseline="0" noProof="0" dirty="0" err="1" smtClean="0">
                <a:ln>
                  <a:noFill/>
                </a:ln>
                <a:effectLst/>
                <a:uLnTx/>
                <a:uFillTx/>
                <a:latin typeface="Comic Sans MS" pitchFamily="66" charset="0"/>
              </a:rPr>
              <a:t>upperclass</a:t>
            </a:r>
            <a:r>
              <a:rPr kumimoji="0" lang="en-US" sz="2600" b="1" i="0" u="none" strike="noStrike" kern="0" cap="none" spc="0" normalizeH="0" baseline="0" noProof="0" dirty="0" smtClean="0">
                <a:ln>
                  <a:noFill/>
                </a:ln>
                <a:effectLst/>
                <a:uLnTx/>
                <a:uFillTx/>
                <a:latin typeface="Comic Sans MS" pitchFamily="66" charset="0"/>
              </a:rPr>
              <a:t>, or </a:t>
            </a:r>
            <a:r>
              <a:rPr kumimoji="0" lang="en-US" sz="2600" b="1" i="0" u="sng" strike="noStrike" kern="0" cap="none" spc="0" normalizeH="0" baseline="0" noProof="0" dirty="0" smtClean="0">
                <a:ln>
                  <a:noFill/>
                </a:ln>
                <a:effectLst/>
                <a:uLnTx/>
                <a:uFillTx/>
                <a:latin typeface="Comic Sans MS" pitchFamily="66" charset="0"/>
              </a:rPr>
              <a:t>dissidents</a:t>
            </a:r>
            <a:r>
              <a:rPr kumimoji="0" lang="en-US" sz="2600" b="1" i="0" u="none" strike="noStrike" kern="0" cap="none" spc="0" normalizeH="0" baseline="0" noProof="0" dirty="0" smtClean="0">
                <a:ln>
                  <a:noFill/>
                </a:ln>
                <a:effectLst/>
                <a:uLnTx/>
                <a:uFillTx/>
                <a:latin typeface="Comic Sans MS" pitchFamily="66" charset="0"/>
              </a:rPr>
              <a:t> were imprisoned in forced labor camps or killed.</a:t>
            </a:r>
          </a:p>
        </p:txBody>
      </p:sp>
      <p:pic>
        <p:nvPicPr>
          <p:cNvPr id="9" name="Picture 6" descr="34chino"/>
          <p:cNvPicPr>
            <a:picLocks noChangeAspect="1" noChangeArrowheads="1"/>
          </p:cNvPicPr>
          <p:nvPr/>
        </p:nvPicPr>
        <p:blipFill>
          <a:blip r:embed="rId2" cstate="print"/>
          <a:srcRect/>
          <a:stretch>
            <a:fillRect/>
          </a:stretch>
        </p:blipFill>
        <p:spPr bwMode="auto">
          <a:xfrm>
            <a:off x="5047143" y="3657600"/>
            <a:ext cx="4096857" cy="303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762000"/>
            <a:ext cx="3810000" cy="4093428"/>
          </a:xfrm>
          <a:prstGeom prst="rect">
            <a:avLst/>
          </a:prstGeom>
        </p:spPr>
        <p:txBody>
          <a:bodyPr wrap="square">
            <a:spAutoFit/>
          </a:bodyPr>
          <a:lstStyle/>
          <a:p>
            <a:pPr>
              <a:buFont typeface="Arial" pitchFamily="34" charset="0"/>
              <a:buChar char="•"/>
            </a:pPr>
            <a:r>
              <a:rPr lang="en-US" sz="2600" b="1" dirty="0" smtClean="0">
                <a:latin typeface="Comic Sans MS" pitchFamily="66" charset="0"/>
              </a:rPr>
              <a:t> Foot-binding ended and arranged marriages were limited</a:t>
            </a:r>
          </a:p>
          <a:p>
            <a:pPr eaLnBrk="1" hangingPunct="1">
              <a:buFont typeface="Arial" pitchFamily="34" charset="0"/>
              <a:buChar char="•"/>
            </a:pPr>
            <a:r>
              <a:rPr lang="en-US" sz="2600" b="1" dirty="0" smtClean="0">
                <a:latin typeface="Comic Sans MS" pitchFamily="66" charset="0"/>
              </a:rPr>
              <a:t> Women could hold professions, join the army, and serve in the government.</a:t>
            </a:r>
          </a:p>
          <a:p>
            <a:pPr eaLnBrk="1" hangingPunct="1">
              <a:buFont typeface="Arial" pitchFamily="34" charset="0"/>
              <a:buChar char="•"/>
            </a:pPr>
            <a:r>
              <a:rPr lang="en-US" sz="2600" b="1" dirty="0" smtClean="0">
                <a:latin typeface="Comic Sans MS" pitchFamily="66" charset="0"/>
              </a:rPr>
              <a:t> “Legal equality” with men.</a:t>
            </a:r>
            <a:endParaRPr lang="en-US" sz="2600" dirty="0">
              <a:latin typeface="Comic Sans MS" pitchFamily="66" charset="0"/>
            </a:endParaRPr>
          </a:p>
        </p:txBody>
      </p:sp>
      <p:sp>
        <p:nvSpPr>
          <p:cNvPr id="4" name="Rectangle 2"/>
          <p:cNvSpPr txBox="1">
            <a:spLocks noChangeArrowheads="1"/>
          </p:cNvSpPr>
          <p:nvPr/>
        </p:nvSpPr>
        <p:spPr>
          <a:xfrm>
            <a:off x="1447800" y="152400"/>
            <a:ext cx="76962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Biohazard Participants" charset="0"/>
                <a:ea typeface="+mj-ea"/>
                <a:cs typeface="+mj-cs"/>
              </a:rPr>
              <a:t>Women’s Status Improved</a:t>
            </a:r>
            <a:r>
              <a:rPr kumimoji="0" lang="en-US" sz="3200" b="1" i="0" u="none" strike="noStrike" kern="0" cap="none" spc="0" normalizeH="0" baseline="0" noProof="0" dirty="0" smtClean="0">
                <a:ln>
                  <a:noFill/>
                </a:ln>
                <a:solidFill>
                  <a:schemeClr val="bg1"/>
                </a:solidFill>
                <a:effectLst/>
                <a:uLnTx/>
                <a:uFillTx/>
                <a:latin typeface="+mj-lt"/>
                <a:ea typeface="+mj-ea"/>
                <a:cs typeface="+mj-cs"/>
              </a:rPr>
              <a:t>?</a:t>
            </a:r>
          </a:p>
        </p:txBody>
      </p:sp>
      <p:sp>
        <p:nvSpPr>
          <p:cNvPr id="5" name="Rectangle 3"/>
          <p:cNvSpPr txBox="1">
            <a:spLocks noChangeArrowheads="1"/>
          </p:cNvSpPr>
          <p:nvPr/>
        </p:nvSpPr>
        <p:spPr>
          <a:xfrm>
            <a:off x="1447800" y="4724400"/>
            <a:ext cx="7467600" cy="2057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600" b="1" i="0" u="none" strike="noStrike" kern="0" cap="none" spc="0" normalizeH="0" baseline="0" noProof="0" dirty="0" smtClean="0">
                <a:ln>
                  <a:noFill/>
                </a:ln>
                <a:effectLst/>
                <a:uLnTx/>
                <a:uFillTx/>
                <a:latin typeface="Comic Sans MS" pitchFamily="66" charset="0"/>
              </a:rPr>
              <a:t>Women were working outside of the home AND still responsible for the home and childcare.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600" b="1" i="0" u="none" strike="noStrike" kern="0" cap="none" spc="0" normalizeH="0" baseline="0" noProof="0" dirty="0" smtClean="0">
                <a:ln>
                  <a:noFill/>
                </a:ln>
                <a:effectLst/>
                <a:uLnTx/>
                <a:uFillTx/>
                <a:latin typeface="Comic Sans MS" pitchFamily="66" charset="0"/>
              </a:rPr>
              <a:t>Traditional emphasis on men as “superior” continued.</a:t>
            </a:r>
          </a:p>
        </p:txBody>
      </p:sp>
      <p:pic>
        <p:nvPicPr>
          <p:cNvPr id="7" name="Picture 9" descr="focusgun"/>
          <p:cNvPicPr>
            <a:picLocks noChangeAspect="1" noChangeArrowheads="1"/>
          </p:cNvPicPr>
          <p:nvPr/>
        </p:nvPicPr>
        <p:blipFill>
          <a:blip r:embed="rId2" cstate="print"/>
          <a:srcRect/>
          <a:stretch>
            <a:fillRect/>
          </a:stretch>
        </p:blipFill>
        <p:spPr bwMode="auto">
          <a:xfrm>
            <a:off x="5410200" y="914400"/>
            <a:ext cx="3209925"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447800" y="381000"/>
            <a:ext cx="7696200" cy="685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FF0000"/>
                </a:solidFill>
                <a:effectLst/>
                <a:uLnTx/>
                <a:uFillTx/>
                <a:latin typeface="Biohazard Participants" charset="0"/>
                <a:ea typeface="+mj-ea"/>
                <a:cs typeface="+mj-cs"/>
              </a:rPr>
              <a:t>Great Leap Forward 1950s</a:t>
            </a:r>
          </a:p>
        </p:txBody>
      </p:sp>
      <p:sp>
        <p:nvSpPr>
          <p:cNvPr id="4" name="Rectangle 3"/>
          <p:cNvSpPr txBox="1">
            <a:spLocks noChangeArrowheads="1"/>
          </p:cNvSpPr>
          <p:nvPr/>
        </p:nvSpPr>
        <p:spPr>
          <a:xfrm>
            <a:off x="4648200" y="2133600"/>
            <a:ext cx="4495800" cy="3962400"/>
          </a:xfrm>
          <a:prstGeom prst="rect">
            <a:avLst/>
          </a:prstGeom>
        </p:spPr>
        <p:txBody>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Comic Sans MS" pitchFamily="66" charset="0"/>
              </a:rPr>
              <a:t>State-controlled </a:t>
            </a:r>
            <a:r>
              <a:rPr kumimoji="0" lang="en-US" sz="2800" b="1" i="0" u="sng" strike="noStrike" kern="0" cap="none" spc="0" normalizeH="0" baseline="0" noProof="0" dirty="0" smtClean="0">
                <a:ln>
                  <a:noFill/>
                </a:ln>
                <a:solidFill>
                  <a:srgbClr val="FF0000"/>
                </a:solidFill>
                <a:effectLst/>
                <a:uLnTx/>
                <a:uFillTx/>
                <a:latin typeface="Comic Sans MS" pitchFamily="66" charset="0"/>
              </a:rPr>
              <a:t>commune</a:t>
            </a:r>
            <a:r>
              <a:rPr kumimoji="0" lang="en-US" sz="2800" b="1" i="0" u="none" strike="noStrike" kern="0" cap="none" spc="0" normalizeH="0" baseline="0" noProof="0" dirty="0" smtClean="0">
                <a:ln>
                  <a:noFill/>
                </a:ln>
                <a:effectLst/>
                <a:uLnTx/>
                <a:uFillTx/>
                <a:latin typeface="Comic Sans MS" pitchFamily="66" charset="0"/>
              </a:rPr>
              <a:t> farms were created to improve</a:t>
            </a:r>
            <a:r>
              <a:rPr kumimoji="0" lang="en-US" sz="2800" b="1" i="0" u="none" strike="noStrike" kern="0" cap="none" spc="0" normalizeH="0" noProof="0" dirty="0" smtClean="0">
                <a:ln>
                  <a:noFill/>
                </a:ln>
                <a:effectLst/>
                <a:uLnTx/>
                <a:uFillTx/>
                <a:latin typeface="Comic Sans MS" pitchFamily="66" charset="0"/>
              </a:rPr>
              <a:t> efficiency.</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lang="en-US" sz="2800" b="1" kern="0" baseline="0" dirty="0" smtClean="0">
                <a:latin typeface="Comic Sans MS" pitchFamily="66" charset="0"/>
              </a:rPr>
              <a:t>“Backyard” industries.</a:t>
            </a:r>
          </a:p>
          <a:p>
            <a:pPr marL="342900" marR="0" lvl="0" indent="-342900" algn="l" defTabSz="914400" rtl="0" eaLnBrk="1" fontAlgn="base" latinLnBrk="0" hangingPunct="1">
              <a:lnSpc>
                <a:spcPct val="80000"/>
              </a:lnSpc>
              <a:spcBef>
                <a:spcPct val="20000"/>
              </a:spcBef>
              <a:spcAft>
                <a:spcPct val="0"/>
              </a:spcAft>
              <a:buClrTx/>
              <a:buSzTx/>
              <a:tabLst/>
              <a:defRPr/>
            </a:pPr>
            <a:r>
              <a:rPr kumimoji="0" lang="en-US" sz="2800" b="1" i="0" u="none" strike="noStrike" kern="0" cap="none" spc="0" normalizeH="0" noProof="0" dirty="0" smtClean="0">
                <a:ln>
                  <a:noFill/>
                </a:ln>
                <a:effectLst/>
                <a:uLnTx/>
                <a:uFillTx/>
                <a:latin typeface="Comic Sans MS" pitchFamily="66" charset="0"/>
              </a:rPr>
              <a:t>	idea was to have small businesses run industry.</a:t>
            </a:r>
          </a:p>
        </p:txBody>
      </p:sp>
      <p:pic>
        <p:nvPicPr>
          <p:cNvPr id="5" name="Picture 5"/>
          <p:cNvPicPr>
            <a:picLocks noChangeAspect="1" noChangeArrowheads="1"/>
          </p:cNvPicPr>
          <p:nvPr/>
        </p:nvPicPr>
        <p:blipFill>
          <a:blip r:embed="rId2" cstate="print"/>
          <a:srcRect/>
          <a:stretch>
            <a:fillRect/>
          </a:stretch>
        </p:blipFill>
        <p:spPr bwMode="auto">
          <a:xfrm>
            <a:off x="1371600" y="1752600"/>
            <a:ext cx="330041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The “Iron Curtain”</a:t>
            </a:r>
          </a:p>
        </p:txBody>
      </p:sp>
      <p:sp>
        <p:nvSpPr>
          <p:cNvPr id="50179" name="Text Box 3"/>
          <p:cNvSpPr txBox="1">
            <a:spLocks noChangeArrowheads="1"/>
          </p:cNvSpPr>
          <p:nvPr/>
        </p:nvSpPr>
        <p:spPr bwMode="auto">
          <a:xfrm>
            <a:off x="1752600" y="4876800"/>
            <a:ext cx="7162800" cy="1766888"/>
          </a:xfrm>
          <a:prstGeom prst="rect">
            <a:avLst/>
          </a:prstGeom>
          <a:noFill/>
          <a:ln w="9525">
            <a:noFill/>
            <a:miter lim="800000"/>
            <a:headEnd/>
            <a:tailEnd/>
          </a:ln>
          <a:effectLst/>
        </p:spPr>
        <p:txBody>
          <a:bodyPr>
            <a:spAutoFit/>
          </a:bodyPr>
          <a:lstStyle/>
          <a:p>
            <a:pPr>
              <a:spcBef>
                <a:spcPct val="50000"/>
              </a:spcBef>
            </a:pPr>
            <a:r>
              <a:rPr lang="en-US" sz="2200" b="1" i="1">
                <a:effectLst>
                  <a:outerShdw blurRad="38100" dist="38100" dir="2700000" algn="tl">
                    <a:srgbClr val="C0C0C0"/>
                  </a:outerShdw>
                </a:effectLst>
                <a:latin typeface="Comic Sans MS" pitchFamily="66" charset="0"/>
              </a:rPr>
              <a:t>From Stettin in the Balkans, to Trieste in the Adriatic, an </a:t>
            </a:r>
            <a:r>
              <a:rPr lang="en-US" sz="2200" b="1" i="1">
                <a:solidFill>
                  <a:srgbClr val="FF0000"/>
                </a:solidFill>
                <a:effectLst>
                  <a:outerShdw blurRad="38100" dist="38100" dir="2700000" algn="tl">
                    <a:srgbClr val="C0C0C0"/>
                  </a:outerShdw>
                </a:effectLst>
                <a:latin typeface="Comic Sans MS" pitchFamily="66" charset="0"/>
              </a:rPr>
              <a:t>iron curtain</a:t>
            </a:r>
            <a:r>
              <a:rPr lang="en-US" sz="2200" b="1" i="1">
                <a:effectLst>
                  <a:outerShdw blurRad="38100" dist="38100" dir="2700000" algn="tl">
                    <a:srgbClr val="C0C0C0"/>
                  </a:outerShdw>
                </a:effectLst>
                <a:latin typeface="Comic Sans MS" pitchFamily="66" charset="0"/>
              </a:rPr>
              <a:t> has descended across the Continent.  Behind that line lies the ancient capitals of Central and Eastern Europe.</a:t>
            </a:r>
            <a:br>
              <a:rPr lang="en-US" sz="2200" b="1" i="1">
                <a:effectLst>
                  <a:outerShdw blurRad="38100" dist="38100" dir="2700000" algn="tl">
                    <a:srgbClr val="C0C0C0"/>
                  </a:outerShdw>
                </a:effectLst>
                <a:latin typeface="Comic Sans MS" pitchFamily="66" charset="0"/>
              </a:rPr>
            </a:br>
            <a:r>
              <a:rPr lang="en-US" sz="2200" b="1" i="1">
                <a:effectLst>
                  <a:outerShdw blurRad="38100" dist="38100" dir="2700000" algn="tl">
                    <a:srgbClr val="C0C0C0"/>
                  </a:outerShdw>
                </a:effectLst>
                <a:latin typeface="Comic Sans MS" pitchFamily="66" charset="0"/>
              </a:rPr>
              <a:t>                      </a:t>
            </a:r>
            <a:r>
              <a:rPr lang="en-US" sz="2200" b="1">
                <a:effectLst>
                  <a:outerShdw blurRad="38100" dist="38100" dir="2700000" algn="tl">
                    <a:srgbClr val="C0C0C0"/>
                  </a:outerShdw>
                </a:effectLst>
                <a:latin typeface="Comic Sans MS" pitchFamily="66" charset="0"/>
              </a:rPr>
              <a:t>-- Sir Winston Churchill, 1946</a:t>
            </a:r>
            <a:endParaRPr lang="en-US" sz="2200" b="1" i="1">
              <a:effectLst>
                <a:outerShdw blurRad="38100" dist="38100" dir="2700000" algn="tl">
                  <a:srgbClr val="C0C0C0"/>
                </a:outerShdw>
              </a:effectLst>
              <a:latin typeface="Comic Sans MS" pitchFamily="66" charset="0"/>
            </a:endParaRPr>
          </a:p>
        </p:txBody>
      </p:sp>
      <p:pic>
        <p:nvPicPr>
          <p:cNvPr id="50181" name="Picture 5" descr="Cold_War_Europe_1945_1990"/>
          <p:cNvPicPr>
            <a:picLocks noChangeAspect="1" noChangeArrowheads="1"/>
          </p:cNvPicPr>
          <p:nvPr/>
        </p:nvPicPr>
        <p:blipFill>
          <a:blip r:embed="rId2" cstate="print">
            <a:lum bright="-6000" contrast="6000"/>
          </a:blip>
          <a:srcRect/>
          <a:stretch>
            <a:fillRect/>
          </a:stretch>
        </p:blipFill>
        <p:spPr bwMode="auto">
          <a:xfrm>
            <a:off x="2895600" y="898525"/>
            <a:ext cx="4724400" cy="382587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0179"/>
                                        </p:tgtEl>
                                        <p:attrNameLst>
                                          <p:attrName>style.visibility</p:attrName>
                                        </p:attrNameLst>
                                      </p:cBhvr>
                                      <p:to>
                                        <p:strVal val="visible"/>
                                      </p:to>
                                    </p:set>
                                    <p:animEffect transition="in" filter="wipe(left)">
                                      <p:cBhvr>
                                        <p:cTn id="7" dur="10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133600" y="381000"/>
            <a:ext cx="6705600" cy="1117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FF0000"/>
                </a:solidFill>
                <a:effectLst/>
                <a:uLnTx/>
                <a:uFillTx/>
                <a:latin typeface="Biohazard Participants" charset="0"/>
                <a:ea typeface="+mj-ea"/>
                <a:cs typeface="+mj-cs"/>
              </a:rPr>
              <a:t>Great Leap Forward = Great Leap Backwards</a:t>
            </a:r>
          </a:p>
        </p:txBody>
      </p:sp>
      <p:sp>
        <p:nvSpPr>
          <p:cNvPr id="4" name="Rectangle 3"/>
          <p:cNvSpPr txBox="1">
            <a:spLocks noChangeArrowheads="1"/>
          </p:cNvSpPr>
          <p:nvPr/>
        </p:nvSpPr>
        <p:spPr>
          <a:xfrm>
            <a:off x="1371600" y="5029200"/>
            <a:ext cx="7239000" cy="1447800"/>
          </a:xfrm>
          <a:prstGeom prst="rect">
            <a:avLst/>
          </a:prstGeom>
        </p:spPr>
        <p:txBody>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Comic Sans MS" pitchFamily="66" charset="0"/>
              </a:rPr>
              <a:t>The plan failed miserably – famine caused over 20 million deaths, steel production dropped drastically, the program ended early, and Mao’s power was reduced</a:t>
            </a:r>
          </a:p>
        </p:txBody>
      </p:sp>
      <p:pic>
        <p:nvPicPr>
          <p:cNvPr id="5" name="Picture 5" descr="gleap2"/>
          <p:cNvPicPr>
            <a:picLocks noChangeAspect="1" noChangeArrowheads="1"/>
          </p:cNvPicPr>
          <p:nvPr/>
        </p:nvPicPr>
        <p:blipFill>
          <a:blip r:embed="rId2" cstate="print"/>
          <a:srcRect/>
          <a:stretch>
            <a:fillRect/>
          </a:stretch>
        </p:blipFill>
        <p:spPr bwMode="auto">
          <a:xfrm>
            <a:off x="457200" y="1636193"/>
            <a:ext cx="4343400" cy="3064395"/>
          </a:xfrm>
          <a:prstGeom prst="rect">
            <a:avLst/>
          </a:prstGeom>
          <a:noFill/>
          <a:ln w="9525">
            <a:noFill/>
            <a:miter lim="800000"/>
            <a:headEnd/>
            <a:tailEnd/>
          </a:ln>
        </p:spPr>
      </p:pic>
      <p:pic>
        <p:nvPicPr>
          <p:cNvPr id="6" name="Picture 7" descr="starving_man"/>
          <p:cNvPicPr>
            <a:picLocks noChangeAspect="1" noChangeArrowheads="1"/>
          </p:cNvPicPr>
          <p:nvPr/>
        </p:nvPicPr>
        <p:blipFill>
          <a:blip r:embed="rId3" cstate="print"/>
          <a:srcRect/>
          <a:stretch>
            <a:fillRect/>
          </a:stretch>
        </p:blipFill>
        <p:spPr bwMode="auto">
          <a:xfrm>
            <a:off x="5105400" y="1746061"/>
            <a:ext cx="3819525" cy="29465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86000" y="0"/>
            <a:ext cx="6477000" cy="1117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Biohazard Participants" charset="0"/>
                <a:ea typeface="+mj-ea"/>
                <a:cs typeface="+mj-cs"/>
              </a:rPr>
              <a:t>Cultural Revolution</a:t>
            </a:r>
          </a:p>
        </p:txBody>
      </p:sp>
      <p:sp>
        <p:nvSpPr>
          <p:cNvPr id="4" name="Rectangle 3"/>
          <p:cNvSpPr txBox="1">
            <a:spLocks noChangeArrowheads="1"/>
          </p:cNvSpPr>
          <p:nvPr/>
        </p:nvSpPr>
        <p:spPr>
          <a:xfrm>
            <a:off x="1447800" y="533400"/>
            <a:ext cx="7696200" cy="44196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800" b="1" i="0" u="none" strike="noStrike" kern="0" cap="none" spc="0" normalizeH="0" baseline="0" noProof="0" dirty="0" smtClean="0">
                <a:ln>
                  <a:noFill/>
                </a:ln>
                <a:effectLst/>
                <a:uLnTx/>
                <a:uFillTx/>
                <a:latin typeface="Comic Sans MS" pitchFamily="66" charset="0"/>
              </a:rPr>
              <a:t>1960s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Comic Sans MS" pitchFamily="66" charset="0"/>
              </a:rPr>
              <a:t>Mao tried to regain power he lost in the Great Leap Forward and create another revolutionary movement.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Comic Sans MS" pitchFamily="66" charset="0"/>
              </a:rPr>
              <a:t>Created The Red Guard from the Chinese youth – students, peasants, &amp; soldiers</a:t>
            </a:r>
          </a:p>
        </p:txBody>
      </p:sp>
      <p:pic>
        <p:nvPicPr>
          <p:cNvPr id="5" name="Picture 7" descr="culturalrevlution"/>
          <p:cNvPicPr>
            <a:picLocks noChangeAspect="1" noChangeArrowheads="1"/>
          </p:cNvPicPr>
          <p:nvPr/>
        </p:nvPicPr>
        <p:blipFill>
          <a:blip r:embed="rId2" cstate="print"/>
          <a:srcRect/>
          <a:stretch>
            <a:fillRect/>
          </a:stretch>
        </p:blipFill>
        <p:spPr bwMode="auto">
          <a:xfrm>
            <a:off x="3429000" y="3124200"/>
            <a:ext cx="3128094"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86000" y="381000"/>
            <a:ext cx="6477000" cy="1117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Biohazard Participants" charset="0"/>
                <a:ea typeface="+mj-ea"/>
                <a:cs typeface="+mj-cs"/>
              </a:rPr>
              <a:t>Cultural Revolution</a:t>
            </a:r>
          </a:p>
        </p:txBody>
      </p:sp>
      <p:sp>
        <p:nvSpPr>
          <p:cNvPr id="4" name="Rectangle 3"/>
          <p:cNvSpPr txBox="1">
            <a:spLocks noChangeArrowheads="1"/>
          </p:cNvSpPr>
          <p:nvPr/>
        </p:nvSpPr>
        <p:spPr>
          <a:xfrm>
            <a:off x="3810000" y="1143000"/>
            <a:ext cx="5334000" cy="55626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Comic Sans MS" pitchFamily="66" charset="0"/>
              </a:rPr>
              <a:t>Red Guard attacked people in positions of power or privilege who publicly disagreed with Mao.</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Comic Sans MS" pitchFamily="66" charset="0"/>
              </a:rPr>
              <a:t>Any “suspects” were imprisoned or forced into labor in rural areas.</a:t>
            </a:r>
          </a:p>
          <a:p>
            <a:pPr eaLnBrk="1" hangingPunct="1">
              <a:lnSpc>
                <a:spcPct val="90000"/>
              </a:lnSpc>
              <a:buFont typeface="Arial" pitchFamily="34" charset="0"/>
              <a:buChar char="•"/>
            </a:pPr>
            <a:r>
              <a:rPr lang="en-US" sz="2800" b="1" dirty="0" smtClean="0">
                <a:latin typeface="Comic Sans MS" pitchFamily="66" charset="0"/>
              </a:rPr>
              <a:t>Traditional culture and education were destroyed.</a:t>
            </a:r>
          </a:p>
          <a:p>
            <a:pPr eaLnBrk="1" hangingPunct="1">
              <a:lnSpc>
                <a:spcPct val="90000"/>
              </a:lnSpc>
              <a:buFont typeface="Arial" pitchFamily="34" charset="0"/>
              <a:buChar char="•"/>
            </a:pPr>
            <a:r>
              <a:rPr lang="en-US" sz="2800" b="1" dirty="0" smtClean="0">
                <a:latin typeface="Comic Sans MS" pitchFamily="66" charset="0"/>
              </a:rPr>
              <a:t>Cult of personality formed around Mao</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1" i="0" u="none" strike="noStrike" kern="0" cap="none" spc="0" normalizeH="0" baseline="0" noProof="0" dirty="0" smtClean="0">
              <a:ln>
                <a:noFill/>
              </a:ln>
              <a:effectLst/>
              <a:uLnTx/>
              <a:uFillTx/>
              <a:latin typeface="Comic Sans MS" pitchFamily="66" charset="0"/>
            </a:endParaRPr>
          </a:p>
        </p:txBody>
      </p:sp>
      <p:pic>
        <p:nvPicPr>
          <p:cNvPr id="5" name="Picture 6" descr="Destroy_old_world"/>
          <p:cNvPicPr>
            <a:picLocks noChangeAspect="1" noChangeArrowheads="1"/>
          </p:cNvPicPr>
          <p:nvPr/>
        </p:nvPicPr>
        <p:blipFill>
          <a:blip r:embed="rId2" cstate="print"/>
          <a:srcRect/>
          <a:stretch>
            <a:fillRect/>
          </a:stretch>
        </p:blipFill>
        <p:spPr bwMode="auto">
          <a:xfrm>
            <a:off x="381000" y="1752600"/>
            <a:ext cx="340995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752600" y="257175"/>
            <a:ext cx="7086600" cy="1190625"/>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latin typeface="Biohazard Participants" pitchFamily="2" charset="0"/>
              </a:rPr>
              <a:t>The Korean War:  A “Police Action” (1950-1953)</a:t>
            </a:r>
          </a:p>
        </p:txBody>
      </p:sp>
      <p:pic>
        <p:nvPicPr>
          <p:cNvPr id="17411" name="Picture 3" descr="bd05889_"/>
          <p:cNvPicPr>
            <a:picLocks noChangeAspect="1" noChangeArrowheads="1"/>
          </p:cNvPicPr>
          <p:nvPr/>
        </p:nvPicPr>
        <p:blipFill>
          <a:blip r:embed="rId2" cstate="print">
            <a:clrChange>
              <a:clrFrom>
                <a:srgbClr val="FFFFFF"/>
              </a:clrFrom>
              <a:clrTo>
                <a:srgbClr val="FFFFFF">
                  <a:alpha val="0"/>
                </a:srgbClr>
              </a:clrTo>
            </a:clrChange>
          </a:blip>
          <a:srcRect r="18478"/>
          <a:stretch>
            <a:fillRect/>
          </a:stretch>
        </p:blipFill>
        <p:spPr bwMode="auto">
          <a:xfrm>
            <a:off x="4179888" y="1600200"/>
            <a:ext cx="2297112" cy="4502150"/>
          </a:xfrm>
          <a:prstGeom prst="rect">
            <a:avLst/>
          </a:prstGeom>
          <a:noFill/>
          <a:ln w="9525">
            <a:noFill/>
            <a:miter lim="800000"/>
            <a:headEnd/>
            <a:tailEnd/>
          </a:ln>
        </p:spPr>
      </p:pic>
      <p:sp>
        <p:nvSpPr>
          <p:cNvPr id="17412" name="Freeform 4"/>
          <p:cNvSpPr>
            <a:spLocks/>
          </p:cNvSpPr>
          <p:nvPr/>
        </p:nvSpPr>
        <p:spPr bwMode="auto">
          <a:xfrm>
            <a:off x="5029200" y="3441700"/>
            <a:ext cx="393700" cy="520700"/>
          </a:xfrm>
          <a:custGeom>
            <a:avLst/>
            <a:gdLst>
              <a:gd name="T0" fmla="*/ 0 w 248"/>
              <a:gd name="T1" fmla="*/ 721086349 h 376"/>
              <a:gd name="T2" fmla="*/ 88206266 w 248"/>
              <a:gd name="T3" fmla="*/ 675059807 h 376"/>
              <a:gd name="T4" fmla="*/ 236894728 w 248"/>
              <a:gd name="T5" fmla="*/ 337529904 h 376"/>
              <a:gd name="T6" fmla="*/ 325100969 w 248"/>
              <a:gd name="T7" fmla="*/ 314516633 h 376"/>
              <a:gd name="T8" fmla="*/ 413305623 w 248"/>
              <a:gd name="T9" fmla="*/ 270408095 h 376"/>
              <a:gd name="T10" fmla="*/ 592237565 w 248"/>
              <a:gd name="T11" fmla="*/ 134245046 h 376"/>
              <a:gd name="T12" fmla="*/ 622479433 w 248"/>
              <a:gd name="T13" fmla="*/ 0 h 376"/>
              <a:gd name="T14" fmla="*/ 0 60000 65536"/>
              <a:gd name="T15" fmla="*/ 0 60000 65536"/>
              <a:gd name="T16" fmla="*/ 0 60000 65536"/>
              <a:gd name="T17" fmla="*/ 0 60000 65536"/>
              <a:gd name="T18" fmla="*/ 0 60000 65536"/>
              <a:gd name="T19" fmla="*/ 0 60000 65536"/>
              <a:gd name="T20" fmla="*/ 0 60000 65536"/>
              <a:gd name="T21" fmla="*/ 0 w 248"/>
              <a:gd name="T22" fmla="*/ 0 h 376"/>
              <a:gd name="T23" fmla="*/ 248 w 248"/>
              <a:gd name="T24" fmla="*/ 376 h 3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376">
                <a:moveTo>
                  <a:pt x="0" y="376"/>
                </a:moveTo>
                <a:cubicBezTo>
                  <a:pt x="12" y="368"/>
                  <a:pt x="27" y="364"/>
                  <a:pt x="35" y="352"/>
                </a:cubicBezTo>
                <a:cubicBezTo>
                  <a:pt x="64" y="306"/>
                  <a:pt x="76" y="228"/>
                  <a:pt x="94" y="176"/>
                </a:cubicBezTo>
                <a:cubicBezTo>
                  <a:pt x="98" y="164"/>
                  <a:pt x="118" y="170"/>
                  <a:pt x="129" y="164"/>
                </a:cubicBezTo>
                <a:cubicBezTo>
                  <a:pt x="141" y="158"/>
                  <a:pt x="154" y="150"/>
                  <a:pt x="164" y="141"/>
                </a:cubicBezTo>
                <a:cubicBezTo>
                  <a:pt x="189" y="119"/>
                  <a:pt x="235" y="70"/>
                  <a:pt x="235" y="70"/>
                </a:cubicBezTo>
                <a:cubicBezTo>
                  <a:pt x="248" y="8"/>
                  <a:pt x="247" y="32"/>
                  <a:pt x="247" y="0"/>
                </a:cubicBezTo>
              </a:path>
            </a:pathLst>
          </a:custGeom>
          <a:noFill/>
          <a:ln w="76200" cap="sq" cmpd="sng">
            <a:solidFill>
              <a:srgbClr val="FFFF00"/>
            </a:solidFill>
            <a:prstDash val="solid"/>
            <a:round/>
            <a:headEnd type="none" w="sm" len="sm"/>
            <a:tailEnd type="none" w="sm" len="sm"/>
          </a:ln>
        </p:spPr>
        <p:txBody>
          <a:bodyPr wrap="none"/>
          <a:lstStyle/>
          <a:p>
            <a:endParaRPr lang="en-US"/>
          </a:p>
        </p:txBody>
      </p:sp>
      <p:pic>
        <p:nvPicPr>
          <p:cNvPr id="17413" name="Picture 5" descr="syng280"/>
          <p:cNvPicPr>
            <a:picLocks noChangeAspect="1" noChangeArrowheads="1"/>
          </p:cNvPicPr>
          <p:nvPr/>
        </p:nvPicPr>
        <p:blipFill>
          <a:blip r:embed="rId3" cstate="print">
            <a:lum bright="-6000" contrast="6000"/>
          </a:blip>
          <a:srcRect l="5405" r="10811"/>
          <a:stretch>
            <a:fillRect/>
          </a:stretch>
        </p:blipFill>
        <p:spPr bwMode="auto">
          <a:xfrm>
            <a:off x="6696075" y="3505200"/>
            <a:ext cx="1914525" cy="1958975"/>
          </a:xfrm>
          <a:prstGeom prst="rect">
            <a:avLst/>
          </a:prstGeom>
          <a:noFill/>
          <a:ln w="9525">
            <a:solidFill>
              <a:schemeClr val="tx2"/>
            </a:solidFill>
            <a:miter lim="800000"/>
            <a:headEnd/>
            <a:tailEnd/>
          </a:ln>
        </p:spPr>
      </p:pic>
      <p:sp>
        <p:nvSpPr>
          <p:cNvPr id="94214" name="Text Box 6"/>
          <p:cNvSpPr txBox="1">
            <a:spLocks noChangeArrowheads="1"/>
          </p:cNvSpPr>
          <p:nvPr/>
        </p:nvSpPr>
        <p:spPr bwMode="auto">
          <a:xfrm>
            <a:off x="6248400" y="5486400"/>
            <a:ext cx="2743200" cy="457200"/>
          </a:xfrm>
          <a:prstGeom prst="rect">
            <a:avLst/>
          </a:prstGeom>
          <a:noFill/>
          <a:ln w="9525">
            <a:noFill/>
            <a:miter lim="800000"/>
            <a:headEnd/>
            <a:tailEnd/>
          </a:ln>
          <a:effectLst/>
        </p:spPr>
        <p:txBody>
          <a:bodyPr>
            <a:spAutoFit/>
          </a:bodyPr>
          <a:lstStyle/>
          <a:p>
            <a:pPr algn="ctr">
              <a:spcBef>
                <a:spcPct val="50000"/>
              </a:spcBef>
              <a:defRPr/>
            </a:pPr>
            <a:r>
              <a:rPr lang="en-US" sz="2400" b="1">
                <a:effectLst>
                  <a:outerShdw blurRad="38100" dist="38100" dir="2700000" algn="tl">
                    <a:srgbClr val="C0C0C0"/>
                  </a:outerShdw>
                </a:effectLst>
                <a:latin typeface="Comic Sans MS" pitchFamily="66" charset="0"/>
              </a:rPr>
              <a:t>Syngman Rhee</a:t>
            </a:r>
          </a:p>
        </p:txBody>
      </p:sp>
      <p:pic>
        <p:nvPicPr>
          <p:cNvPr id="17415" name="Picture 7" descr="Kim"/>
          <p:cNvPicPr>
            <a:picLocks noChangeAspect="1" noChangeArrowheads="1"/>
          </p:cNvPicPr>
          <p:nvPr/>
        </p:nvPicPr>
        <p:blipFill>
          <a:blip r:embed="rId4" cstate="print"/>
          <a:srcRect/>
          <a:stretch>
            <a:fillRect/>
          </a:stretch>
        </p:blipFill>
        <p:spPr bwMode="auto">
          <a:xfrm>
            <a:off x="2027238" y="1828800"/>
            <a:ext cx="1782762" cy="2438400"/>
          </a:xfrm>
          <a:prstGeom prst="rect">
            <a:avLst/>
          </a:prstGeom>
          <a:noFill/>
          <a:ln w="9525">
            <a:solidFill>
              <a:schemeClr val="tx2"/>
            </a:solidFill>
            <a:miter lim="800000"/>
            <a:headEnd/>
            <a:tailEnd/>
          </a:ln>
        </p:spPr>
      </p:pic>
      <p:sp>
        <p:nvSpPr>
          <p:cNvPr id="94216" name="Text Box 8"/>
          <p:cNvSpPr txBox="1">
            <a:spLocks noChangeArrowheads="1"/>
          </p:cNvSpPr>
          <p:nvPr/>
        </p:nvSpPr>
        <p:spPr bwMode="auto">
          <a:xfrm>
            <a:off x="1524000" y="4343400"/>
            <a:ext cx="2743200" cy="457200"/>
          </a:xfrm>
          <a:prstGeom prst="rect">
            <a:avLst/>
          </a:prstGeom>
          <a:noFill/>
          <a:ln w="9525">
            <a:noFill/>
            <a:miter lim="800000"/>
            <a:headEnd/>
            <a:tailEnd/>
          </a:ln>
          <a:effectLst/>
        </p:spPr>
        <p:txBody>
          <a:bodyPr>
            <a:spAutoFit/>
          </a:bodyPr>
          <a:lstStyle/>
          <a:p>
            <a:pPr algn="ctr">
              <a:spcBef>
                <a:spcPct val="50000"/>
              </a:spcBef>
              <a:defRPr/>
            </a:pPr>
            <a:r>
              <a:rPr lang="en-US" sz="2400" b="1">
                <a:effectLst>
                  <a:outerShdw blurRad="38100" dist="38100" dir="2700000" algn="tl">
                    <a:srgbClr val="C0C0C0"/>
                  </a:outerShdw>
                </a:effectLst>
                <a:latin typeface="Comic Sans MS" pitchFamily="66" charset="0"/>
              </a:rPr>
              <a:t>Kim Il-Sung</a:t>
            </a:r>
          </a:p>
        </p:txBody>
      </p:sp>
      <p:sp>
        <p:nvSpPr>
          <p:cNvPr id="94217" name="Text Box 9"/>
          <p:cNvSpPr txBox="1">
            <a:spLocks noChangeArrowheads="1"/>
          </p:cNvSpPr>
          <p:nvPr/>
        </p:nvSpPr>
        <p:spPr bwMode="auto">
          <a:xfrm>
            <a:off x="1447800" y="5856288"/>
            <a:ext cx="4800600" cy="1077912"/>
          </a:xfrm>
          <a:prstGeom prst="rect">
            <a:avLst/>
          </a:prstGeom>
          <a:noFill/>
          <a:ln w="12700">
            <a:noFill/>
            <a:miter lim="800000"/>
            <a:headEnd/>
            <a:tailEnd/>
          </a:ln>
          <a:effectLst/>
        </p:spPr>
        <p:txBody>
          <a:bodyPr lIns="91436" rIns="91436">
            <a:spAutoFit/>
          </a:bodyPr>
          <a:lstStyle/>
          <a:p>
            <a:pPr algn="ctr" eaLnBrk="0" hangingPunct="0">
              <a:spcBef>
                <a:spcPct val="50000"/>
              </a:spcBef>
              <a:defRPr/>
            </a:pPr>
            <a:r>
              <a:rPr lang="en-US" sz="2800" b="1" dirty="0">
                <a:solidFill>
                  <a:srgbClr val="FF0000"/>
                </a:solidFill>
                <a:effectLst>
                  <a:outerShdw blurRad="38100" dist="38100" dir="2700000" algn="tl">
                    <a:srgbClr val="C0C0C0"/>
                  </a:outerShdw>
                </a:effectLst>
                <a:latin typeface="Comic Sans MS" pitchFamily="66" charset="0"/>
              </a:rPr>
              <a:t>“Domino Theory”  </a:t>
            </a:r>
          </a:p>
          <a:p>
            <a:pPr algn="ctr" eaLnBrk="0" hangingPunct="0">
              <a:spcBef>
                <a:spcPct val="50000"/>
              </a:spcBef>
              <a:defRPr/>
            </a:pPr>
            <a:r>
              <a:rPr lang="en-US" sz="2400" b="1" dirty="0">
                <a:solidFill>
                  <a:srgbClr val="FF0000"/>
                </a:solidFill>
                <a:effectLst>
                  <a:outerShdw blurRad="38100" dist="38100" dir="2700000" algn="tl">
                    <a:srgbClr val="C0C0C0"/>
                  </a:outerShdw>
                </a:effectLst>
                <a:latin typeface="Comic Sans MS" pitchFamily="66" charset="0"/>
              </a:rPr>
              <a:t>(China was now communist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94217">
                                            <p:txEl>
                                              <p:pRg st="0" end="0"/>
                                            </p:txEl>
                                          </p:spTgt>
                                        </p:tgtEl>
                                        <p:attrNameLst>
                                          <p:attrName>style.visibility</p:attrName>
                                        </p:attrNameLst>
                                      </p:cBhvr>
                                      <p:to>
                                        <p:strVal val="visible"/>
                                      </p:to>
                                    </p:set>
                                    <p:anim calcmode="lin" valueType="num">
                                      <p:cBhvr>
                                        <p:cTn id="7" dur="500" fill="hold"/>
                                        <p:tgtEl>
                                          <p:spTgt spid="942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421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42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42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42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94217">
                                            <p:txEl>
                                              <p:pRg st="1" end="1"/>
                                            </p:txEl>
                                          </p:spTgt>
                                        </p:tgtEl>
                                        <p:attrNameLst>
                                          <p:attrName>style.visibility</p:attrName>
                                        </p:attrNameLst>
                                      </p:cBhvr>
                                      <p:to>
                                        <p:strVal val="visible"/>
                                      </p:to>
                                    </p:set>
                                    <p:anim calcmode="lin" valueType="num">
                                      <p:cBhvr>
                                        <p:cTn id="16" dur="500" fill="hold"/>
                                        <p:tgtEl>
                                          <p:spTgt spid="9421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4217">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9421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421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42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1447800" y="0"/>
            <a:ext cx="7010400" cy="1143000"/>
          </a:xfrm>
          <a:prstGeom prst="rect">
            <a:avLst/>
          </a:prstGeom>
          <a:noFill/>
          <a:ln w="9525">
            <a:noFill/>
            <a:miter lim="800000"/>
            <a:headEnd/>
            <a:tailEnd/>
          </a:ln>
          <a:effectLst/>
        </p:spPr>
        <p:txBody>
          <a:bodyPr anchor="ctr"/>
          <a:lstStyle/>
          <a:p>
            <a:pPr algn="ctr">
              <a:defRPr/>
            </a:pPr>
            <a:r>
              <a:rPr lang="en-US" altLang="en-US" sz="4400">
                <a:solidFill>
                  <a:srgbClr val="FF0000"/>
                </a:solidFill>
                <a:effectLst>
                  <a:outerShdw blurRad="38100" dist="38100" dir="2700000" algn="tl">
                    <a:srgbClr val="C0C0C0"/>
                  </a:outerShdw>
                </a:effectLst>
                <a:latin typeface="Biohazard Participants" pitchFamily="2" charset="0"/>
              </a:rPr>
              <a:t>What led to the war</a:t>
            </a:r>
          </a:p>
        </p:txBody>
      </p:sp>
      <p:sp>
        <p:nvSpPr>
          <p:cNvPr id="131077" name="Rectangle 5"/>
          <p:cNvSpPr>
            <a:spLocks noChangeArrowheads="1"/>
          </p:cNvSpPr>
          <p:nvPr/>
        </p:nvSpPr>
        <p:spPr bwMode="auto">
          <a:xfrm>
            <a:off x="1371600" y="990600"/>
            <a:ext cx="7772400" cy="4114800"/>
          </a:xfrm>
          <a:prstGeom prst="rect">
            <a:avLst/>
          </a:prstGeom>
          <a:noFill/>
          <a:ln w="9525">
            <a:noFill/>
            <a:miter lim="800000"/>
            <a:headEnd/>
            <a:tailEnd/>
          </a:ln>
          <a:effectLst/>
        </p:spPr>
        <p:txBody>
          <a:bodyPr/>
          <a:lstStyle/>
          <a:p>
            <a:pPr marL="342900" indent="-342900">
              <a:spcBef>
                <a:spcPct val="20000"/>
              </a:spcBef>
              <a:buFontTx/>
              <a:buChar char="•"/>
              <a:defRPr/>
            </a:pPr>
            <a:r>
              <a:rPr lang="en-US" altLang="en-US" sz="3200" b="1">
                <a:solidFill>
                  <a:srgbClr val="FF0000"/>
                </a:solidFill>
                <a:effectLst>
                  <a:outerShdw blurRad="38100" dist="38100" dir="2700000" algn="tl">
                    <a:srgbClr val="C0C0C0"/>
                  </a:outerShdw>
                </a:effectLst>
                <a:latin typeface="Comic Sans MS" pitchFamily="66" charset="0"/>
              </a:rPr>
              <a:t>N. Koreans wanted Communism</a:t>
            </a:r>
          </a:p>
          <a:p>
            <a:pPr marL="342900" indent="-342900">
              <a:spcBef>
                <a:spcPct val="20000"/>
              </a:spcBef>
              <a:buFontTx/>
              <a:buChar char="•"/>
              <a:defRPr/>
            </a:pPr>
            <a:r>
              <a:rPr lang="en-US" altLang="en-US" sz="3200" b="1">
                <a:solidFill>
                  <a:srgbClr val="FF0000"/>
                </a:solidFill>
                <a:effectLst>
                  <a:outerShdw blurRad="38100" dist="38100" dir="2700000" algn="tl">
                    <a:srgbClr val="C0C0C0"/>
                  </a:outerShdw>
                </a:effectLst>
                <a:latin typeface="Comic Sans MS" pitchFamily="66" charset="0"/>
              </a:rPr>
              <a:t>USSR Support </a:t>
            </a:r>
          </a:p>
          <a:p>
            <a:pPr marL="342900" indent="-342900">
              <a:spcBef>
                <a:spcPct val="20000"/>
              </a:spcBef>
              <a:buFontTx/>
              <a:buChar char="•"/>
              <a:defRPr/>
            </a:pPr>
            <a:r>
              <a:rPr lang="en-US" altLang="en-US" sz="3200" b="1">
                <a:solidFill>
                  <a:srgbClr val="0000FF"/>
                </a:solidFill>
                <a:effectLst>
                  <a:outerShdw blurRad="38100" dist="38100" dir="2700000" algn="tl">
                    <a:srgbClr val="C0C0C0"/>
                  </a:outerShdw>
                </a:effectLst>
                <a:latin typeface="Comic Sans MS" pitchFamily="66" charset="0"/>
              </a:rPr>
              <a:t>1</a:t>
            </a:r>
            <a:r>
              <a:rPr lang="en-US" altLang="en-US" sz="3200" b="1" baseline="30000">
                <a:solidFill>
                  <a:srgbClr val="0000FF"/>
                </a:solidFill>
                <a:effectLst>
                  <a:outerShdw blurRad="38100" dist="38100" dir="2700000" algn="tl">
                    <a:srgbClr val="C0C0C0"/>
                  </a:outerShdw>
                </a:effectLst>
                <a:latin typeface="Comic Sans MS" pitchFamily="66" charset="0"/>
              </a:rPr>
              <a:t>st</a:t>
            </a:r>
            <a:r>
              <a:rPr lang="en-US" altLang="en-US" sz="3200" b="1">
                <a:solidFill>
                  <a:srgbClr val="0000FF"/>
                </a:solidFill>
                <a:effectLst>
                  <a:outerShdw blurRad="38100" dist="38100" dir="2700000" algn="tl">
                    <a:srgbClr val="C0C0C0"/>
                  </a:outerShdw>
                </a:effectLst>
                <a:latin typeface="Comic Sans MS" pitchFamily="66" charset="0"/>
              </a:rPr>
              <a:t> Korean President (</a:t>
            </a:r>
            <a:r>
              <a:rPr lang="en-US" altLang="en-US" sz="3200" b="1">
                <a:solidFill>
                  <a:srgbClr val="0000FF"/>
                </a:solidFill>
                <a:effectLst>
                  <a:outerShdw blurRad="38100" dist="38100" dir="2700000" algn="tl">
                    <a:srgbClr val="C0C0C0"/>
                  </a:outerShdw>
                </a:effectLst>
                <a:latin typeface="Comic Sans MS" pitchFamily="66" charset="0"/>
                <a:cs typeface="Times New Roman" pitchFamily="18" charset="0"/>
              </a:rPr>
              <a:t>Seungman Lee)</a:t>
            </a:r>
            <a:r>
              <a:rPr lang="en-US" altLang="en-US" sz="3200" b="1">
                <a:solidFill>
                  <a:srgbClr val="0000FF"/>
                </a:solidFill>
                <a:effectLst>
                  <a:outerShdw blurRad="38100" dist="38100" dir="2700000" algn="tl">
                    <a:srgbClr val="C0C0C0"/>
                  </a:outerShdw>
                </a:effectLst>
                <a:latin typeface="Comic Sans MS" pitchFamily="66" charset="0"/>
              </a:rPr>
              <a:t> was not a Communist</a:t>
            </a:r>
          </a:p>
          <a:p>
            <a:pPr marL="342900" indent="-342900">
              <a:spcBef>
                <a:spcPct val="20000"/>
              </a:spcBef>
              <a:buFontTx/>
              <a:buChar char="•"/>
              <a:defRPr/>
            </a:pPr>
            <a:endParaRPr lang="en-US" altLang="en-US" sz="3200" b="1">
              <a:solidFill>
                <a:srgbClr val="0000FF"/>
              </a:solidFill>
              <a:effectLst>
                <a:outerShdw blurRad="38100" dist="38100" dir="2700000" algn="tl">
                  <a:srgbClr val="C0C0C0"/>
                </a:outerShdw>
              </a:effectLst>
              <a:latin typeface="Comic Sans MS" pitchFamily="66" charset="0"/>
            </a:endParaRPr>
          </a:p>
          <a:p>
            <a:pPr marL="342900" indent="-342900">
              <a:spcBef>
                <a:spcPct val="20000"/>
              </a:spcBef>
              <a:buFontTx/>
              <a:buChar char="•"/>
              <a:defRPr/>
            </a:pPr>
            <a:endParaRPr lang="en-US" altLang="en-US" sz="3200">
              <a:solidFill>
                <a:srgbClr val="FF0000"/>
              </a:solidFill>
              <a:effectLst>
                <a:outerShdw blurRad="38100" dist="38100" dir="2700000" algn="tl">
                  <a:srgbClr val="C0C0C0"/>
                </a:outerShdw>
              </a:effectLst>
              <a:latin typeface="Comic Sans MS" pitchFamily="66" charset="0"/>
            </a:endParaRPr>
          </a:p>
        </p:txBody>
      </p:sp>
      <p:pic>
        <p:nvPicPr>
          <p:cNvPr id="131078" name="Picture 6" descr="Seungman"/>
          <p:cNvPicPr>
            <a:picLocks noChangeAspect="1" noChangeArrowheads="1"/>
          </p:cNvPicPr>
          <p:nvPr/>
        </p:nvPicPr>
        <p:blipFill>
          <a:blip r:embed="rId4" cstate="print"/>
          <a:srcRect/>
          <a:stretch>
            <a:fillRect/>
          </a:stretch>
        </p:blipFill>
        <p:spPr bwMode="auto">
          <a:xfrm>
            <a:off x="2895600" y="3238500"/>
            <a:ext cx="4419600" cy="3314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1077">
                                            <p:txEl>
                                              <p:pRg st="0" end="0"/>
                                            </p:txEl>
                                          </p:spTgt>
                                        </p:tgtEl>
                                        <p:attrNameLst>
                                          <p:attrName>style.visibility</p:attrName>
                                        </p:attrNameLst>
                                      </p:cBhvr>
                                      <p:to>
                                        <p:strVal val="visible"/>
                                      </p:to>
                                    </p:set>
                                    <p:animEffect transition="in" filter="checkerboard(across)">
                                      <p:cBhvr>
                                        <p:cTn id="7" dur="500"/>
                                        <p:tgtEl>
                                          <p:spTgt spid="13107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gunsho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1077">
                                            <p:txEl>
                                              <p:pRg st="1" end="1"/>
                                            </p:txEl>
                                          </p:spTgt>
                                        </p:tgtEl>
                                        <p:attrNameLst>
                                          <p:attrName>style.visibility</p:attrName>
                                        </p:attrNameLst>
                                      </p:cBhvr>
                                      <p:to>
                                        <p:strVal val="visible"/>
                                      </p:to>
                                    </p:set>
                                    <p:animEffect transition="in" filter="checkerboard(across)">
                                      <p:cBhvr>
                                        <p:cTn id="12" dur="500"/>
                                        <p:tgtEl>
                                          <p:spTgt spid="13107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gunshot.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1077">
                                            <p:txEl>
                                              <p:pRg st="2" end="2"/>
                                            </p:txEl>
                                          </p:spTgt>
                                        </p:tgtEl>
                                        <p:attrNameLst>
                                          <p:attrName>style.visibility</p:attrName>
                                        </p:attrNameLst>
                                      </p:cBhvr>
                                      <p:to>
                                        <p:strVal val="visible"/>
                                      </p:to>
                                    </p:set>
                                    <p:animEffect transition="in" filter="checkerboard(across)">
                                      <p:cBhvr>
                                        <p:cTn id="17" dur="500"/>
                                        <p:tgtEl>
                                          <p:spTgt spid="13107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gunshot.wav"/>
                                        </p:tgtEl>
                                      </p:cMediaNode>
                                    </p:audio>
                                  </p:subTnLst>
                                </p:cTn>
                              </p:par>
                            </p:childTnLst>
                          </p:cTn>
                        </p:par>
                        <p:par>
                          <p:cTn id="18" fill="hold">
                            <p:stCondLst>
                              <p:cond delay="500"/>
                            </p:stCondLst>
                            <p:childTnLst>
                              <p:par>
                                <p:cTn id="19" presetID="12" presetClass="entr" presetSubtype="4" fill="hold" nodeType="afterEffect">
                                  <p:stCondLst>
                                    <p:cond delay="0"/>
                                  </p:stCondLst>
                                  <p:childTnLst>
                                    <p:set>
                                      <p:cBhvr>
                                        <p:cTn id="20" dur="1" fill="hold">
                                          <p:stCondLst>
                                            <p:cond delay="0"/>
                                          </p:stCondLst>
                                        </p:cTn>
                                        <p:tgtEl>
                                          <p:spTgt spid="131078"/>
                                        </p:tgtEl>
                                        <p:attrNameLst>
                                          <p:attrName>style.visibility</p:attrName>
                                        </p:attrNameLst>
                                      </p:cBhvr>
                                      <p:to>
                                        <p:strVal val="visible"/>
                                      </p:to>
                                    </p:set>
                                    <p:animEffect transition="in" filter="slide(fromBottom)">
                                      <p:cBhvr>
                                        <p:cTn id="21" dur="500"/>
                                        <p:tgtEl>
                                          <p:spTgt spid="131078"/>
                                        </p:tgtEl>
                                      </p:cBhvr>
                                    </p:animEffect>
                                  </p:childTnLst>
                                  <p:subTnLst>
                                    <p:audio>
                                      <p:cMediaNode>
                                        <p:cTn display="0" masterRel="sameClick">
                                          <p:stCondLst>
                                            <p:cond evt="begin" delay="0">
                                              <p:tn val="19"/>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title"/>
          </p:nvPr>
        </p:nvSpPr>
        <p:spPr bwMode="auto">
          <a:xfrm>
            <a:off x="1676400" y="0"/>
            <a:ext cx="7467600" cy="1143000"/>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altLang="en-US" smtClean="0">
                <a:solidFill>
                  <a:srgbClr val="FF0000"/>
                </a:solidFill>
                <a:effectLst>
                  <a:outerShdw blurRad="38100" dist="38100" dir="2700000" algn="tl">
                    <a:srgbClr val="C0C0C0"/>
                  </a:outerShdw>
                </a:effectLst>
                <a:latin typeface="Biohazard Participants" pitchFamily="2" charset="0"/>
              </a:rPr>
              <a:t>Beginning of the war</a:t>
            </a:r>
          </a:p>
        </p:txBody>
      </p:sp>
      <p:sp>
        <p:nvSpPr>
          <p:cNvPr id="126981" name="Rectangle 5"/>
          <p:cNvSpPr>
            <a:spLocks noGrp="1" noChangeArrowheads="1"/>
          </p:cNvSpPr>
          <p:nvPr>
            <p:ph type="body" idx="1"/>
          </p:nvPr>
        </p:nvSpPr>
        <p:spPr bwMode="auto">
          <a:xfrm>
            <a:off x="1524000" y="1066800"/>
            <a:ext cx="7620000" cy="41148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altLang="en-US" sz="2800" b="1" smtClean="0">
                <a:solidFill>
                  <a:srgbClr val="FF0000"/>
                </a:solidFill>
                <a:effectLst>
                  <a:outerShdw blurRad="38100" dist="38100" dir="2700000" algn="tl">
                    <a:srgbClr val="C0C0C0"/>
                  </a:outerShdw>
                </a:effectLst>
                <a:latin typeface="Comic Sans MS" pitchFamily="66" charset="0"/>
              </a:rPr>
              <a:t>1950-June 25 4 a.m.</a:t>
            </a:r>
          </a:p>
          <a:p>
            <a:pPr eaLnBrk="1" hangingPunct="1">
              <a:defRPr/>
            </a:pPr>
            <a:r>
              <a:rPr lang="en-US" altLang="en-US" sz="2800" b="1" smtClean="0">
                <a:solidFill>
                  <a:srgbClr val="FF0000"/>
                </a:solidFill>
                <a:effectLst>
                  <a:outerShdw blurRad="38100" dist="38100" dir="2700000" algn="tl">
                    <a:srgbClr val="C0C0C0"/>
                  </a:outerShdw>
                </a:effectLst>
                <a:latin typeface="Comic Sans MS" pitchFamily="66" charset="0"/>
              </a:rPr>
              <a:t>70,000 N. Korean troops invaded S. Korea</a:t>
            </a:r>
          </a:p>
          <a:p>
            <a:pPr eaLnBrk="1" hangingPunct="1">
              <a:defRPr/>
            </a:pPr>
            <a:r>
              <a:rPr lang="en-US" altLang="en-US" sz="2800" b="1" smtClean="0">
                <a:solidFill>
                  <a:srgbClr val="FF0000"/>
                </a:solidFill>
                <a:effectLst>
                  <a:outerShdw blurRad="38100" dist="38100" dir="2700000" algn="tl">
                    <a:srgbClr val="C0C0C0"/>
                  </a:outerShdw>
                </a:effectLst>
                <a:latin typeface="Comic Sans MS" pitchFamily="66" charset="0"/>
              </a:rPr>
              <a:t>3 Days, took over Seoul </a:t>
            </a:r>
            <a:r>
              <a:rPr lang="en-US" altLang="en-US" sz="2000" b="1" smtClean="0">
                <a:solidFill>
                  <a:srgbClr val="FF0000"/>
                </a:solidFill>
                <a:effectLst>
                  <a:outerShdw blurRad="38100" dist="38100" dir="2700000" algn="tl">
                    <a:srgbClr val="C0C0C0"/>
                  </a:outerShdw>
                </a:effectLst>
                <a:latin typeface="Comic Sans MS" pitchFamily="66" charset="0"/>
              </a:rPr>
              <a:t>(S. Korean capital)</a:t>
            </a:r>
          </a:p>
        </p:txBody>
      </p:sp>
      <p:grpSp>
        <p:nvGrpSpPr>
          <p:cNvPr id="2" name="Group 6"/>
          <p:cNvGrpSpPr>
            <a:grpSpLocks/>
          </p:cNvGrpSpPr>
          <p:nvPr/>
        </p:nvGrpSpPr>
        <p:grpSpPr bwMode="auto">
          <a:xfrm>
            <a:off x="1319213" y="3733800"/>
            <a:ext cx="7824787" cy="2857500"/>
            <a:chOff x="240" y="2352"/>
            <a:chExt cx="5130" cy="1800"/>
          </a:xfrm>
        </p:grpSpPr>
        <p:pic>
          <p:nvPicPr>
            <p:cNvPr id="19461" name="Picture 7" descr="korean_w_2"/>
            <p:cNvPicPr>
              <a:picLocks noChangeAspect="1" noChangeArrowheads="1"/>
            </p:cNvPicPr>
            <p:nvPr/>
          </p:nvPicPr>
          <p:blipFill>
            <a:blip r:embed="rId2" cstate="print"/>
            <a:srcRect/>
            <a:stretch>
              <a:fillRect/>
            </a:stretch>
          </p:blipFill>
          <p:spPr bwMode="auto">
            <a:xfrm>
              <a:off x="3600" y="2352"/>
              <a:ext cx="1770" cy="1800"/>
            </a:xfrm>
            <a:prstGeom prst="rect">
              <a:avLst/>
            </a:prstGeom>
            <a:noFill/>
            <a:ln w="9525">
              <a:noFill/>
              <a:miter lim="800000"/>
              <a:headEnd/>
              <a:tailEnd/>
            </a:ln>
          </p:spPr>
        </p:pic>
        <p:pic>
          <p:nvPicPr>
            <p:cNvPr id="19462" name="Picture 8" descr="korean_w_1"/>
            <p:cNvPicPr>
              <a:picLocks noChangeAspect="1" noChangeArrowheads="1"/>
            </p:cNvPicPr>
            <p:nvPr/>
          </p:nvPicPr>
          <p:blipFill>
            <a:blip r:embed="rId3" cstate="print"/>
            <a:srcRect/>
            <a:stretch>
              <a:fillRect/>
            </a:stretch>
          </p:blipFill>
          <p:spPr bwMode="auto">
            <a:xfrm>
              <a:off x="240" y="2352"/>
              <a:ext cx="1776" cy="1800"/>
            </a:xfrm>
            <a:prstGeom prst="rect">
              <a:avLst/>
            </a:prstGeom>
            <a:noFill/>
            <a:ln w="9525">
              <a:noFill/>
              <a:miter lim="800000"/>
              <a:headEnd/>
              <a:tailEnd/>
            </a:ln>
          </p:spPr>
        </p:pic>
        <p:sp>
          <p:nvSpPr>
            <p:cNvPr id="126985" name="Text Box 9"/>
            <p:cNvSpPr txBox="1">
              <a:spLocks noChangeArrowheads="1"/>
            </p:cNvSpPr>
            <p:nvPr/>
          </p:nvSpPr>
          <p:spPr bwMode="auto">
            <a:xfrm>
              <a:off x="2208" y="2544"/>
              <a:ext cx="1152" cy="1295"/>
            </a:xfrm>
            <a:prstGeom prst="rect">
              <a:avLst/>
            </a:prstGeom>
            <a:noFill/>
            <a:ln w="9525">
              <a:noFill/>
              <a:miter lim="800000"/>
              <a:headEnd/>
              <a:tailEnd/>
            </a:ln>
            <a:effectLst/>
          </p:spPr>
          <p:txBody>
            <a:bodyPr>
              <a:spAutoFit/>
            </a:bodyPr>
            <a:lstStyle/>
            <a:p>
              <a:pPr>
                <a:spcBef>
                  <a:spcPct val="50000"/>
                </a:spcBef>
                <a:defRPr/>
              </a:pPr>
              <a:r>
                <a:rPr lang="en-US" altLang="en-US" sz="2400">
                  <a:effectLst>
                    <a:outerShdw blurRad="38100" dist="38100" dir="2700000" algn="tl">
                      <a:srgbClr val="C0C0C0"/>
                    </a:outerShdw>
                  </a:effectLst>
                  <a:latin typeface="Times New Roman" pitchFamily="18" charset="0"/>
                </a:rPr>
                <a:t>1.5-2 Months</a:t>
              </a:r>
            </a:p>
            <a:p>
              <a:pPr>
                <a:spcBef>
                  <a:spcPct val="50000"/>
                </a:spcBef>
                <a:defRPr/>
              </a:pPr>
              <a:r>
                <a:rPr lang="en-US" altLang="en-US" sz="5400">
                  <a:effectLst>
                    <a:outerShdw blurRad="38100" dist="38100" dir="2700000" algn="tl">
                      <a:srgbClr val="C0C0C0"/>
                    </a:outerShdw>
                  </a:effectLst>
                  <a:latin typeface="Times New Roman" pitchFamily="18" charset="0"/>
                  <a:sym typeface="Wingdings" pitchFamily="2" charset="2"/>
                </a:rPr>
                <a:t>   </a:t>
              </a:r>
              <a:endParaRPr lang="en-US" altLang="en-US" sz="5400">
                <a:effectLst>
                  <a:outerShdw blurRad="38100" dist="38100" dir="2700000" algn="tl">
                    <a:srgbClr val="C0C0C0"/>
                  </a:outerShdw>
                </a:effectLst>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770" decel="100000"/>
                                        <p:tgtEl>
                                          <p:spTgt spid="126980"/>
                                        </p:tgtEl>
                                      </p:cBhvr>
                                    </p:animEffect>
                                    <p:animScale>
                                      <p:cBhvr>
                                        <p:cTn id="8" dur="770" decel="100000"/>
                                        <p:tgtEl>
                                          <p:spTgt spid="126980"/>
                                        </p:tgtEl>
                                      </p:cBhvr>
                                      <p:from x="10000" y="10000"/>
                                      <p:to x="200000" y="450000"/>
                                    </p:animScale>
                                    <p:animScale>
                                      <p:cBhvr>
                                        <p:cTn id="9" dur="1230" accel="100000" fill="hold">
                                          <p:stCondLst>
                                            <p:cond delay="770"/>
                                          </p:stCondLst>
                                        </p:cTn>
                                        <p:tgtEl>
                                          <p:spTgt spid="126980"/>
                                        </p:tgtEl>
                                      </p:cBhvr>
                                      <p:from x="200000" y="450000"/>
                                      <p:to x="100000" y="100000"/>
                                    </p:animScale>
                                    <p:set>
                                      <p:cBhvr>
                                        <p:cTn id="10" dur="770" fill="hold"/>
                                        <p:tgtEl>
                                          <p:spTgt spid="126980"/>
                                        </p:tgtEl>
                                        <p:attrNameLst>
                                          <p:attrName>ppt_x</p:attrName>
                                        </p:attrNameLst>
                                      </p:cBhvr>
                                      <p:to>
                                        <p:strVal val="(0.5)"/>
                                      </p:to>
                                    </p:set>
                                    <p:anim from="(0.5)" to="(#ppt_x)" calcmode="lin" valueType="num">
                                      <p:cBhvr>
                                        <p:cTn id="11" dur="1230" accel="100000" fill="hold">
                                          <p:stCondLst>
                                            <p:cond delay="770"/>
                                          </p:stCondLst>
                                        </p:cTn>
                                        <p:tgtEl>
                                          <p:spTgt spid="126980"/>
                                        </p:tgtEl>
                                        <p:attrNameLst>
                                          <p:attrName>ppt_x</p:attrName>
                                        </p:attrNameLst>
                                      </p:cBhvr>
                                    </p:anim>
                                    <p:set>
                                      <p:cBhvr>
                                        <p:cTn id="12" dur="770" fill="hold"/>
                                        <p:tgtEl>
                                          <p:spTgt spid="126980"/>
                                        </p:tgtEl>
                                        <p:attrNameLst>
                                          <p:attrName>ppt_y</p:attrName>
                                        </p:attrNameLst>
                                      </p:cBhvr>
                                      <p:to>
                                        <p:strVal val="(#ppt_y+0.4)"/>
                                      </p:to>
                                    </p:set>
                                    <p:anim from="(#ppt_y+0.4)" to="(#ppt_y)" calcmode="lin" valueType="num">
                                      <p:cBhvr>
                                        <p:cTn id="13" dur="1230" accel="100000" fill="hold">
                                          <p:stCondLst>
                                            <p:cond delay="770"/>
                                          </p:stCondLst>
                                        </p:cTn>
                                        <p:tgtEl>
                                          <p:spTgt spid="12698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126981">
                                            <p:txEl>
                                              <p:pRg st="0" end="0"/>
                                            </p:txEl>
                                          </p:spTgt>
                                        </p:tgtEl>
                                        <p:attrNameLst>
                                          <p:attrName>style.visibility</p:attrName>
                                        </p:attrNameLst>
                                      </p:cBhvr>
                                      <p:to>
                                        <p:strVal val="visible"/>
                                      </p:to>
                                    </p:set>
                                    <p:animEffect transition="in" filter="strips(downRight)">
                                      <p:cBhvr>
                                        <p:cTn id="18" dur="2000"/>
                                        <p:tgtEl>
                                          <p:spTgt spid="12698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126981">
                                            <p:txEl>
                                              <p:pRg st="1" end="1"/>
                                            </p:txEl>
                                          </p:spTgt>
                                        </p:tgtEl>
                                        <p:attrNameLst>
                                          <p:attrName>style.visibility</p:attrName>
                                        </p:attrNameLst>
                                      </p:cBhvr>
                                      <p:to>
                                        <p:strVal val="visible"/>
                                      </p:to>
                                    </p:set>
                                    <p:animEffect transition="in" filter="strips(downRight)">
                                      <p:cBhvr>
                                        <p:cTn id="23" dur="2000"/>
                                        <p:tgtEl>
                                          <p:spTgt spid="12698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26981">
                                            <p:txEl>
                                              <p:pRg st="2" end="2"/>
                                            </p:txEl>
                                          </p:spTgt>
                                        </p:tgtEl>
                                        <p:attrNameLst>
                                          <p:attrName>style.visibility</p:attrName>
                                        </p:attrNameLst>
                                      </p:cBhvr>
                                      <p:to>
                                        <p:strVal val="visible"/>
                                      </p:to>
                                    </p:set>
                                    <p:animEffect transition="in" filter="strips(downRight)">
                                      <p:cBhvr>
                                        <p:cTn id="28" dur="2000"/>
                                        <p:tgtEl>
                                          <p:spTgt spid="12698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dissolve">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animBg="1"/>
      <p:bldP spid="12698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4" descr="korean_w_4"/>
          <p:cNvPicPr>
            <a:picLocks noChangeAspect="1" noChangeArrowheads="1"/>
          </p:cNvPicPr>
          <p:nvPr/>
        </p:nvPicPr>
        <p:blipFill>
          <a:blip r:embed="rId2" cstate="print"/>
          <a:srcRect/>
          <a:stretch>
            <a:fillRect/>
          </a:stretch>
        </p:blipFill>
        <p:spPr bwMode="auto">
          <a:xfrm>
            <a:off x="5943600" y="990600"/>
            <a:ext cx="2809875" cy="2857500"/>
          </a:xfrm>
          <a:prstGeom prst="rect">
            <a:avLst/>
          </a:prstGeom>
          <a:noFill/>
          <a:ln w="9525">
            <a:noFill/>
            <a:miter lim="800000"/>
            <a:headEnd/>
            <a:tailEnd/>
          </a:ln>
        </p:spPr>
      </p:pic>
      <p:sp>
        <p:nvSpPr>
          <p:cNvPr id="128005" name="Rectangle 5"/>
          <p:cNvSpPr>
            <a:spLocks noGrp="1" noChangeArrowheads="1"/>
          </p:cNvSpPr>
          <p:nvPr>
            <p:ph type="title"/>
          </p:nvPr>
        </p:nvSpPr>
        <p:spPr bwMode="auto">
          <a:xfrm>
            <a:off x="1371600" y="0"/>
            <a:ext cx="7772400" cy="1143000"/>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altLang="en-US" b="1" dirty="0" smtClean="0">
                <a:solidFill>
                  <a:srgbClr val="0000FF"/>
                </a:solidFill>
                <a:effectLst>
                  <a:outerShdw blurRad="38100" dist="38100" dir="2700000" algn="tl">
                    <a:srgbClr val="C0C0C0"/>
                  </a:outerShdw>
                </a:effectLst>
                <a:latin typeface="Comic Sans MS" pitchFamily="66" charset="0"/>
              </a:rPr>
              <a:t>Inchon Landing Operation</a:t>
            </a:r>
          </a:p>
        </p:txBody>
      </p:sp>
      <p:sp>
        <p:nvSpPr>
          <p:cNvPr id="128006" name="Rectangle 6"/>
          <p:cNvSpPr>
            <a:spLocks noGrp="1" noChangeArrowheads="1"/>
          </p:cNvSpPr>
          <p:nvPr>
            <p:ph type="body" idx="1"/>
          </p:nvPr>
        </p:nvSpPr>
        <p:spPr bwMode="auto">
          <a:xfrm>
            <a:off x="1524000" y="1219200"/>
            <a:ext cx="5410200" cy="2057400"/>
          </a:xfrm>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eaLnBrk="1" hangingPunct="1">
              <a:defRPr/>
            </a:pPr>
            <a:r>
              <a:rPr lang="en-US" altLang="en-US" b="1" dirty="0" smtClean="0">
                <a:solidFill>
                  <a:srgbClr val="0000FF"/>
                </a:solidFill>
                <a:effectLst>
                  <a:outerShdw blurRad="38100" dist="38100" dir="2700000" algn="tl">
                    <a:srgbClr val="C0C0C0"/>
                  </a:outerShdw>
                </a:effectLst>
                <a:latin typeface="Comic Sans MS" pitchFamily="66" charset="0"/>
              </a:rPr>
              <a:t>American military intervention</a:t>
            </a:r>
          </a:p>
          <a:p>
            <a:pPr eaLnBrk="1" hangingPunct="1">
              <a:defRPr/>
            </a:pPr>
            <a:r>
              <a:rPr lang="en-US" altLang="en-US" b="1" dirty="0" smtClean="0">
                <a:solidFill>
                  <a:srgbClr val="0000FF"/>
                </a:solidFill>
                <a:effectLst>
                  <a:outerShdw blurRad="38100" dist="38100" dir="2700000" algn="tl">
                    <a:srgbClr val="C0C0C0"/>
                  </a:outerShdw>
                </a:effectLst>
                <a:latin typeface="Comic Sans MS" pitchFamily="66" charset="0"/>
              </a:rPr>
              <a:t>Led by General MacArthur</a:t>
            </a:r>
          </a:p>
          <a:p>
            <a:pPr eaLnBrk="1" hangingPunct="1">
              <a:defRPr/>
            </a:pPr>
            <a:r>
              <a:rPr lang="en-US" altLang="en-US" b="1" dirty="0" smtClean="0">
                <a:solidFill>
                  <a:srgbClr val="0000FF"/>
                </a:solidFill>
                <a:effectLst>
                  <a:outerShdw blurRad="38100" dist="38100" dir="2700000" algn="tl">
                    <a:srgbClr val="C0C0C0"/>
                  </a:outerShdw>
                </a:effectLst>
                <a:latin typeface="Comic Sans MS" pitchFamily="66" charset="0"/>
              </a:rPr>
              <a:t>Inchon Landing September 15</a:t>
            </a:r>
          </a:p>
          <a:p>
            <a:pPr eaLnBrk="1" hangingPunct="1">
              <a:defRPr/>
            </a:pPr>
            <a:r>
              <a:rPr lang="en-US" altLang="en-US" b="1" dirty="0" smtClean="0">
                <a:solidFill>
                  <a:srgbClr val="0000FF"/>
                </a:solidFill>
                <a:effectLst>
                  <a:outerShdw blurRad="38100" dist="38100" dir="2700000" algn="tl">
                    <a:srgbClr val="C0C0C0"/>
                  </a:outerShdw>
                </a:effectLst>
                <a:latin typeface="Comic Sans MS" pitchFamily="66" charset="0"/>
              </a:rPr>
              <a:t>Turned the tide of battle</a:t>
            </a:r>
          </a:p>
          <a:p>
            <a:pPr eaLnBrk="1" hangingPunct="1">
              <a:defRPr/>
            </a:pPr>
            <a:endParaRPr lang="en-US" altLang="en-US" b="1" dirty="0" smtClean="0">
              <a:solidFill>
                <a:srgbClr val="0000FF"/>
              </a:solidFill>
              <a:effectLst>
                <a:outerShdw blurRad="38100" dist="38100" dir="2700000" algn="tl">
                  <a:srgbClr val="C0C0C0"/>
                </a:outerShdw>
              </a:effectLst>
              <a:latin typeface="Comic Sans MS" pitchFamily="66" charset="0"/>
            </a:endParaRPr>
          </a:p>
          <a:p>
            <a:pPr eaLnBrk="1" hangingPunct="1">
              <a:defRPr/>
            </a:pPr>
            <a:endParaRPr lang="en-US" altLang="en-US" b="1" dirty="0" smtClean="0">
              <a:solidFill>
                <a:srgbClr val="0000FF"/>
              </a:solidFill>
              <a:effectLst>
                <a:outerShdw blurRad="38100" dist="38100" dir="2700000" algn="tl">
                  <a:srgbClr val="C0C0C0"/>
                </a:outerShdw>
              </a:effectLst>
              <a:latin typeface="Comic Sans MS" pitchFamily="66" charset="0"/>
            </a:endParaRPr>
          </a:p>
        </p:txBody>
      </p:sp>
      <p:grpSp>
        <p:nvGrpSpPr>
          <p:cNvPr id="2" name="Group 7"/>
          <p:cNvGrpSpPr>
            <a:grpSpLocks/>
          </p:cNvGrpSpPr>
          <p:nvPr/>
        </p:nvGrpSpPr>
        <p:grpSpPr bwMode="auto">
          <a:xfrm>
            <a:off x="5943600" y="3990975"/>
            <a:ext cx="2838450" cy="2867025"/>
            <a:chOff x="3792" y="2400"/>
            <a:chExt cx="1788" cy="1806"/>
          </a:xfrm>
        </p:grpSpPr>
        <p:pic>
          <p:nvPicPr>
            <p:cNvPr id="20486" name="Picture 8" descr="korean_w_5"/>
            <p:cNvPicPr>
              <a:picLocks noChangeAspect="1" noChangeArrowheads="1"/>
            </p:cNvPicPr>
            <p:nvPr/>
          </p:nvPicPr>
          <p:blipFill>
            <a:blip r:embed="rId3" cstate="print"/>
            <a:srcRect/>
            <a:stretch>
              <a:fillRect/>
            </a:stretch>
          </p:blipFill>
          <p:spPr bwMode="auto">
            <a:xfrm>
              <a:off x="3792" y="2400"/>
              <a:ext cx="1788" cy="1806"/>
            </a:xfrm>
            <a:prstGeom prst="rect">
              <a:avLst/>
            </a:prstGeom>
            <a:noFill/>
            <a:ln w="9525">
              <a:noFill/>
              <a:miter lim="800000"/>
              <a:headEnd/>
              <a:tailEnd/>
            </a:ln>
          </p:spPr>
        </p:pic>
        <p:sp>
          <p:nvSpPr>
            <p:cNvPr id="20487" name="Text Box 9"/>
            <p:cNvSpPr txBox="1">
              <a:spLocks noChangeArrowheads="1"/>
            </p:cNvSpPr>
            <p:nvPr/>
          </p:nvSpPr>
          <p:spPr bwMode="auto">
            <a:xfrm>
              <a:off x="4320" y="2976"/>
              <a:ext cx="912" cy="288"/>
            </a:xfrm>
            <a:prstGeom prst="rect">
              <a:avLst/>
            </a:prstGeom>
            <a:noFill/>
            <a:ln w="9525">
              <a:noFill/>
              <a:miter lim="800000"/>
              <a:headEnd/>
              <a:tailEnd/>
            </a:ln>
          </p:spPr>
          <p:txBody>
            <a:bodyPr>
              <a:spAutoFit/>
            </a:bodyPr>
            <a:lstStyle/>
            <a:p>
              <a:pPr>
                <a:spcBef>
                  <a:spcPct val="50000"/>
                </a:spcBef>
              </a:pPr>
              <a:r>
                <a:rPr lang="en-US" altLang="en-US" sz="2400">
                  <a:latin typeface="Times New Roman" pitchFamily="18" charset="0"/>
                  <a:sym typeface="Wingdings" pitchFamily="2" charset="2"/>
                </a:rPr>
                <a:t> </a:t>
              </a:r>
              <a:r>
                <a:rPr lang="en-US" altLang="en-US" sz="1400">
                  <a:latin typeface="Times New Roman" pitchFamily="18" charset="0"/>
                  <a:sym typeface="Wingdings" pitchFamily="2" charset="2"/>
                </a:rPr>
                <a:t>Wonson</a:t>
              </a:r>
              <a:endParaRPr lang="en-US" altLang="en-US" sz="14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additive="base">
                                        <p:cTn id="7" dur="2000" fill="hold"/>
                                        <p:tgtEl>
                                          <p:spTgt spid="12800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280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8006">
                                            <p:txEl>
                                              <p:pRg st="1" end="1"/>
                                            </p:txEl>
                                          </p:spTgt>
                                        </p:tgtEl>
                                        <p:attrNameLst>
                                          <p:attrName>style.visibility</p:attrName>
                                        </p:attrNameLst>
                                      </p:cBhvr>
                                      <p:to>
                                        <p:strVal val="visible"/>
                                      </p:to>
                                    </p:set>
                                    <p:anim calcmode="lin" valueType="num">
                                      <p:cBhvr additive="base">
                                        <p:cTn id="13" dur="2000" fill="hold"/>
                                        <p:tgtEl>
                                          <p:spTgt spid="128006">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280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8006">
                                            <p:txEl>
                                              <p:pRg st="2" end="2"/>
                                            </p:txEl>
                                          </p:spTgt>
                                        </p:tgtEl>
                                        <p:attrNameLst>
                                          <p:attrName>style.visibility</p:attrName>
                                        </p:attrNameLst>
                                      </p:cBhvr>
                                      <p:to>
                                        <p:strVal val="visible"/>
                                      </p:to>
                                    </p:set>
                                    <p:anim calcmode="lin" valueType="num">
                                      <p:cBhvr additive="base">
                                        <p:cTn id="19" dur="2000" fill="hold"/>
                                        <p:tgtEl>
                                          <p:spTgt spid="128006">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280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8006">
                                            <p:txEl>
                                              <p:pRg st="3" end="3"/>
                                            </p:txEl>
                                          </p:spTgt>
                                        </p:tgtEl>
                                        <p:attrNameLst>
                                          <p:attrName>style.visibility</p:attrName>
                                        </p:attrNameLst>
                                      </p:cBhvr>
                                      <p:to>
                                        <p:strVal val="visible"/>
                                      </p:to>
                                    </p:set>
                                    <p:anim calcmode="lin" valueType="num">
                                      <p:cBhvr additive="base">
                                        <p:cTn id="25" dur="2000" fill="hold"/>
                                        <p:tgtEl>
                                          <p:spTgt spid="128006">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28006">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128004"/>
                                        </p:tgtEl>
                                        <p:attrNameLst>
                                          <p:attrName>style.visibility</p:attrName>
                                        </p:attrNameLst>
                                      </p:cBhvr>
                                      <p:to>
                                        <p:strVal val="visible"/>
                                      </p:to>
                                    </p:set>
                                    <p:animEffect transition="in" filter="wipe(up)">
                                      <p:cBhvr>
                                        <p:cTn id="30" dur="500"/>
                                        <p:tgtEl>
                                          <p:spTgt spid="128004"/>
                                        </p:tgtEl>
                                      </p:cBhvr>
                                    </p:animEffect>
                                  </p:childTnLst>
                                </p:cTn>
                              </p:par>
                            </p:childTnLst>
                          </p:cTn>
                        </p:par>
                        <p:par>
                          <p:cTn id="31" fill="hold">
                            <p:stCondLst>
                              <p:cond delay="2500"/>
                            </p:stCondLst>
                            <p:childTnLst>
                              <p:par>
                                <p:cTn id="32" presetID="18" presetClass="entr" presetSubtype="12"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strips(downLeft)">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bwMode="auto">
          <a:xfrm>
            <a:off x="1524000" y="0"/>
            <a:ext cx="6858000" cy="1143000"/>
          </a:xfrm>
          <a:ln>
            <a:miter lim="800000"/>
            <a:headEnd/>
            <a:tailEnd/>
          </a:ln>
        </p:spPr>
        <p:txBody>
          <a:bodyPr vert="horz" wrap="square" lIns="91440" tIns="45720" rIns="91440" bIns="45720" numCol="1" anchor="ctr" anchorCtr="0" compatLnSpc="1">
            <a:prstTxWarp prst="textNoShape">
              <a:avLst/>
            </a:prstTxWarp>
          </a:bodyPr>
          <a:lstStyle/>
          <a:p>
            <a:pPr algn="l" eaLnBrk="1" hangingPunct="1">
              <a:defRPr/>
            </a:pPr>
            <a:r>
              <a:rPr lang="en-US" altLang="en-US" b="1" dirty="0" smtClean="0">
                <a:solidFill>
                  <a:srgbClr val="FF0000"/>
                </a:solidFill>
                <a:effectLst>
                  <a:outerShdw blurRad="38100" dist="38100" dir="2700000" algn="tl">
                    <a:srgbClr val="C0C0C0"/>
                  </a:outerShdw>
                </a:effectLst>
                <a:latin typeface="Biohazard Participants" charset="0"/>
              </a:rPr>
              <a:t>Enter China</a:t>
            </a:r>
          </a:p>
        </p:txBody>
      </p:sp>
      <p:sp>
        <p:nvSpPr>
          <p:cNvPr id="129029" name="Rectangle 5"/>
          <p:cNvSpPr>
            <a:spLocks noGrp="1" noChangeArrowheads="1"/>
          </p:cNvSpPr>
          <p:nvPr>
            <p:ph type="body" idx="1"/>
          </p:nvPr>
        </p:nvSpPr>
        <p:spPr bwMode="auto">
          <a:xfrm>
            <a:off x="1524000" y="1371600"/>
            <a:ext cx="6858000" cy="4114800"/>
          </a:xfrm>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defRPr/>
            </a:pPr>
            <a:r>
              <a:rPr lang="en-US" altLang="en-US" b="1" dirty="0" smtClean="0">
                <a:solidFill>
                  <a:srgbClr val="FF0000"/>
                </a:solidFill>
                <a:effectLst>
                  <a:outerShdw blurRad="38100" dist="38100" dir="2700000" algn="tl">
                    <a:srgbClr val="C0C0C0"/>
                  </a:outerShdw>
                </a:effectLst>
                <a:latin typeface="Comic Sans MS" pitchFamily="66" charset="0"/>
              </a:rPr>
              <a:t>US drives North to </a:t>
            </a:r>
          </a:p>
          <a:p>
            <a:pPr eaLnBrk="1" hangingPunct="1">
              <a:buFontTx/>
              <a:buNone/>
              <a:defRPr/>
            </a:pPr>
            <a:r>
              <a:rPr lang="en-US" altLang="en-US" b="1" dirty="0" smtClean="0">
                <a:solidFill>
                  <a:srgbClr val="FF0000"/>
                </a:solidFill>
                <a:effectLst>
                  <a:outerShdw blurRad="38100" dist="38100" dir="2700000" algn="tl">
                    <a:srgbClr val="C0C0C0"/>
                  </a:outerShdw>
                </a:effectLst>
                <a:latin typeface="Comic Sans MS" pitchFamily="66" charset="0"/>
              </a:rPr>
              <a:t>	</a:t>
            </a:r>
            <a:r>
              <a:rPr lang="en-US" altLang="en-US" b="1" dirty="0" err="1" smtClean="0">
                <a:solidFill>
                  <a:srgbClr val="FF0000"/>
                </a:solidFill>
                <a:effectLst>
                  <a:outerShdw blurRad="38100" dist="38100" dir="2700000" algn="tl">
                    <a:srgbClr val="C0C0C0"/>
                  </a:outerShdw>
                </a:effectLst>
                <a:latin typeface="Comic Sans MS" pitchFamily="66" charset="0"/>
              </a:rPr>
              <a:t>Yalu</a:t>
            </a:r>
            <a:r>
              <a:rPr lang="en-US" altLang="en-US" b="1" dirty="0" smtClean="0">
                <a:solidFill>
                  <a:srgbClr val="FF0000"/>
                </a:solidFill>
                <a:effectLst>
                  <a:outerShdw blurRad="38100" dist="38100" dir="2700000" algn="tl">
                    <a:srgbClr val="C0C0C0"/>
                  </a:outerShdw>
                </a:effectLst>
                <a:latin typeface="Comic Sans MS" pitchFamily="66" charset="0"/>
              </a:rPr>
              <a:t> river</a:t>
            </a:r>
          </a:p>
          <a:p>
            <a:pPr eaLnBrk="1" hangingPunct="1">
              <a:buFont typeface="Wingdings" pitchFamily="2" charset="2"/>
              <a:buChar char=""/>
              <a:defRPr/>
            </a:pPr>
            <a:r>
              <a:rPr lang="en-US" altLang="en-US" b="1" dirty="0" smtClean="0">
                <a:solidFill>
                  <a:srgbClr val="FF0000"/>
                </a:solidFill>
                <a:effectLst>
                  <a:outerShdw blurRad="38100" dist="38100" dir="2700000" algn="tl">
                    <a:srgbClr val="C0C0C0"/>
                  </a:outerShdw>
                </a:effectLst>
                <a:latin typeface="Comic Sans MS" pitchFamily="66" charset="0"/>
              </a:rPr>
              <a:t>China afraid of US </a:t>
            </a:r>
          </a:p>
          <a:p>
            <a:pPr eaLnBrk="1" hangingPunct="1">
              <a:buFontTx/>
              <a:buNone/>
              <a:defRPr/>
            </a:pPr>
            <a:r>
              <a:rPr lang="en-US" altLang="en-US" b="1" dirty="0" smtClean="0">
                <a:solidFill>
                  <a:srgbClr val="FF0000"/>
                </a:solidFill>
                <a:effectLst>
                  <a:outerShdw blurRad="38100" dist="38100" dir="2700000" algn="tl">
                    <a:srgbClr val="C0C0C0"/>
                  </a:outerShdw>
                </a:effectLst>
                <a:latin typeface="Comic Sans MS" pitchFamily="66" charset="0"/>
              </a:rPr>
              <a:t>	takeover</a:t>
            </a:r>
          </a:p>
          <a:p>
            <a:pPr eaLnBrk="1" hangingPunct="1">
              <a:buFont typeface="Wingdings" pitchFamily="2" charset="2"/>
              <a:buChar char=""/>
              <a:defRPr/>
            </a:pPr>
            <a:r>
              <a:rPr lang="en-US" altLang="en-US" b="1" dirty="0" smtClean="0">
                <a:solidFill>
                  <a:srgbClr val="FF0000"/>
                </a:solidFill>
                <a:effectLst>
                  <a:outerShdw blurRad="38100" dist="38100" dir="2700000" algn="tl">
                    <a:srgbClr val="C0C0C0"/>
                  </a:outerShdw>
                </a:effectLst>
                <a:latin typeface="Comic Sans MS" pitchFamily="66" charset="0"/>
              </a:rPr>
              <a:t>Warned the UN</a:t>
            </a:r>
          </a:p>
          <a:p>
            <a:pPr eaLnBrk="1" hangingPunct="1">
              <a:buFont typeface="Wingdings" pitchFamily="2" charset="2"/>
              <a:buChar char=""/>
              <a:defRPr/>
            </a:pPr>
            <a:r>
              <a:rPr lang="en-US" altLang="en-US" b="1" dirty="0" smtClean="0">
                <a:solidFill>
                  <a:srgbClr val="FF0000"/>
                </a:solidFill>
                <a:effectLst>
                  <a:outerShdw blurRad="38100" dist="38100" dir="2700000" algn="tl">
                    <a:srgbClr val="C0C0C0"/>
                  </a:outerShdw>
                </a:effectLst>
                <a:latin typeface="Comic Sans MS" pitchFamily="66" charset="0"/>
              </a:rPr>
              <a:t>December retook Seoul</a:t>
            </a:r>
          </a:p>
          <a:p>
            <a:pPr eaLnBrk="1" hangingPunct="1">
              <a:defRPr/>
            </a:pPr>
            <a:r>
              <a:rPr lang="en-US" altLang="en-US" b="1" dirty="0" smtClean="0">
                <a:solidFill>
                  <a:srgbClr val="FF0000"/>
                </a:solidFill>
                <a:effectLst>
                  <a:outerShdw blurRad="38100" dist="38100" dir="2700000" algn="tl">
                    <a:srgbClr val="C0C0C0"/>
                  </a:outerShdw>
                </a:effectLst>
                <a:latin typeface="Comic Sans MS" pitchFamily="66" charset="0"/>
              </a:rPr>
              <a:t>War stalls and the </a:t>
            </a:r>
          </a:p>
          <a:p>
            <a:pPr eaLnBrk="1" hangingPunct="1">
              <a:buNone/>
              <a:defRPr/>
            </a:pPr>
            <a:r>
              <a:rPr lang="en-US" altLang="en-US" b="1" dirty="0" smtClean="0">
                <a:solidFill>
                  <a:srgbClr val="FF0000"/>
                </a:solidFill>
                <a:effectLst>
                  <a:outerShdw blurRad="38100" dist="38100" dir="2700000" algn="tl">
                    <a:srgbClr val="C0C0C0"/>
                  </a:outerShdw>
                </a:effectLst>
                <a:latin typeface="Comic Sans MS" pitchFamily="66" charset="0"/>
              </a:rPr>
              <a:t>	front line remains close</a:t>
            </a:r>
          </a:p>
          <a:p>
            <a:pPr eaLnBrk="1" hangingPunct="1">
              <a:buNone/>
              <a:defRPr/>
            </a:pPr>
            <a:r>
              <a:rPr lang="en-US" altLang="en-US" b="1" dirty="0" smtClean="0">
                <a:solidFill>
                  <a:srgbClr val="FF0000"/>
                </a:solidFill>
                <a:effectLst>
                  <a:outerShdw blurRad="38100" dist="38100" dir="2700000" algn="tl">
                    <a:srgbClr val="C0C0C0"/>
                  </a:outerShdw>
                </a:effectLst>
                <a:latin typeface="Comic Sans MS" pitchFamily="66" charset="0"/>
              </a:rPr>
              <a:t>  to 38</a:t>
            </a:r>
            <a:r>
              <a:rPr lang="en-US" altLang="en-US" b="1" baseline="30000" dirty="0" smtClean="0">
                <a:solidFill>
                  <a:srgbClr val="FF0000"/>
                </a:solidFill>
                <a:effectLst>
                  <a:outerShdw blurRad="38100" dist="38100" dir="2700000" algn="tl">
                    <a:srgbClr val="C0C0C0"/>
                  </a:outerShdw>
                </a:effectLst>
                <a:latin typeface="Comic Sans MS" pitchFamily="66" charset="0"/>
              </a:rPr>
              <a:t>th</a:t>
            </a:r>
            <a:r>
              <a:rPr lang="en-US" altLang="en-US" b="1" dirty="0" smtClean="0">
                <a:solidFill>
                  <a:srgbClr val="FF0000"/>
                </a:solidFill>
                <a:effectLst>
                  <a:outerShdw blurRad="38100" dist="38100" dir="2700000" algn="tl">
                    <a:srgbClr val="C0C0C0"/>
                  </a:outerShdw>
                </a:effectLst>
                <a:latin typeface="Comic Sans MS" pitchFamily="66" charset="0"/>
              </a:rPr>
              <a:t> parallel</a:t>
            </a:r>
          </a:p>
        </p:txBody>
      </p:sp>
      <p:grpSp>
        <p:nvGrpSpPr>
          <p:cNvPr id="2" name="Group 6"/>
          <p:cNvGrpSpPr>
            <a:grpSpLocks/>
          </p:cNvGrpSpPr>
          <p:nvPr/>
        </p:nvGrpSpPr>
        <p:grpSpPr bwMode="auto">
          <a:xfrm>
            <a:off x="6630988" y="228600"/>
            <a:ext cx="2513012" cy="5915025"/>
            <a:chOff x="3744" y="384"/>
            <a:chExt cx="1794" cy="3726"/>
          </a:xfrm>
        </p:grpSpPr>
        <p:grpSp>
          <p:nvGrpSpPr>
            <p:cNvPr id="3" name="Group 7"/>
            <p:cNvGrpSpPr>
              <a:grpSpLocks/>
            </p:cNvGrpSpPr>
            <p:nvPr/>
          </p:nvGrpSpPr>
          <p:grpSpPr bwMode="auto">
            <a:xfrm>
              <a:off x="3744" y="384"/>
              <a:ext cx="1794" cy="3726"/>
              <a:chOff x="3744" y="432"/>
              <a:chExt cx="1794" cy="3726"/>
            </a:xfrm>
          </p:grpSpPr>
          <p:pic>
            <p:nvPicPr>
              <p:cNvPr id="21511" name="Picture 8" descr="korean_w_7"/>
              <p:cNvPicPr>
                <a:picLocks noChangeAspect="1" noChangeArrowheads="1"/>
              </p:cNvPicPr>
              <p:nvPr/>
            </p:nvPicPr>
            <p:blipFill>
              <a:blip r:embed="rId2" cstate="print"/>
              <a:srcRect/>
              <a:stretch>
                <a:fillRect/>
              </a:stretch>
            </p:blipFill>
            <p:spPr bwMode="auto">
              <a:xfrm>
                <a:off x="3744" y="432"/>
                <a:ext cx="1794" cy="1818"/>
              </a:xfrm>
              <a:prstGeom prst="rect">
                <a:avLst/>
              </a:prstGeom>
              <a:noFill/>
              <a:ln w="9525">
                <a:noFill/>
                <a:miter lim="800000"/>
                <a:headEnd/>
                <a:tailEnd/>
              </a:ln>
            </p:spPr>
          </p:pic>
          <p:pic>
            <p:nvPicPr>
              <p:cNvPr id="21512" name="Picture 9" descr="korean_w_8"/>
              <p:cNvPicPr>
                <a:picLocks noChangeAspect="1" noChangeArrowheads="1"/>
              </p:cNvPicPr>
              <p:nvPr/>
            </p:nvPicPr>
            <p:blipFill>
              <a:blip r:embed="rId3" cstate="print"/>
              <a:srcRect/>
              <a:stretch>
                <a:fillRect/>
              </a:stretch>
            </p:blipFill>
            <p:spPr bwMode="auto">
              <a:xfrm>
                <a:off x="3744" y="2352"/>
                <a:ext cx="1788" cy="1806"/>
              </a:xfrm>
              <a:prstGeom prst="rect">
                <a:avLst/>
              </a:prstGeom>
              <a:noFill/>
              <a:ln w="9525">
                <a:noFill/>
                <a:miter lim="800000"/>
                <a:headEnd/>
                <a:tailEnd/>
              </a:ln>
            </p:spPr>
          </p:pic>
        </p:grpSp>
        <p:sp>
          <p:nvSpPr>
            <p:cNvPr id="129034" name="Text Box 10"/>
            <p:cNvSpPr txBox="1">
              <a:spLocks noChangeArrowheads="1"/>
            </p:cNvSpPr>
            <p:nvPr/>
          </p:nvSpPr>
          <p:spPr bwMode="auto">
            <a:xfrm>
              <a:off x="4368" y="1824"/>
              <a:ext cx="477" cy="751"/>
            </a:xfrm>
            <a:prstGeom prst="rect">
              <a:avLst/>
            </a:prstGeom>
            <a:no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latin typeface="Comic Sans MS" pitchFamily="66" charset="0"/>
                </a:rPr>
                <a:t> |</a:t>
              </a:r>
            </a:p>
            <a:p>
              <a:pPr>
                <a:spcBef>
                  <a:spcPct val="50000"/>
                </a:spcBef>
                <a:defRPr/>
              </a:pPr>
              <a:r>
                <a:rPr lang="en-US">
                  <a:solidFill>
                    <a:srgbClr val="FF0000"/>
                  </a:solidFill>
                  <a:effectLst>
                    <a:outerShdw blurRad="38100" dist="38100" dir="2700000" algn="tl">
                      <a:srgbClr val="C0C0C0"/>
                    </a:outerShdw>
                  </a:effectLst>
                  <a:latin typeface="Comic Sans MS" pitchFamily="66" charset="0"/>
                </a:rPr>
                <a:t> |</a:t>
              </a:r>
            </a:p>
            <a:p>
              <a:pPr>
                <a:spcBef>
                  <a:spcPct val="50000"/>
                </a:spcBef>
                <a:defRPr/>
              </a:pPr>
              <a:r>
                <a:rPr lang="en-US">
                  <a:solidFill>
                    <a:srgbClr val="FF0000"/>
                  </a:solidFill>
                  <a:effectLst>
                    <a:outerShdw blurRad="38100" dist="38100" dir="2700000" algn="tl">
                      <a:srgbClr val="C0C0C0"/>
                    </a:outerShdw>
                  </a:effectLst>
                  <a:latin typeface="Comic Sans MS" pitchFamily="66" charset="0"/>
                </a:rPr>
                <a:t>V</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29">
                                            <p:txEl>
                                              <p:pRg st="0" end="0"/>
                                            </p:txEl>
                                          </p:spTgt>
                                        </p:tgtEl>
                                        <p:attrNameLst>
                                          <p:attrName>style.visibility</p:attrName>
                                        </p:attrNameLst>
                                      </p:cBhvr>
                                      <p:to>
                                        <p:strVal val="visible"/>
                                      </p:to>
                                    </p:set>
                                    <p:anim calcmode="lin" valueType="num">
                                      <p:cBhvr>
                                        <p:cTn id="7" dur="2000" fill="hold"/>
                                        <p:tgtEl>
                                          <p:spTgt spid="129029">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29029">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12902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29029">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29029">
                                            <p:txEl>
                                              <p:pRg st="1" end="1"/>
                                            </p:txEl>
                                          </p:spTgt>
                                        </p:tgtEl>
                                        <p:attrNameLst>
                                          <p:attrName>style.visibility</p:attrName>
                                        </p:attrNameLst>
                                      </p:cBhvr>
                                      <p:to>
                                        <p:strVal val="visible"/>
                                      </p:to>
                                    </p:set>
                                    <p:anim calcmode="lin" valueType="num">
                                      <p:cBhvr>
                                        <p:cTn id="13" dur="2000" fill="hold"/>
                                        <p:tgtEl>
                                          <p:spTgt spid="129029">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129029">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12902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2902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29029">
                                            <p:txEl>
                                              <p:pRg st="2" end="2"/>
                                            </p:txEl>
                                          </p:spTgt>
                                        </p:tgtEl>
                                        <p:attrNameLst>
                                          <p:attrName>style.visibility</p:attrName>
                                        </p:attrNameLst>
                                      </p:cBhvr>
                                      <p:to>
                                        <p:strVal val="visible"/>
                                      </p:to>
                                    </p:set>
                                    <p:anim calcmode="lin" valueType="num">
                                      <p:cBhvr>
                                        <p:cTn id="21" dur="2000" fill="hold"/>
                                        <p:tgtEl>
                                          <p:spTgt spid="129029">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129029">
                                            <p:txEl>
                                              <p:pRg st="2" end="2"/>
                                            </p:txEl>
                                          </p:spTgt>
                                        </p:tgtEl>
                                        <p:attrNameLst>
                                          <p:attrName>ppt_h</p:attrName>
                                        </p:attrNameLst>
                                      </p:cBhvr>
                                      <p:tavLst>
                                        <p:tav tm="0">
                                          <p:val>
                                            <p:fltVal val="0"/>
                                          </p:val>
                                        </p:tav>
                                        <p:tav tm="100000">
                                          <p:val>
                                            <p:strVal val="#ppt_h"/>
                                          </p:val>
                                        </p:tav>
                                      </p:tavLst>
                                    </p:anim>
                                    <p:anim calcmode="lin" valueType="num">
                                      <p:cBhvr>
                                        <p:cTn id="23" dur="2000" fill="hold"/>
                                        <p:tgtEl>
                                          <p:spTgt spid="12902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129029">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129029">
                                            <p:txEl>
                                              <p:pRg st="3" end="3"/>
                                            </p:txEl>
                                          </p:spTgt>
                                        </p:tgtEl>
                                        <p:attrNameLst>
                                          <p:attrName>style.visibility</p:attrName>
                                        </p:attrNameLst>
                                      </p:cBhvr>
                                      <p:to>
                                        <p:strVal val="visible"/>
                                      </p:to>
                                    </p:set>
                                    <p:anim calcmode="lin" valueType="num">
                                      <p:cBhvr>
                                        <p:cTn id="27" dur="2000" fill="hold"/>
                                        <p:tgtEl>
                                          <p:spTgt spid="129029">
                                            <p:txEl>
                                              <p:pRg st="3" end="3"/>
                                            </p:txEl>
                                          </p:spTgt>
                                        </p:tgtEl>
                                        <p:attrNameLst>
                                          <p:attrName>ppt_w</p:attrName>
                                        </p:attrNameLst>
                                      </p:cBhvr>
                                      <p:tavLst>
                                        <p:tav tm="0">
                                          <p:val>
                                            <p:fltVal val="0"/>
                                          </p:val>
                                        </p:tav>
                                        <p:tav tm="100000">
                                          <p:val>
                                            <p:strVal val="#ppt_w"/>
                                          </p:val>
                                        </p:tav>
                                      </p:tavLst>
                                    </p:anim>
                                    <p:anim calcmode="lin" valueType="num">
                                      <p:cBhvr>
                                        <p:cTn id="28" dur="2000" fill="hold"/>
                                        <p:tgtEl>
                                          <p:spTgt spid="129029">
                                            <p:txEl>
                                              <p:pRg st="3" end="3"/>
                                            </p:txEl>
                                          </p:spTgt>
                                        </p:tgtEl>
                                        <p:attrNameLst>
                                          <p:attrName>ppt_h</p:attrName>
                                        </p:attrNameLst>
                                      </p:cBhvr>
                                      <p:tavLst>
                                        <p:tav tm="0">
                                          <p:val>
                                            <p:fltVal val="0"/>
                                          </p:val>
                                        </p:tav>
                                        <p:tav tm="100000">
                                          <p:val>
                                            <p:strVal val="#ppt_h"/>
                                          </p:val>
                                        </p:tav>
                                      </p:tavLst>
                                    </p:anim>
                                    <p:anim calcmode="lin" valueType="num">
                                      <p:cBhvr>
                                        <p:cTn id="29" dur="2000" fill="hold"/>
                                        <p:tgtEl>
                                          <p:spTgt spid="12902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12902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129029">
                                            <p:txEl>
                                              <p:pRg st="4" end="4"/>
                                            </p:txEl>
                                          </p:spTgt>
                                        </p:tgtEl>
                                        <p:attrNameLst>
                                          <p:attrName>style.visibility</p:attrName>
                                        </p:attrNameLst>
                                      </p:cBhvr>
                                      <p:to>
                                        <p:strVal val="visible"/>
                                      </p:to>
                                    </p:set>
                                    <p:anim calcmode="lin" valueType="num">
                                      <p:cBhvr>
                                        <p:cTn id="35" dur="2000" fill="hold"/>
                                        <p:tgtEl>
                                          <p:spTgt spid="129029">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129029">
                                            <p:txEl>
                                              <p:pRg st="4" end="4"/>
                                            </p:txEl>
                                          </p:spTgt>
                                        </p:tgtEl>
                                        <p:attrNameLst>
                                          <p:attrName>ppt_h</p:attrName>
                                        </p:attrNameLst>
                                      </p:cBhvr>
                                      <p:tavLst>
                                        <p:tav tm="0">
                                          <p:val>
                                            <p:fltVal val="0"/>
                                          </p:val>
                                        </p:tav>
                                        <p:tav tm="100000">
                                          <p:val>
                                            <p:strVal val="#ppt_h"/>
                                          </p:val>
                                        </p:tav>
                                      </p:tavLst>
                                    </p:anim>
                                    <p:anim calcmode="lin" valueType="num">
                                      <p:cBhvr>
                                        <p:cTn id="37" dur="2000" fill="hold"/>
                                        <p:tgtEl>
                                          <p:spTgt spid="12902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2000" fill="hold"/>
                                        <p:tgtEl>
                                          <p:spTgt spid="12902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129029">
                                            <p:txEl>
                                              <p:pRg st="5" end="5"/>
                                            </p:txEl>
                                          </p:spTgt>
                                        </p:tgtEl>
                                        <p:attrNameLst>
                                          <p:attrName>style.visibility</p:attrName>
                                        </p:attrNameLst>
                                      </p:cBhvr>
                                      <p:to>
                                        <p:strVal val="visible"/>
                                      </p:to>
                                    </p:set>
                                    <p:anim calcmode="lin" valueType="num">
                                      <p:cBhvr>
                                        <p:cTn id="43" dur="2000" fill="hold"/>
                                        <p:tgtEl>
                                          <p:spTgt spid="129029">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129029">
                                            <p:txEl>
                                              <p:pRg st="5" end="5"/>
                                            </p:txEl>
                                          </p:spTgt>
                                        </p:tgtEl>
                                        <p:attrNameLst>
                                          <p:attrName>ppt_h</p:attrName>
                                        </p:attrNameLst>
                                      </p:cBhvr>
                                      <p:tavLst>
                                        <p:tav tm="0">
                                          <p:val>
                                            <p:fltVal val="0"/>
                                          </p:val>
                                        </p:tav>
                                        <p:tav tm="100000">
                                          <p:val>
                                            <p:strVal val="#ppt_h"/>
                                          </p:val>
                                        </p:tav>
                                      </p:tavLst>
                                    </p:anim>
                                    <p:anim calcmode="lin" valueType="num">
                                      <p:cBhvr>
                                        <p:cTn id="45" dur="2000" fill="hold"/>
                                        <p:tgtEl>
                                          <p:spTgt spid="12902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12902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129029">
                                            <p:txEl>
                                              <p:pRg st="6" end="6"/>
                                            </p:txEl>
                                          </p:spTgt>
                                        </p:tgtEl>
                                        <p:attrNameLst>
                                          <p:attrName>style.visibility</p:attrName>
                                        </p:attrNameLst>
                                      </p:cBhvr>
                                      <p:to>
                                        <p:strVal val="visible"/>
                                      </p:to>
                                    </p:set>
                                    <p:anim calcmode="lin" valueType="num">
                                      <p:cBhvr>
                                        <p:cTn id="51" dur="2000" fill="hold"/>
                                        <p:tgtEl>
                                          <p:spTgt spid="129029">
                                            <p:txEl>
                                              <p:pRg st="6" end="6"/>
                                            </p:txEl>
                                          </p:spTgt>
                                        </p:tgtEl>
                                        <p:attrNameLst>
                                          <p:attrName>ppt_w</p:attrName>
                                        </p:attrNameLst>
                                      </p:cBhvr>
                                      <p:tavLst>
                                        <p:tav tm="0">
                                          <p:val>
                                            <p:fltVal val="0"/>
                                          </p:val>
                                        </p:tav>
                                        <p:tav tm="100000">
                                          <p:val>
                                            <p:strVal val="#ppt_w"/>
                                          </p:val>
                                        </p:tav>
                                      </p:tavLst>
                                    </p:anim>
                                    <p:anim calcmode="lin" valueType="num">
                                      <p:cBhvr>
                                        <p:cTn id="52" dur="2000" fill="hold"/>
                                        <p:tgtEl>
                                          <p:spTgt spid="129029">
                                            <p:txEl>
                                              <p:pRg st="6" end="6"/>
                                            </p:txEl>
                                          </p:spTgt>
                                        </p:tgtEl>
                                        <p:attrNameLst>
                                          <p:attrName>ppt_h</p:attrName>
                                        </p:attrNameLst>
                                      </p:cBhvr>
                                      <p:tavLst>
                                        <p:tav tm="0">
                                          <p:val>
                                            <p:fltVal val="0"/>
                                          </p:val>
                                        </p:tav>
                                        <p:tav tm="100000">
                                          <p:val>
                                            <p:strVal val="#ppt_h"/>
                                          </p:val>
                                        </p:tav>
                                      </p:tavLst>
                                    </p:anim>
                                    <p:anim calcmode="lin" valueType="num">
                                      <p:cBhvr>
                                        <p:cTn id="53" dur="2000" fill="hold"/>
                                        <p:tgtEl>
                                          <p:spTgt spid="12902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4" dur="2000" fill="hold"/>
                                        <p:tgtEl>
                                          <p:spTgt spid="12902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129029">
                                            <p:txEl>
                                              <p:pRg st="7" end="7"/>
                                            </p:txEl>
                                          </p:spTgt>
                                        </p:tgtEl>
                                        <p:attrNameLst>
                                          <p:attrName>style.visibility</p:attrName>
                                        </p:attrNameLst>
                                      </p:cBhvr>
                                      <p:to>
                                        <p:strVal val="visible"/>
                                      </p:to>
                                    </p:set>
                                    <p:anim calcmode="lin" valueType="num">
                                      <p:cBhvr>
                                        <p:cTn id="59" dur="2000" fill="hold"/>
                                        <p:tgtEl>
                                          <p:spTgt spid="129029">
                                            <p:txEl>
                                              <p:pRg st="7" end="7"/>
                                            </p:txEl>
                                          </p:spTgt>
                                        </p:tgtEl>
                                        <p:attrNameLst>
                                          <p:attrName>ppt_w</p:attrName>
                                        </p:attrNameLst>
                                      </p:cBhvr>
                                      <p:tavLst>
                                        <p:tav tm="0">
                                          <p:val>
                                            <p:fltVal val="0"/>
                                          </p:val>
                                        </p:tav>
                                        <p:tav tm="100000">
                                          <p:val>
                                            <p:strVal val="#ppt_w"/>
                                          </p:val>
                                        </p:tav>
                                      </p:tavLst>
                                    </p:anim>
                                    <p:anim calcmode="lin" valueType="num">
                                      <p:cBhvr>
                                        <p:cTn id="60" dur="2000" fill="hold"/>
                                        <p:tgtEl>
                                          <p:spTgt spid="129029">
                                            <p:txEl>
                                              <p:pRg st="7" end="7"/>
                                            </p:txEl>
                                          </p:spTgt>
                                        </p:tgtEl>
                                        <p:attrNameLst>
                                          <p:attrName>ppt_h</p:attrName>
                                        </p:attrNameLst>
                                      </p:cBhvr>
                                      <p:tavLst>
                                        <p:tav tm="0">
                                          <p:val>
                                            <p:fltVal val="0"/>
                                          </p:val>
                                        </p:tav>
                                        <p:tav tm="100000">
                                          <p:val>
                                            <p:strVal val="#ppt_h"/>
                                          </p:val>
                                        </p:tav>
                                      </p:tavLst>
                                    </p:anim>
                                    <p:anim calcmode="lin" valueType="num">
                                      <p:cBhvr>
                                        <p:cTn id="61" dur="2000" fill="hold"/>
                                        <p:tgtEl>
                                          <p:spTgt spid="129029">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2" dur="2000" fill="hold"/>
                                        <p:tgtEl>
                                          <p:spTgt spid="129029">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129029">
                                            <p:txEl>
                                              <p:pRg st="8" end="8"/>
                                            </p:txEl>
                                          </p:spTgt>
                                        </p:tgtEl>
                                        <p:attrNameLst>
                                          <p:attrName>style.visibility</p:attrName>
                                        </p:attrNameLst>
                                      </p:cBhvr>
                                      <p:to>
                                        <p:strVal val="visible"/>
                                      </p:to>
                                    </p:set>
                                    <p:anim calcmode="lin" valueType="num">
                                      <p:cBhvr>
                                        <p:cTn id="67" dur="2000" fill="hold"/>
                                        <p:tgtEl>
                                          <p:spTgt spid="129029">
                                            <p:txEl>
                                              <p:pRg st="8" end="8"/>
                                            </p:txEl>
                                          </p:spTgt>
                                        </p:tgtEl>
                                        <p:attrNameLst>
                                          <p:attrName>ppt_w</p:attrName>
                                        </p:attrNameLst>
                                      </p:cBhvr>
                                      <p:tavLst>
                                        <p:tav tm="0">
                                          <p:val>
                                            <p:fltVal val="0"/>
                                          </p:val>
                                        </p:tav>
                                        <p:tav tm="100000">
                                          <p:val>
                                            <p:strVal val="#ppt_w"/>
                                          </p:val>
                                        </p:tav>
                                      </p:tavLst>
                                    </p:anim>
                                    <p:anim calcmode="lin" valueType="num">
                                      <p:cBhvr>
                                        <p:cTn id="68" dur="2000" fill="hold"/>
                                        <p:tgtEl>
                                          <p:spTgt spid="129029">
                                            <p:txEl>
                                              <p:pRg st="8" end="8"/>
                                            </p:txEl>
                                          </p:spTgt>
                                        </p:tgtEl>
                                        <p:attrNameLst>
                                          <p:attrName>ppt_h</p:attrName>
                                        </p:attrNameLst>
                                      </p:cBhvr>
                                      <p:tavLst>
                                        <p:tav tm="0">
                                          <p:val>
                                            <p:fltVal val="0"/>
                                          </p:val>
                                        </p:tav>
                                        <p:tav tm="100000">
                                          <p:val>
                                            <p:strVal val="#ppt_h"/>
                                          </p:val>
                                        </p:tav>
                                      </p:tavLst>
                                    </p:anim>
                                    <p:anim calcmode="lin" valueType="num">
                                      <p:cBhvr>
                                        <p:cTn id="69" dur="2000" fill="hold"/>
                                        <p:tgtEl>
                                          <p:spTgt spid="129029">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0" dur="2000" fill="hold"/>
                                        <p:tgtEl>
                                          <p:spTgt spid="129029">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71" fill="hold">
                            <p:stCondLst>
                              <p:cond delay="2000"/>
                            </p:stCondLst>
                            <p:childTnLst>
                              <p:par>
                                <p:cTn id="72" presetID="9" presetClass="entr" presetSubtype="0"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dissolve">
                                      <p:cBhvr>
                                        <p:cTn id="7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dirty="0" smtClean="0">
                <a:solidFill>
                  <a:srgbClr val="FF0000"/>
                </a:solidFill>
                <a:latin typeface="Biohazard Participants" charset="0"/>
              </a:rPr>
              <a:t>Divided Korea</a:t>
            </a:r>
            <a:endParaRPr lang="en-US" dirty="0">
              <a:solidFill>
                <a:srgbClr val="FF0000"/>
              </a:solidFill>
              <a:latin typeface="Biohazard Participants" charset="0"/>
            </a:endParaRPr>
          </a:p>
        </p:txBody>
      </p:sp>
      <p:sp>
        <p:nvSpPr>
          <p:cNvPr id="3" name="Content Placeholder 2"/>
          <p:cNvSpPr>
            <a:spLocks noGrp="1"/>
          </p:cNvSpPr>
          <p:nvPr>
            <p:ph idx="1"/>
          </p:nvPr>
        </p:nvSpPr>
        <p:spPr>
          <a:xfrm>
            <a:off x="1524000" y="1600200"/>
            <a:ext cx="7162800" cy="4525963"/>
          </a:xfrm>
        </p:spPr>
        <p:txBody>
          <a:bodyPr/>
          <a:lstStyle/>
          <a:p>
            <a:r>
              <a:rPr lang="en-US" sz="2800" b="1" dirty="0" smtClean="0">
                <a:latin typeface="Comic Sans MS" pitchFamily="66" charset="0"/>
              </a:rPr>
              <a:t>War ends in 1953</a:t>
            </a:r>
          </a:p>
          <a:p>
            <a:r>
              <a:rPr lang="en-US" sz="2800" b="1" dirty="0" smtClean="0">
                <a:latin typeface="Comic Sans MS" pitchFamily="66" charset="0"/>
              </a:rPr>
              <a:t>Korea remains divided at 38</a:t>
            </a:r>
            <a:r>
              <a:rPr lang="en-US" sz="2800" b="1" baseline="30000" dirty="0" smtClean="0">
                <a:latin typeface="Comic Sans MS" pitchFamily="66" charset="0"/>
              </a:rPr>
              <a:t>th</a:t>
            </a:r>
            <a:r>
              <a:rPr lang="en-US" sz="2800" b="1" dirty="0" smtClean="0">
                <a:latin typeface="Comic Sans MS" pitchFamily="66" charset="0"/>
              </a:rPr>
              <a:t> parallel</a:t>
            </a:r>
          </a:p>
          <a:p>
            <a:pPr>
              <a:buNone/>
            </a:pPr>
            <a:r>
              <a:rPr lang="en-US" sz="2800" b="1" dirty="0" smtClean="0">
                <a:latin typeface="Comic Sans MS" pitchFamily="66" charset="0"/>
              </a:rPr>
              <a:t>	separated by a DMZ</a:t>
            </a:r>
            <a:endParaRPr lang="en-US" sz="2800" b="1" dirty="0">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1600200" y="3200400"/>
            <a:ext cx="2871618" cy="2209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24400" y="4876800"/>
            <a:ext cx="2581275" cy="17716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248400" y="2895600"/>
            <a:ext cx="260985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304800"/>
            <a:ext cx="4572000" cy="769441"/>
          </a:xfrm>
          <a:prstGeom prst="rect">
            <a:avLst/>
          </a:prstGeom>
        </p:spPr>
        <p:txBody>
          <a:bodyPr wrap="square">
            <a:spAutoFit/>
          </a:bodyPr>
          <a:lstStyle/>
          <a:p>
            <a:pPr algn="ctr">
              <a:spcBef>
                <a:spcPct val="50000"/>
              </a:spcBef>
            </a:pPr>
            <a:r>
              <a:rPr lang="en-US" sz="4400" b="1" dirty="0" smtClean="0">
                <a:solidFill>
                  <a:srgbClr val="D40000"/>
                </a:solidFill>
                <a:effectLst>
                  <a:outerShdw blurRad="38100" dist="38100" dir="2700000" algn="tl">
                    <a:srgbClr val="C0C0C0"/>
                  </a:outerShdw>
                </a:effectLst>
              </a:rPr>
              <a:t>Vietnam War</a:t>
            </a:r>
            <a:endParaRPr lang="en-US" sz="4400" b="1" dirty="0">
              <a:solidFill>
                <a:srgbClr val="D40000"/>
              </a:solidFill>
              <a:effectLst>
                <a:outerShdw blurRad="38100" dist="38100" dir="2700000" algn="tl">
                  <a:srgbClr val="C0C0C0"/>
                </a:outerShdw>
              </a:effectLst>
            </a:endParaRPr>
          </a:p>
        </p:txBody>
      </p:sp>
      <p:sp>
        <p:nvSpPr>
          <p:cNvPr id="4" name="Content Placeholder 3"/>
          <p:cNvSpPr>
            <a:spLocks noGrp="1"/>
          </p:cNvSpPr>
          <p:nvPr>
            <p:ph idx="1"/>
          </p:nvPr>
        </p:nvSpPr>
        <p:spPr>
          <a:xfrm>
            <a:off x="1524000" y="990600"/>
            <a:ext cx="5181600" cy="5135563"/>
          </a:xfrm>
        </p:spPr>
        <p:txBody>
          <a:bodyPr/>
          <a:lstStyle/>
          <a:p>
            <a:r>
              <a:rPr lang="en-US" b="1" dirty="0" smtClean="0">
                <a:latin typeface="Comic Sans MS" pitchFamily="66" charset="0"/>
              </a:rPr>
              <a:t>Vietnamese supported the allies in WW II.  They hoped to gain independence from France as a reward.</a:t>
            </a:r>
          </a:p>
          <a:p>
            <a:r>
              <a:rPr lang="en-US" b="1" dirty="0" smtClean="0">
                <a:latin typeface="Comic Sans MS" pitchFamily="66" charset="0"/>
              </a:rPr>
              <a:t>France choose to keep its colony and the Vietnamese revolted led by Ho Chi Minh</a:t>
            </a:r>
            <a:endParaRPr lang="en-US" b="1" dirty="0">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6400800" y="1524000"/>
            <a:ext cx="2487787"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67600" cy="1143000"/>
          </a:xfrm>
        </p:spPr>
        <p:txBody>
          <a:bodyPr/>
          <a:lstStyle/>
          <a:p>
            <a:endParaRPr lang="en-US" dirty="0">
              <a:solidFill>
                <a:srgbClr val="FF0000"/>
              </a:solidFill>
              <a:latin typeface="Biohazard Participants" charset="0"/>
            </a:endParaRPr>
          </a:p>
        </p:txBody>
      </p:sp>
    </p:spTree>
    <p:extLst>
      <p:ext uri="{BB962C8B-B14F-4D97-AF65-F5344CB8AC3E}">
        <p14:creationId xmlns:p14="http://schemas.microsoft.com/office/powerpoint/2010/main" val="1684963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US" b="1" dirty="0" smtClean="0">
                <a:solidFill>
                  <a:srgbClr val="D40000"/>
                </a:solidFill>
                <a:effectLst>
                  <a:outerShdw blurRad="38100" dist="38100" dir="2700000" algn="tl">
                    <a:srgbClr val="C0C0C0"/>
                  </a:outerShdw>
                </a:effectLst>
              </a:rPr>
              <a:t>Vietnam War</a:t>
            </a:r>
            <a:br>
              <a:rPr lang="en-US" b="1" dirty="0" smtClean="0">
                <a:solidFill>
                  <a:srgbClr val="D40000"/>
                </a:solidFill>
                <a:effectLst>
                  <a:outerShdw blurRad="38100" dist="38100" dir="2700000" algn="tl">
                    <a:srgbClr val="C0C0C0"/>
                  </a:outerShdw>
                </a:effectLst>
              </a:rPr>
            </a:br>
            <a:endParaRPr lang="en-US" dirty="0"/>
          </a:p>
        </p:txBody>
      </p:sp>
      <p:sp>
        <p:nvSpPr>
          <p:cNvPr id="3" name="Content Placeholder 2"/>
          <p:cNvSpPr>
            <a:spLocks noGrp="1"/>
          </p:cNvSpPr>
          <p:nvPr>
            <p:ph idx="1"/>
          </p:nvPr>
        </p:nvSpPr>
        <p:spPr>
          <a:xfrm>
            <a:off x="1447800" y="1600200"/>
            <a:ext cx="7696200" cy="4525963"/>
          </a:xfrm>
        </p:spPr>
        <p:txBody>
          <a:bodyPr/>
          <a:lstStyle/>
          <a:p>
            <a:r>
              <a:rPr lang="en-US" sz="2800" b="1" dirty="0" smtClean="0">
                <a:latin typeface="Comic Sans MS" pitchFamily="66" charset="0"/>
              </a:rPr>
              <a:t>France was defeated in 1954 at </a:t>
            </a:r>
            <a:r>
              <a:rPr lang="en-US" sz="2800" b="1" dirty="0" err="1" smtClean="0">
                <a:latin typeface="Comic Sans MS" pitchFamily="66" charset="0"/>
              </a:rPr>
              <a:t>Dienbienphu</a:t>
            </a:r>
            <a:r>
              <a:rPr lang="en-US" sz="2800" b="1" dirty="0" smtClean="0">
                <a:latin typeface="Comic Sans MS" pitchFamily="66" charset="0"/>
              </a:rPr>
              <a:t>.</a:t>
            </a:r>
          </a:p>
          <a:p>
            <a:r>
              <a:rPr lang="en-US" sz="2800" b="1" dirty="0" smtClean="0">
                <a:latin typeface="Comic Sans MS" pitchFamily="66" charset="0"/>
              </a:rPr>
              <a:t>Vietnam divided with Minh controlling the North and elections to be held in the South.</a:t>
            </a:r>
          </a:p>
          <a:p>
            <a:r>
              <a:rPr lang="en-US" sz="2800" b="1" dirty="0" smtClean="0">
                <a:latin typeface="Comic Sans MS" pitchFamily="66" charset="0"/>
              </a:rPr>
              <a:t>US supported non communist named Diem</a:t>
            </a:r>
          </a:p>
          <a:p>
            <a:r>
              <a:rPr lang="en-US" sz="2800" b="1" dirty="0" smtClean="0">
                <a:latin typeface="Comic Sans MS" pitchFamily="66" charset="0"/>
              </a:rPr>
              <a:t>When it looked like Minh was going to win, Diem voided the elections.</a:t>
            </a:r>
          </a:p>
          <a:p>
            <a:r>
              <a:rPr lang="en-US" sz="2800" b="1" dirty="0" smtClean="0">
                <a:latin typeface="Comic Sans MS" pitchFamily="66" charset="0"/>
              </a:rPr>
              <a:t>US supported this.</a:t>
            </a:r>
            <a:endParaRPr lang="en-US" sz="2800" b="1" dirty="0">
              <a:latin typeface="Comic Sans MS"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752600" y="111809"/>
            <a:ext cx="7086600" cy="646331"/>
          </a:xfrm>
          <a:prstGeom prst="rect">
            <a:avLst/>
          </a:prstGeom>
          <a:noFill/>
          <a:ln w="9525">
            <a:noFill/>
            <a:miter lim="800000"/>
            <a:headEnd/>
            <a:tailEnd/>
          </a:ln>
          <a:effectLst/>
        </p:spPr>
        <p:txBody>
          <a:bodyPr wrap="square" anchor="ctr">
            <a:spAutoFit/>
          </a:bodyPr>
          <a:lstStyle/>
          <a:p>
            <a:pPr algn="ctr">
              <a:spcBef>
                <a:spcPct val="50000"/>
              </a:spcBef>
            </a:pPr>
            <a:r>
              <a:rPr lang="en-US" sz="3600" b="1" dirty="0">
                <a:solidFill>
                  <a:srgbClr val="D40000"/>
                </a:solidFill>
                <a:effectLst>
                  <a:outerShdw blurRad="38100" dist="38100" dir="2700000" algn="tl">
                    <a:srgbClr val="C0C0C0"/>
                  </a:outerShdw>
                </a:effectLst>
              </a:rPr>
              <a:t>Vietnam </a:t>
            </a:r>
            <a:r>
              <a:rPr lang="en-US" sz="3600" b="1" dirty="0" smtClean="0">
                <a:solidFill>
                  <a:srgbClr val="D40000"/>
                </a:solidFill>
                <a:effectLst>
                  <a:outerShdw blurRad="38100" dist="38100" dir="2700000" algn="tl">
                    <a:srgbClr val="C0C0C0"/>
                  </a:outerShdw>
                </a:effectLst>
              </a:rPr>
              <a:t>War</a:t>
            </a:r>
            <a:endParaRPr lang="en-US" sz="3600" b="1" dirty="0">
              <a:solidFill>
                <a:srgbClr val="D40000"/>
              </a:solidFill>
              <a:effectLst>
                <a:outerShdw blurRad="38100" dist="38100" dir="2700000" algn="tl">
                  <a:srgbClr val="C0C0C0"/>
                </a:outerShdw>
              </a:effectLst>
            </a:endParaRPr>
          </a:p>
        </p:txBody>
      </p:sp>
      <p:pic>
        <p:nvPicPr>
          <p:cNvPr id="91139" name="Picture 3" descr="map-Vietnam War-1"/>
          <p:cNvPicPr>
            <a:picLocks noChangeAspect="1" noChangeArrowheads="1"/>
          </p:cNvPicPr>
          <p:nvPr/>
        </p:nvPicPr>
        <p:blipFill>
          <a:blip r:embed="rId2" cstate="print">
            <a:lum bright="-6000" contrast="6000"/>
          </a:blip>
          <a:srcRect l="1547" t="1352" r="935" b="1352"/>
          <a:stretch>
            <a:fillRect/>
          </a:stretch>
        </p:blipFill>
        <p:spPr bwMode="auto">
          <a:xfrm>
            <a:off x="228600" y="914400"/>
            <a:ext cx="4800600" cy="5486400"/>
          </a:xfrm>
          <a:prstGeom prst="rect">
            <a:avLst/>
          </a:prstGeom>
          <a:noFill/>
          <a:ln w="9525">
            <a:solidFill>
              <a:schemeClr val="tx1"/>
            </a:solidFill>
            <a:miter lim="800000"/>
            <a:headEnd/>
            <a:tailEnd/>
          </a:ln>
        </p:spPr>
      </p:pic>
      <p:sp>
        <p:nvSpPr>
          <p:cNvPr id="5" name="TextBox 4"/>
          <p:cNvSpPr txBox="1"/>
          <p:nvPr/>
        </p:nvSpPr>
        <p:spPr>
          <a:xfrm>
            <a:off x="5105400" y="1066800"/>
            <a:ext cx="4038600" cy="4401205"/>
          </a:xfrm>
          <a:prstGeom prst="rect">
            <a:avLst/>
          </a:prstGeom>
          <a:noFill/>
        </p:spPr>
        <p:txBody>
          <a:bodyPr wrap="square" rtlCol="0">
            <a:spAutoFit/>
          </a:bodyPr>
          <a:lstStyle/>
          <a:p>
            <a:pPr>
              <a:buFont typeface="Arial" pitchFamily="34" charset="0"/>
              <a:buChar char="•"/>
            </a:pPr>
            <a:r>
              <a:rPr lang="en-US" sz="2800" b="1" dirty="0" smtClean="0">
                <a:latin typeface="Comic Sans MS" pitchFamily="66" charset="0"/>
              </a:rPr>
              <a:t>The US supplies advice and weapons until the Gulf of Tonkin Incident.</a:t>
            </a:r>
          </a:p>
          <a:p>
            <a:pPr>
              <a:buFont typeface="Arial" pitchFamily="34" charset="0"/>
              <a:buChar char="•"/>
            </a:pPr>
            <a:r>
              <a:rPr lang="en-US" sz="2800" b="1" dirty="0" smtClean="0">
                <a:latin typeface="Comic Sans MS" pitchFamily="66" charset="0"/>
              </a:rPr>
              <a:t>US ship </a:t>
            </a:r>
            <a:r>
              <a:rPr lang="en-US" sz="2800" b="1" dirty="0" err="1" smtClean="0">
                <a:latin typeface="Comic Sans MS" pitchFamily="66" charset="0"/>
              </a:rPr>
              <a:t>clains</a:t>
            </a:r>
            <a:r>
              <a:rPr lang="en-US" sz="2800" b="1" dirty="0" smtClean="0">
                <a:latin typeface="Comic Sans MS" pitchFamily="66" charset="0"/>
              </a:rPr>
              <a:t> it has been fired upon and the President (LBJ) is given power to take action…send in troops</a:t>
            </a:r>
          </a:p>
          <a:p>
            <a:pPr>
              <a:buFont typeface="Arial" pitchFamily="34" charset="0"/>
              <a:buChar char="•"/>
            </a:pPr>
            <a:endParaRPr lang="en-US" sz="28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 y="228600"/>
            <a:ext cx="4286250" cy="3352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0" y="457200"/>
            <a:ext cx="4343400" cy="313393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52400" y="3657600"/>
            <a:ext cx="4572000" cy="3023057"/>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800600" y="3685379"/>
            <a:ext cx="3919538" cy="317262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3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ssolve">
                                      <p:cBhvr>
                                        <p:cTn id="12" dur="3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dissolve">
                                      <p:cBhvr>
                                        <p:cTn id="17" dur="3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dissolve">
                                      <p:cBhvr>
                                        <p:cTn id="22" dur="3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1600200" y="0"/>
            <a:ext cx="7162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F0000"/>
                </a:solidFill>
                <a:latin typeface="Biohazard Participants" pitchFamily="2" charset="0"/>
              </a:rPr>
              <a:t>Afghanistan 1979</a:t>
            </a:r>
          </a:p>
        </p:txBody>
      </p:sp>
      <p:sp>
        <p:nvSpPr>
          <p:cNvPr id="143363" name="Rectangle 3"/>
          <p:cNvSpPr>
            <a:spLocks noGrp="1" noChangeArrowheads="1"/>
          </p:cNvSpPr>
          <p:nvPr>
            <p:ph type="body" idx="1"/>
          </p:nvPr>
        </p:nvSpPr>
        <p:spPr bwMode="auto">
          <a:xfrm>
            <a:off x="1371600" y="685800"/>
            <a:ext cx="7543800"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800" b="1" dirty="0" smtClean="0">
                <a:latin typeface="Comic Sans MS" pitchFamily="66" charset="0"/>
              </a:rPr>
              <a:t>PM </a:t>
            </a:r>
            <a:r>
              <a:rPr lang="en-US" sz="2800" b="1" dirty="0" err="1" smtClean="0">
                <a:latin typeface="Comic Sans MS" pitchFamily="66" charset="0"/>
              </a:rPr>
              <a:t>Amin</a:t>
            </a:r>
            <a:r>
              <a:rPr lang="en-US" sz="2800" b="1" dirty="0" smtClean="0">
                <a:latin typeface="Comic Sans MS" pitchFamily="66" charset="0"/>
              </a:rPr>
              <a:t> communist (rejected religion) leader tried to sweep aside Muslim tradition</a:t>
            </a:r>
            <a:r>
              <a:rPr lang="en-US" sz="2800" b="1" dirty="0" smtClean="0"/>
              <a:t> This outraged the majority who were traditionalists.</a:t>
            </a:r>
          </a:p>
          <a:p>
            <a:pPr eaLnBrk="1" hangingPunct="1">
              <a:lnSpc>
                <a:spcPct val="90000"/>
              </a:lnSpc>
            </a:pPr>
            <a:r>
              <a:rPr lang="en-US" sz="2800" b="1" dirty="0" err="1" smtClean="0"/>
              <a:t>Mujahadeen</a:t>
            </a:r>
            <a:r>
              <a:rPr lang="en-US" sz="2800" b="1" dirty="0" smtClean="0"/>
              <a:t> declared a jihad on the supporters of </a:t>
            </a:r>
            <a:r>
              <a:rPr lang="en-US" sz="2800" b="1" dirty="0" err="1" smtClean="0"/>
              <a:t>Amin</a:t>
            </a:r>
            <a:r>
              <a:rPr lang="en-US" sz="2800" b="1" dirty="0" smtClean="0"/>
              <a:t> (including USSR) Russians claimed they had been invited and that they were not invading the		 country. </a:t>
            </a:r>
          </a:p>
        </p:txBody>
      </p:sp>
      <p:pic>
        <p:nvPicPr>
          <p:cNvPr id="143364" name="Picture 4"/>
          <p:cNvPicPr>
            <a:picLocks noChangeAspect="1" noChangeArrowheads="1"/>
          </p:cNvPicPr>
          <p:nvPr/>
        </p:nvPicPr>
        <p:blipFill>
          <a:blip r:embed="rId2" cstate="print"/>
          <a:srcRect/>
          <a:stretch>
            <a:fillRect/>
          </a:stretch>
        </p:blipFill>
        <p:spPr bwMode="auto">
          <a:xfrm>
            <a:off x="1524000" y="4625975"/>
            <a:ext cx="3162300" cy="2232025"/>
          </a:xfrm>
          <a:prstGeom prst="rect">
            <a:avLst/>
          </a:prstGeom>
          <a:noFill/>
          <a:ln w="9525">
            <a:noFill/>
            <a:miter lim="800000"/>
            <a:headEnd/>
            <a:tailEnd/>
          </a:ln>
        </p:spPr>
      </p:pic>
      <p:pic>
        <p:nvPicPr>
          <p:cNvPr id="143366" name="Picture 6"/>
          <p:cNvPicPr>
            <a:picLocks noChangeAspect="1" noChangeArrowheads="1"/>
          </p:cNvPicPr>
          <p:nvPr/>
        </p:nvPicPr>
        <p:blipFill>
          <a:blip r:embed="rId3" cstate="print"/>
          <a:srcRect/>
          <a:stretch>
            <a:fillRect/>
          </a:stretch>
        </p:blipFill>
        <p:spPr bwMode="auto">
          <a:xfrm>
            <a:off x="4724400" y="3995738"/>
            <a:ext cx="4419600" cy="2862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strips(downRight)">
                                      <p:cBhvr>
                                        <p:cTn id="7" dur="20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Effect transition="in" filter="strips(downRight)">
                                      <p:cBhvr>
                                        <p:cTn id="12" dur="2000"/>
                                        <p:tgtEl>
                                          <p:spTgt spid="14336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43364"/>
                                        </p:tgtEl>
                                        <p:attrNameLst>
                                          <p:attrName>style.visibility</p:attrName>
                                        </p:attrNameLst>
                                      </p:cBhvr>
                                      <p:to>
                                        <p:strVal val="visible"/>
                                      </p:to>
                                    </p:set>
                                    <p:animEffect transition="in" filter="dissolve">
                                      <p:cBhvr>
                                        <p:cTn id="15" dur="500"/>
                                        <p:tgtEl>
                                          <p:spTgt spid="143364"/>
                                        </p:tgtEl>
                                      </p:cBhvr>
                                    </p:animEffect>
                                  </p:childTnLst>
                                </p:cTn>
                              </p:par>
                              <p:par>
                                <p:cTn id="16" presetID="9" presetClass="entr" presetSubtype="0" fill="hold" nodeType="withEffect">
                                  <p:stCondLst>
                                    <p:cond delay="0"/>
                                  </p:stCondLst>
                                  <p:childTnLst>
                                    <p:set>
                                      <p:cBhvr>
                                        <p:cTn id="17" dur="1" fill="hold">
                                          <p:stCondLst>
                                            <p:cond delay="0"/>
                                          </p:stCondLst>
                                        </p:cTn>
                                        <p:tgtEl>
                                          <p:spTgt spid="143366"/>
                                        </p:tgtEl>
                                        <p:attrNameLst>
                                          <p:attrName>style.visibility</p:attrName>
                                        </p:attrNameLst>
                                      </p:cBhvr>
                                      <p:to>
                                        <p:strVal val="visible"/>
                                      </p:to>
                                    </p:set>
                                    <p:animEffect transition="in" filter="dissolve">
                                      <p:cBhvr>
                                        <p:cTn id="18" dur="500"/>
                                        <p:tgtEl>
                                          <p:spTgt spid="143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bwMode="auto">
          <a:xfrm>
            <a:off x="1371600" y="228600"/>
            <a:ext cx="77724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b="1" dirty="0" smtClean="0">
                <a:latin typeface="Comic Sans MS" pitchFamily="66" charset="0"/>
              </a:rPr>
              <a:t>The United Nations condemned the invasion </a:t>
            </a:r>
          </a:p>
          <a:p>
            <a:pPr eaLnBrk="1" hangingPunct="1">
              <a:lnSpc>
                <a:spcPct val="90000"/>
              </a:lnSpc>
            </a:pPr>
            <a:r>
              <a:rPr lang="en-US" sz="2400" b="1" dirty="0" smtClean="0">
                <a:latin typeface="Comic Sans MS" pitchFamily="66" charset="0"/>
              </a:rPr>
              <a:t>Security Council called for the withdrawal of Russian forces.	</a:t>
            </a:r>
          </a:p>
          <a:p>
            <a:pPr lvl="1" eaLnBrk="1" hangingPunct="1">
              <a:lnSpc>
                <a:spcPct val="90000"/>
              </a:lnSpc>
            </a:pPr>
            <a:r>
              <a:rPr lang="en-US" sz="2000" b="1" dirty="0" smtClean="0">
                <a:latin typeface="Comic Sans MS" pitchFamily="66" charset="0"/>
              </a:rPr>
              <a:t>vetoed......by Russia. </a:t>
            </a:r>
            <a:r>
              <a:rPr lang="en-US" sz="2000" b="1" dirty="0" smtClean="0">
                <a:solidFill>
                  <a:srgbClr val="FF0000"/>
                </a:solidFill>
                <a:latin typeface="Comic Sans MS" pitchFamily="66" charset="0"/>
              </a:rPr>
              <a:t>HOW?</a:t>
            </a:r>
            <a:endParaRPr lang="en-US" sz="2000" b="1" dirty="0" smtClean="0">
              <a:latin typeface="Comic Sans MS" pitchFamily="66" charset="0"/>
            </a:endParaRPr>
          </a:p>
          <a:p>
            <a:pPr eaLnBrk="1" hangingPunct="1">
              <a:lnSpc>
                <a:spcPct val="90000"/>
              </a:lnSpc>
            </a:pPr>
            <a:r>
              <a:rPr lang="en-US" sz="2400" b="1" dirty="0" smtClean="0">
                <a:latin typeface="Comic Sans MS" pitchFamily="66" charset="0"/>
              </a:rPr>
              <a:t>Becomes Russia’s “Vietnam”</a:t>
            </a:r>
          </a:p>
          <a:p>
            <a:pPr eaLnBrk="1" hangingPunct="1">
              <a:lnSpc>
                <a:spcPct val="90000"/>
              </a:lnSpc>
            </a:pPr>
            <a:r>
              <a:rPr lang="en-US" sz="2400" b="1" dirty="0" smtClean="0">
                <a:latin typeface="Comic Sans MS" pitchFamily="66" charset="0"/>
              </a:rPr>
              <a:t>US supports</a:t>
            </a:r>
            <a:r>
              <a:rPr lang="en-US" sz="2400" dirty="0" smtClean="0"/>
              <a:t> </a:t>
            </a:r>
            <a:r>
              <a:rPr lang="en-US" sz="2400" b="1" dirty="0" err="1" smtClean="0"/>
              <a:t>Mujahadeen</a:t>
            </a:r>
            <a:r>
              <a:rPr lang="en-US" sz="2400" b="1" dirty="0" smtClean="0"/>
              <a:t> with weapons, money and training.</a:t>
            </a:r>
          </a:p>
          <a:p>
            <a:pPr eaLnBrk="1" hangingPunct="1">
              <a:lnSpc>
                <a:spcPct val="90000"/>
              </a:lnSpc>
            </a:pPr>
            <a:r>
              <a:rPr lang="en-US" sz="2400" b="1" dirty="0" smtClean="0"/>
              <a:t>Late 1980s Russia withdraws.  US pulls its resources too.  Afghans left to fight it out.</a:t>
            </a:r>
          </a:p>
        </p:txBody>
      </p:sp>
      <p:pic>
        <p:nvPicPr>
          <p:cNvPr id="144388" name="Picture 4"/>
          <p:cNvPicPr>
            <a:picLocks noChangeAspect="1" noChangeArrowheads="1"/>
          </p:cNvPicPr>
          <p:nvPr/>
        </p:nvPicPr>
        <p:blipFill>
          <a:blip r:embed="rId2" cstate="print"/>
          <a:srcRect/>
          <a:stretch>
            <a:fillRect/>
          </a:stretch>
        </p:blipFill>
        <p:spPr bwMode="auto">
          <a:xfrm>
            <a:off x="1524000" y="3657600"/>
            <a:ext cx="3733800" cy="2401888"/>
          </a:xfrm>
          <a:prstGeom prst="rect">
            <a:avLst/>
          </a:prstGeom>
          <a:noFill/>
          <a:ln w="9525">
            <a:noFill/>
            <a:miter lim="800000"/>
            <a:headEnd/>
            <a:tailEnd/>
          </a:ln>
        </p:spPr>
      </p:pic>
      <p:pic>
        <p:nvPicPr>
          <p:cNvPr id="144389" name="Picture 5"/>
          <p:cNvPicPr>
            <a:picLocks noChangeAspect="1" noChangeArrowheads="1"/>
          </p:cNvPicPr>
          <p:nvPr/>
        </p:nvPicPr>
        <p:blipFill>
          <a:blip r:embed="rId3" cstate="print"/>
          <a:srcRect/>
          <a:stretch>
            <a:fillRect/>
          </a:stretch>
        </p:blipFill>
        <p:spPr bwMode="auto">
          <a:xfrm>
            <a:off x="5943600" y="3581400"/>
            <a:ext cx="2232025"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387">
                                            <p:bg/>
                                          </p:spTgt>
                                        </p:tgtEl>
                                        <p:attrNameLst>
                                          <p:attrName>style.visibility</p:attrName>
                                        </p:attrNameLst>
                                      </p:cBhvr>
                                      <p:to>
                                        <p:strVal val="visible"/>
                                      </p:to>
                                    </p:set>
                                    <p:animEffect transition="in" filter="box(in)">
                                      <p:cBhvr>
                                        <p:cTn id="7" dur="500"/>
                                        <p:tgtEl>
                                          <p:spTgt spid="144387">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4387">
                                            <p:txEl>
                                              <p:pRg st="0" end="0"/>
                                            </p:txEl>
                                          </p:spTgt>
                                        </p:tgtEl>
                                        <p:attrNameLst>
                                          <p:attrName>style.visibility</p:attrName>
                                        </p:attrNameLst>
                                      </p:cBhvr>
                                      <p:to>
                                        <p:strVal val="visible"/>
                                      </p:to>
                                    </p:set>
                                    <p:animEffect transition="in" filter="box(in)">
                                      <p:cBhvr>
                                        <p:cTn id="12" dur="500"/>
                                        <p:tgtEl>
                                          <p:spTgt spid="144387">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44389"/>
                                        </p:tgtEl>
                                        <p:attrNameLst>
                                          <p:attrName>style.visibility</p:attrName>
                                        </p:attrNameLst>
                                      </p:cBhvr>
                                      <p:to>
                                        <p:strVal val="visible"/>
                                      </p:to>
                                    </p:set>
                                    <p:animEffect transition="in" filter="dissolve">
                                      <p:cBhvr>
                                        <p:cTn id="16" dur="500"/>
                                        <p:tgtEl>
                                          <p:spTgt spid="14438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44387">
                                            <p:txEl>
                                              <p:pRg st="1" end="1"/>
                                            </p:txEl>
                                          </p:spTgt>
                                        </p:tgtEl>
                                        <p:attrNameLst>
                                          <p:attrName>style.visibility</p:attrName>
                                        </p:attrNameLst>
                                      </p:cBhvr>
                                      <p:to>
                                        <p:strVal val="visible"/>
                                      </p:to>
                                    </p:set>
                                    <p:animEffect transition="in" filter="box(in)">
                                      <p:cBhvr>
                                        <p:cTn id="21" dur="500"/>
                                        <p:tgtEl>
                                          <p:spTgt spid="144387">
                                            <p:txEl>
                                              <p:pRg st="1" end="1"/>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44387">
                                            <p:txEl>
                                              <p:pRg st="2" end="2"/>
                                            </p:txEl>
                                          </p:spTgt>
                                        </p:tgtEl>
                                        <p:attrNameLst>
                                          <p:attrName>style.visibility</p:attrName>
                                        </p:attrNameLst>
                                      </p:cBhvr>
                                      <p:to>
                                        <p:strVal val="visible"/>
                                      </p:to>
                                    </p:set>
                                    <p:animEffect transition="in" filter="box(in)">
                                      <p:cBhvr>
                                        <p:cTn id="24" dur="500"/>
                                        <p:tgtEl>
                                          <p:spTgt spid="1443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44387">
                                            <p:txEl>
                                              <p:pRg st="3" end="3"/>
                                            </p:txEl>
                                          </p:spTgt>
                                        </p:tgtEl>
                                        <p:attrNameLst>
                                          <p:attrName>style.visibility</p:attrName>
                                        </p:attrNameLst>
                                      </p:cBhvr>
                                      <p:to>
                                        <p:strVal val="visible"/>
                                      </p:to>
                                    </p:set>
                                    <p:animEffect transition="in" filter="box(in)">
                                      <p:cBhvr>
                                        <p:cTn id="29" dur="500"/>
                                        <p:tgtEl>
                                          <p:spTgt spid="14438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44387">
                                            <p:txEl>
                                              <p:pRg st="4" end="4"/>
                                            </p:txEl>
                                          </p:spTgt>
                                        </p:tgtEl>
                                        <p:attrNameLst>
                                          <p:attrName>style.visibility</p:attrName>
                                        </p:attrNameLst>
                                      </p:cBhvr>
                                      <p:to>
                                        <p:strVal val="visible"/>
                                      </p:to>
                                    </p:set>
                                    <p:animEffect transition="in" filter="box(in)">
                                      <p:cBhvr>
                                        <p:cTn id="34" dur="500"/>
                                        <p:tgtEl>
                                          <p:spTgt spid="14438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44387">
                                            <p:txEl>
                                              <p:pRg st="5" end="5"/>
                                            </p:txEl>
                                          </p:spTgt>
                                        </p:tgtEl>
                                        <p:attrNameLst>
                                          <p:attrName>style.visibility</p:attrName>
                                        </p:attrNameLst>
                                      </p:cBhvr>
                                      <p:to>
                                        <p:strVal val="visible"/>
                                      </p:to>
                                    </p:set>
                                    <p:animEffect transition="in" filter="box(in)">
                                      <p:cBhvr>
                                        <p:cTn id="39" dur="500"/>
                                        <p:tgtEl>
                                          <p:spTgt spid="14438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44388"/>
                                        </p:tgtEl>
                                        <p:attrNameLst>
                                          <p:attrName>style.visibility</p:attrName>
                                        </p:attrNameLst>
                                      </p:cBhvr>
                                      <p:to>
                                        <p:strVal val="visible"/>
                                      </p:to>
                                    </p:set>
                                    <p:animEffect transition="in" filter="dissolve">
                                      <p:cBhvr>
                                        <p:cTn id="44" dur="5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86600" cy="639762"/>
          </a:xfrm>
        </p:spPr>
        <p:txBody>
          <a:bodyPr/>
          <a:lstStyle/>
          <a:p>
            <a:r>
              <a:rPr lang="en-US" dirty="0" smtClean="0">
                <a:solidFill>
                  <a:srgbClr val="FF0000"/>
                </a:solidFill>
                <a:latin typeface="Biohazard Participants" pitchFamily="2" charset="0"/>
              </a:rPr>
              <a:t>Gorbachev</a:t>
            </a:r>
            <a:endParaRPr lang="en-US" dirty="0">
              <a:solidFill>
                <a:srgbClr val="FF0000"/>
              </a:solidFill>
              <a:latin typeface="Biohazard Participants" pitchFamily="2" charset="0"/>
            </a:endParaRPr>
          </a:p>
        </p:txBody>
      </p:sp>
      <p:sp>
        <p:nvSpPr>
          <p:cNvPr id="3" name="Content Placeholder 2"/>
          <p:cNvSpPr>
            <a:spLocks noGrp="1"/>
          </p:cNvSpPr>
          <p:nvPr>
            <p:ph idx="1"/>
          </p:nvPr>
        </p:nvSpPr>
        <p:spPr>
          <a:xfrm>
            <a:off x="4038600" y="838200"/>
            <a:ext cx="5105400" cy="4525963"/>
          </a:xfrm>
        </p:spPr>
        <p:txBody>
          <a:bodyPr/>
          <a:lstStyle/>
          <a:p>
            <a:r>
              <a:rPr lang="en-US" sz="2800" b="1" dirty="0" smtClean="0">
                <a:latin typeface="Comic Sans MS" pitchFamily="66" charset="0"/>
              </a:rPr>
              <a:t>The collapse of the Soviet Union happens for  major reasons:</a:t>
            </a:r>
          </a:p>
          <a:p>
            <a:pPr lvl="1"/>
            <a:r>
              <a:rPr lang="en-US" b="1" dirty="0" smtClean="0">
                <a:latin typeface="Comic Sans MS" pitchFamily="66" charset="0"/>
              </a:rPr>
              <a:t>Inefficient economy being bled by space race, military etc.</a:t>
            </a:r>
          </a:p>
          <a:p>
            <a:pPr lvl="1"/>
            <a:r>
              <a:rPr lang="en-US" b="1" dirty="0" smtClean="0">
                <a:latin typeface="Comic Sans MS" pitchFamily="66" charset="0"/>
              </a:rPr>
              <a:t>Lack of productivity</a:t>
            </a:r>
          </a:p>
          <a:p>
            <a:r>
              <a:rPr lang="en-US" sz="2800" b="1" dirty="0" smtClean="0">
                <a:latin typeface="Comic Sans MS" pitchFamily="66" charset="0"/>
              </a:rPr>
              <a:t>New reform movement led by Mikhail Gorbachev 1985</a:t>
            </a:r>
          </a:p>
          <a:p>
            <a:pPr lvl="1"/>
            <a:endParaRPr lang="en-US" dirty="0" smtClean="0"/>
          </a:p>
        </p:txBody>
      </p:sp>
      <p:pic>
        <p:nvPicPr>
          <p:cNvPr id="78850" name="Picture 2"/>
          <p:cNvPicPr>
            <a:picLocks noChangeAspect="1" noChangeArrowheads="1"/>
          </p:cNvPicPr>
          <p:nvPr/>
        </p:nvPicPr>
        <p:blipFill>
          <a:blip r:embed="rId2" cstate="print"/>
          <a:srcRect/>
          <a:stretch>
            <a:fillRect/>
          </a:stretch>
        </p:blipFill>
        <p:spPr bwMode="auto">
          <a:xfrm>
            <a:off x="1524000" y="1524000"/>
            <a:ext cx="2577789" cy="281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792162"/>
          </a:xfrm>
        </p:spPr>
        <p:txBody>
          <a:bodyPr/>
          <a:lstStyle/>
          <a:p>
            <a:r>
              <a:rPr lang="en-US" dirty="0" smtClean="0">
                <a:solidFill>
                  <a:srgbClr val="FF0000"/>
                </a:solidFill>
                <a:latin typeface="Biohazard Participants" pitchFamily="2" charset="0"/>
              </a:rPr>
              <a:t>Glasnost and </a:t>
            </a:r>
            <a:r>
              <a:rPr lang="en-US" dirty="0" err="1" smtClean="0">
                <a:solidFill>
                  <a:srgbClr val="FF0000"/>
                </a:solidFill>
                <a:latin typeface="Biohazard Participants" pitchFamily="2" charset="0"/>
              </a:rPr>
              <a:t>Peristroika</a:t>
            </a:r>
            <a:endParaRPr lang="en-US" dirty="0"/>
          </a:p>
        </p:txBody>
      </p:sp>
      <p:sp>
        <p:nvSpPr>
          <p:cNvPr id="3" name="Content Placeholder 2"/>
          <p:cNvSpPr>
            <a:spLocks noGrp="1"/>
          </p:cNvSpPr>
          <p:nvPr>
            <p:ph idx="1"/>
          </p:nvPr>
        </p:nvSpPr>
        <p:spPr>
          <a:xfrm>
            <a:off x="1600200" y="685800"/>
            <a:ext cx="7543800" cy="6172200"/>
          </a:xfrm>
        </p:spPr>
        <p:txBody>
          <a:bodyPr/>
          <a:lstStyle/>
          <a:p>
            <a:r>
              <a:rPr lang="en-US" sz="2400" b="1" dirty="0" smtClean="0">
                <a:solidFill>
                  <a:srgbClr val="FF0000"/>
                </a:solidFill>
                <a:effectLst>
                  <a:outerShdw blurRad="38100" dist="38100" dir="2700000" algn="tl">
                    <a:srgbClr val="000000">
                      <a:alpha val="43137"/>
                    </a:srgbClr>
                  </a:outerShdw>
                </a:effectLst>
              </a:rPr>
              <a:t>Glasnost</a:t>
            </a:r>
            <a:r>
              <a:rPr lang="en-US" sz="2400" b="1" dirty="0" smtClean="0"/>
              <a:t> was a new era of openness.  No more secret police taking people in the middle of the night.  USSR admitted to the atrocities committed by Stalin.</a:t>
            </a:r>
          </a:p>
          <a:p>
            <a:r>
              <a:rPr lang="en-US" sz="2400" b="1" dirty="0" smtClean="0"/>
              <a:t>New foreign policies</a:t>
            </a:r>
          </a:p>
          <a:p>
            <a:pPr lvl="1"/>
            <a:r>
              <a:rPr lang="en-US" sz="2000" b="1" dirty="0" smtClean="0"/>
              <a:t>Reduction in nuclear arms</a:t>
            </a:r>
          </a:p>
          <a:p>
            <a:pPr lvl="1"/>
            <a:r>
              <a:rPr lang="en-US" sz="2000" b="1" dirty="0" smtClean="0"/>
              <a:t>No more interference in Eastern Europe</a:t>
            </a:r>
          </a:p>
          <a:p>
            <a:pPr lvl="1"/>
            <a:r>
              <a:rPr lang="en-US" sz="2000" b="1" dirty="0" smtClean="0"/>
              <a:t>Soviets out of Afghanistan</a:t>
            </a:r>
          </a:p>
          <a:p>
            <a:r>
              <a:rPr lang="en-US" sz="2400" b="1" dirty="0" err="1" smtClean="0">
                <a:solidFill>
                  <a:srgbClr val="FF0000"/>
                </a:solidFill>
                <a:effectLst>
                  <a:outerShdw blurRad="38100" dist="38100" dir="2700000" algn="tl">
                    <a:srgbClr val="000000">
                      <a:alpha val="43137"/>
                    </a:srgbClr>
                  </a:outerShdw>
                </a:effectLst>
              </a:rPr>
              <a:t>Persitroika</a:t>
            </a:r>
            <a:r>
              <a:rPr lang="en-US" sz="2400" b="1" dirty="0" smtClean="0">
                <a:solidFill>
                  <a:srgbClr val="FF0000"/>
                </a:solidFill>
                <a:effectLst>
                  <a:outerShdw blurRad="38100" dist="38100" dir="2700000" algn="tl">
                    <a:srgbClr val="000000">
                      <a:alpha val="43137"/>
                    </a:srgbClr>
                  </a:outerShdw>
                </a:effectLst>
              </a:rPr>
              <a:t> </a:t>
            </a:r>
            <a:r>
              <a:rPr lang="en-US" sz="2400" b="1" dirty="0" smtClean="0"/>
              <a:t>restructuring</a:t>
            </a:r>
            <a:r>
              <a:rPr lang="en-US" sz="2400" b="1" dirty="0" smtClean="0">
                <a:solidFill>
                  <a:srgbClr val="FF0000"/>
                </a:solidFill>
                <a:effectLst>
                  <a:outerShdw blurRad="38100" dist="38100" dir="2700000" algn="tl">
                    <a:srgbClr val="000000">
                      <a:alpha val="43137"/>
                    </a:srgbClr>
                  </a:outerShdw>
                </a:effectLst>
              </a:rPr>
              <a:t> </a:t>
            </a:r>
            <a:r>
              <a:rPr lang="en-US" sz="2400" b="1" dirty="0" smtClean="0"/>
              <a:t>of</a:t>
            </a:r>
            <a:r>
              <a:rPr lang="en-US" sz="2400" b="1" dirty="0" smtClean="0">
                <a:effectLst>
                  <a:outerShdw blurRad="38100" dist="38100" dir="2700000" algn="tl">
                    <a:srgbClr val="000000">
                      <a:alpha val="43137"/>
                    </a:srgbClr>
                  </a:outerShdw>
                </a:effectLst>
              </a:rPr>
              <a:t> </a:t>
            </a:r>
            <a:r>
              <a:rPr lang="en-US" sz="2400" b="1" dirty="0" smtClean="0"/>
              <a:t>economy, politics and society.  Tries to introduce a market economy, but it struggles to work.  Shortages and complaints led to violence</a:t>
            </a:r>
            <a:endParaRPr lang="en-US" sz="2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609600"/>
          </a:xfrm>
        </p:spPr>
        <p:txBody>
          <a:bodyPr/>
          <a:lstStyle/>
          <a:p>
            <a:r>
              <a:rPr lang="en-US" dirty="0" smtClean="0">
                <a:solidFill>
                  <a:srgbClr val="FF0000"/>
                </a:solidFill>
                <a:latin typeface="Biohazard Participants" pitchFamily="2" charset="0"/>
              </a:rPr>
              <a:t>Glasnost and </a:t>
            </a:r>
            <a:r>
              <a:rPr lang="en-US" dirty="0" err="1" smtClean="0">
                <a:solidFill>
                  <a:srgbClr val="FF0000"/>
                </a:solidFill>
                <a:latin typeface="Biohazard Participants" pitchFamily="2" charset="0"/>
              </a:rPr>
              <a:t>Peristroika</a:t>
            </a:r>
            <a:endParaRPr lang="en-US" dirty="0"/>
          </a:p>
        </p:txBody>
      </p:sp>
      <p:sp>
        <p:nvSpPr>
          <p:cNvPr id="3" name="Content Placeholder 2"/>
          <p:cNvSpPr>
            <a:spLocks noGrp="1"/>
          </p:cNvSpPr>
          <p:nvPr>
            <p:ph idx="1"/>
          </p:nvPr>
        </p:nvSpPr>
        <p:spPr>
          <a:xfrm>
            <a:off x="1524000" y="685800"/>
            <a:ext cx="7467600" cy="6172200"/>
          </a:xfrm>
        </p:spPr>
        <p:txBody>
          <a:bodyPr/>
          <a:lstStyle/>
          <a:p>
            <a:r>
              <a:rPr lang="en-US" sz="2400" b="1" dirty="0" smtClean="0">
                <a:latin typeface="Comic Sans MS" pitchFamily="66" charset="0"/>
              </a:rPr>
              <a:t>With the relaxation of control, Soviet republics strove for independence Baltic States, ‘</a:t>
            </a:r>
            <a:r>
              <a:rPr lang="en-US" sz="2400" b="1" dirty="0" err="1" smtClean="0">
                <a:latin typeface="Comic Sans MS" pitchFamily="66" charset="0"/>
              </a:rPr>
              <a:t>Stans</a:t>
            </a:r>
            <a:r>
              <a:rPr lang="en-US" sz="2400" b="1" dirty="0" smtClean="0">
                <a:latin typeface="Comic Sans MS" pitchFamily="66" charset="0"/>
              </a:rPr>
              <a:t> etc.</a:t>
            </a:r>
          </a:p>
          <a:p>
            <a:r>
              <a:rPr lang="en-US" sz="2400" b="1" dirty="0" smtClean="0">
                <a:latin typeface="Comic Sans MS" pitchFamily="66" charset="0"/>
              </a:rPr>
              <a:t>Fear of break up led hard core communists to try and overthrow Gorbachev 1991</a:t>
            </a:r>
          </a:p>
          <a:p>
            <a:endParaRPr lang="en-US" sz="2400" b="1" dirty="0" smtClean="0">
              <a:latin typeface="Comic Sans MS" pitchFamily="66" charset="0"/>
            </a:endParaRPr>
          </a:p>
          <a:p>
            <a:endParaRPr lang="en-US" sz="2400" b="1" dirty="0" smtClean="0">
              <a:latin typeface="Comic Sans MS" pitchFamily="66" charset="0"/>
            </a:endParaRPr>
          </a:p>
          <a:p>
            <a:endParaRPr lang="en-US" sz="2400" b="1" dirty="0" smtClean="0">
              <a:latin typeface="Comic Sans MS" pitchFamily="66" charset="0"/>
            </a:endParaRPr>
          </a:p>
          <a:p>
            <a:endParaRPr lang="en-US" sz="2400" b="1" dirty="0" smtClean="0">
              <a:latin typeface="Comic Sans MS" pitchFamily="66" charset="0"/>
            </a:endParaRPr>
          </a:p>
          <a:p>
            <a:endParaRPr lang="en-US" sz="2400" b="1" dirty="0" smtClean="0">
              <a:latin typeface="Comic Sans MS" pitchFamily="66" charset="0"/>
            </a:endParaRPr>
          </a:p>
          <a:p>
            <a:r>
              <a:rPr lang="en-US" sz="2400" b="1" dirty="0" smtClean="0">
                <a:latin typeface="Comic Sans MS" pitchFamily="66" charset="0"/>
              </a:rPr>
              <a:t>Prevented by </a:t>
            </a:r>
          </a:p>
          <a:p>
            <a:pPr>
              <a:buNone/>
            </a:pPr>
            <a:r>
              <a:rPr lang="en-US" sz="2400" b="1" dirty="0" smtClean="0">
                <a:latin typeface="Comic Sans MS" pitchFamily="66" charset="0"/>
              </a:rPr>
              <a:t>New leader Boris</a:t>
            </a:r>
          </a:p>
          <a:p>
            <a:pPr>
              <a:buNone/>
            </a:pPr>
            <a:r>
              <a:rPr lang="en-US" sz="2400" b="1" dirty="0" smtClean="0">
                <a:latin typeface="Comic Sans MS" pitchFamily="66" charset="0"/>
              </a:rPr>
              <a:t>Yeltsin who </a:t>
            </a:r>
          </a:p>
          <a:p>
            <a:pPr>
              <a:buNone/>
            </a:pPr>
            <a:r>
              <a:rPr lang="en-US" sz="2400" b="1" dirty="0" smtClean="0">
                <a:latin typeface="Comic Sans MS" pitchFamily="66" charset="0"/>
              </a:rPr>
              <a:t>becomes President</a:t>
            </a:r>
            <a:endParaRPr lang="en-US" sz="2400" b="1" dirty="0">
              <a:latin typeface="Comic Sans MS" pitchFamily="66" charset="0"/>
            </a:endParaRPr>
          </a:p>
        </p:txBody>
      </p:sp>
      <p:pic>
        <p:nvPicPr>
          <p:cNvPr id="79875" name="Picture 3"/>
          <p:cNvPicPr>
            <a:picLocks noChangeAspect="1" noChangeArrowheads="1"/>
          </p:cNvPicPr>
          <p:nvPr/>
        </p:nvPicPr>
        <p:blipFill>
          <a:blip r:embed="rId2" cstate="print"/>
          <a:srcRect/>
          <a:stretch>
            <a:fillRect/>
          </a:stretch>
        </p:blipFill>
        <p:spPr bwMode="auto">
          <a:xfrm>
            <a:off x="457200" y="2743200"/>
            <a:ext cx="4286250" cy="2133600"/>
          </a:xfrm>
          <a:prstGeom prst="rect">
            <a:avLst/>
          </a:prstGeom>
          <a:noFill/>
          <a:ln w="9525">
            <a:noFill/>
            <a:miter lim="800000"/>
            <a:headEnd/>
            <a:tailEnd/>
          </a:ln>
        </p:spPr>
      </p:pic>
      <p:pic>
        <p:nvPicPr>
          <p:cNvPr id="79876" name="Picture 4"/>
          <p:cNvPicPr>
            <a:picLocks noChangeAspect="1" noChangeArrowheads="1"/>
          </p:cNvPicPr>
          <p:nvPr/>
        </p:nvPicPr>
        <p:blipFill>
          <a:blip r:embed="rId3" cstate="print"/>
          <a:srcRect/>
          <a:stretch>
            <a:fillRect/>
          </a:stretch>
        </p:blipFill>
        <p:spPr bwMode="auto">
          <a:xfrm>
            <a:off x="4856651" y="2895600"/>
            <a:ext cx="4287349"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1676400" y="0"/>
            <a:ext cx="70104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F0000"/>
                </a:solidFill>
                <a:latin typeface="Bernard MT Condensed" pitchFamily="18" charset="0"/>
              </a:rPr>
              <a:t>Poland</a:t>
            </a:r>
          </a:p>
        </p:txBody>
      </p:sp>
      <p:sp>
        <p:nvSpPr>
          <p:cNvPr id="145411" name="Rectangle 3"/>
          <p:cNvSpPr>
            <a:spLocks noGrp="1" noChangeArrowheads="1"/>
          </p:cNvSpPr>
          <p:nvPr>
            <p:ph type="body" idx="1"/>
          </p:nvPr>
        </p:nvSpPr>
        <p:spPr bwMode="auto">
          <a:xfrm>
            <a:off x="1219200" y="838200"/>
            <a:ext cx="76962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latin typeface="Comic Sans MS" pitchFamily="66" charset="0"/>
              </a:rPr>
              <a:t>Economic reforms 1980 led to food shortages</a:t>
            </a:r>
          </a:p>
          <a:p>
            <a:pPr eaLnBrk="1" hangingPunct="1"/>
            <a:r>
              <a:rPr lang="en-US" sz="2400" b="1" dirty="0" smtClean="0">
                <a:latin typeface="Comic Sans MS" pitchFamily="66" charset="0"/>
              </a:rPr>
              <a:t>Anti Communist trade union movement formed by </a:t>
            </a:r>
            <a:r>
              <a:rPr lang="en-US" sz="2400" b="1" dirty="0" smtClean="0">
                <a:solidFill>
                  <a:srgbClr val="0000FF"/>
                </a:solidFill>
                <a:latin typeface="Comic Sans MS" pitchFamily="66" charset="0"/>
              </a:rPr>
              <a:t>Lech Walesa </a:t>
            </a:r>
            <a:r>
              <a:rPr lang="en-US" sz="2400" b="1" dirty="0" smtClean="0">
                <a:latin typeface="Comic Sans MS" pitchFamily="66" charset="0"/>
              </a:rPr>
              <a:t>– SOLIDARITY</a:t>
            </a:r>
          </a:p>
          <a:p>
            <a:pPr eaLnBrk="1" hangingPunct="1"/>
            <a:r>
              <a:rPr lang="en-US" sz="2400" b="1" dirty="0" err="1" smtClean="0">
                <a:latin typeface="Comic Sans MS" pitchFamily="66" charset="0"/>
              </a:rPr>
              <a:t>Gadansk</a:t>
            </a:r>
            <a:r>
              <a:rPr lang="en-US" sz="2400" b="1" dirty="0" smtClean="0">
                <a:latin typeface="Comic Sans MS" pitchFamily="66" charset="0"/>
              </a:rPr>
              <a:t> shipyard strike</a:t>
            </a:r>
          </a:p>
          <a:p>
            <a:pPr eaLnBrk="1" hangingPunct="1"/>
            <a:r>
              <a:rPr lang="en-US" sz="2400" b="1" dirty="0" smtClean="0">
                <a:latin typeface="Comic Sans MS" pitchFamily="66" charset="0"/>
              </a:rPr>
              <a:t>Catholic Church support</a:t>
            </a:r>
          </a:p>
          <a:p>
            <a:pPr eaLnBrk="1" hangingPunct="1"/>
            <a:endParaRPr lang="en-US" sz="2400" b="1" dirty="0" smtClean="0">
              <a:latin typeface="Comic Sans MS" pitchFamily="66" charset="0"/>
            </a:endParaRPr>
          </a:p>
          <a:p>
            <a:pPr eaLnBrk="1" hangingPunct="1"/>
            <a:endParaRPr lang="en-US" sz="2400" b="1" dirty="0" smtClean="0">
              <a:latin typeface="Comic Sans MS" pitchFamily="66" charset="0"/>
            </a:endParaRPr>
          </a:p>
          <a:p>
            <a:pPr eaLnBrk="1" hangingPunct="1"/>
            <a:endParaRPr lang="en-US" sz="2400" b="1" dirty="0" smtClean="0">
              <a:latin typeface="Comic Sans MS" pitchFamily="66" charset="0"/>
            </a:endParaRPr>
          </a:p>
          <a:p>
            <a:pPr eaLnBrk="1" hangingPunct="1"/>
            <a:r>
              <a:rPr lang="en-US" sz="2400" b="1" dirty="0" smtClean="0">
                <a:latin typeface="Comic Sans MS" pitchFamily="66" charset="0"/>
              </a:rPr>
              <a:t>1981 new communist leader imposes martial law (in effect until 1983) and arrests leaders</a:t>
            </a:r>
          </a:p>
          <a:p>
            <a:pPr eaLnBrk="1" hangingPunct="1"/>
            <a:r>
              <a:rPr lang="en-US" sz="2400" b="1" dirty="0" smtClean="0">
                <a:latin typeface="Comic Sans MS" pitchFamily="66" charset="0"/>
              </a:rPr>
              <a:t>Gorbachev 1986 announces Perestroika (restructuring) and USSR will no longer control domestic policies in Eastern Bloc countries</a:t>
            </a:r>
          </a:p>
          <a:p>
            <a:pPr eaLnBrk="1" hangingPunct="1">
              <a:spcBef>
                <a:spcPct val="0"/>
              </a:spcBef>
              <a:buFontTx/>
              <a:buNone/>
            </a:pPr>
            <a:r>
              <a:rPr lang="en-US" sz="2400" b="1" dirty="0" smtClean="0">
                <a:latin typeface="Comic Sans MS" pitchFamily="66" charset="0"/>
              </a:rPr>
              <a:t> 	</a:t>
            </a:r>
          </a:p>
          <a:p>
            <a:pPr eaLnBrk="1" hangingPunct="1">
              <a:buFontTx/>
              <a:buNone/>
            </a:pPr>
            <a:endParaRPr lang="en-US" sz="2400" b="1" dirty="0" smtClean="0">
              <a:latin typeface="Comic Sans MS" pitchFamily="66" charset="0"/>
            </a:endParaRPr>
          </a:p>
          <a:p>
            <a:pPr eaLnBrk="1" hangingPunct="1"/>
            <a:endParaRPr lang="en-US" sz="2400" b="1" dirty="0" smtClean="0">
              <a:latin typeface="Comic Sans MS" pitchFamily="66" charset="0"/>
            </a:endParaRPr>
          </a:p>
        </p:txBody>
      </p:sp>
      <p:pic>
        <p:nvPicPr>
          <p:cNvPr id="145412" name="Picture 4"/>
          <p:cNvPicPr>
            <a:picLocks noChangeAspect="1" noChangeArrowheads="1"/>
          </p:cNvPicPr>
          <p:nvPr/>
        </p:nvPicPr>
        <p:blipFill>
          <a:blip r:embed="rId2" cstate="print"/>
          <a:srcRect/>
          <a:stretch>
            <a:fillRect/>
          </a:stretch>
        </p:blipFill>
        <p:spPr bwMode="auto">
          <a:xfrm>
            <a:off x="5791200" y="2057400"/>
            <a:ext cx="2984500" cy="2152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additive="base">
                                        <p:cTn id="7" dur="500" fill="hold"/>
                                        <p:tgtEl>
                                          <p:spTgt spid="1454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5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45411">
                                            <p:txEl>
                                              <p:pRg st="1" end="1"/>
                                            </p:txEl>
                                          </p:spTgt>
                                        </p:tgtEl>
                                        <p:attrNameLst>
                                          <p:attrName>style.visibility</p:attrName>
                                        </p:attrNameLst>
                                      </p:cBhvr>
                                      <p:to>
                                        <p:strVal val="visible"/>
                                      </p:to>
                                    </p:set>
                                    <p:anim calcmode="lin" valueType="num">
                                      <p:cBhvr additive="base">
                                        <p:cTn id="13" dur="500" fill="hold"/>
                                        <p:tgtEl>
                                          <p:spTgt spid="1454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5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45412"/>
                                        </p:tgtEl>
                                        <p:attrNameLst>
                                          <p:attrName>style.visibility</p:attrName>
                                        </p:attrNameLst>
                                      </p:cBhvr>
                                      <p:to>
                                        <p:strVal val="visible"/>
                                      </p:to>
                                    </p:set>
                                    <p:animEffect transition="in" filter="dissolve">
                                      <p:cBhvr>
                                        <p:cTn id="19" dur="500"/>
                                        <p:tgtEl>
                                          <p:spTgt spid="1454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145411">
                                            <p:txEl>
                                              <p:pRg st="2" end="2"/>
                                            </p:txEl>
                                          </p:spTgt>
                                        </p:tgtEl>
                                        <p:attrNameLst>
                                          <p:attrName>style.visibility</p:attrName>
                                        </p:attrNameLst>
                                      </p:cBhvr>
                                      <p:to>
                                        <p:strVal val="visible"/>
                                      </p:to>
                                    </p:set>
                                    <p:anim calcmode="lin" valueType="num">
                                      <p:cBhvr additive="base">
                                        <p:cTn id="24" dur="500" fill="hold"/>
                                        <p:tgtEl>
                                          <p:spTgt spid="145411">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45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nodeType="clickEffect">
                                  <p:stCondLst>
                                    <p:cond delay="0"/>
                                  </p:stCondLst>
                                  <p:childTnLst>
                                    <p:set>
                                      <p:cBhvr>
                                        <p:cTn id="29" dur="1" fill="hold">
                                          <p:stCondLst>
                                            <p:cond delay="0"/>
                                          </p:stCondLst>
                                        </p:cTn>
                                        <p:tgtEl>
                                          <p:spTgt spid="145411">
                                            <p:txEl>
                                              <p:pRg st="3" end="3"/>
                                            </p:txEl>
                                          </p:spTgt>
                                        </p:tgtEl>
                                        <p:attrNameLst>
                                          <p:attrName>style.visibility</p:attrName>
                                        </p:attrNameLst>
                                      </p:cBhvr>
                                      <p:to>
                                        <p:strVal val="visible"/>
                                      </p:to>
                                    </p:set>
                                    <p:anim calcmode="lin" valueType="num">
                                      <p:cBhvr additive="base">
                                        <p:cTn id="30" dur="500" fill="hold"/>
                                        <p:tgtEl>
                                          <p:spTgt spid="145411">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45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145411">
                                            <p:txEl>
                                              <p:pRg st="7" end="7"/>
                                            </p:txEl>
                                          </p:spTgt>
                                        </p:tgtEl>
                                        <p:attrNameLst>
                                          <p:attrName>style.visibility</p:attrName>
                                        </p:attrNameLst>
                                      </p:cBhvr>
                                      <p:to>
                                        <p:strVal val="visible"/>
                                      </p:to>
                                    </p:set>
                                    <p:anim calcmode="lin" valueType="num">
                                      <p:cBhvr additive="base">
                                        <p:cTn id="36" dur="500" fill="hold"/>
                                        <p:tgtEl>
                                          <p:spTgt spid="145411">
                                            <p:txEl>
                                              <p:pRg st="7" end="7"/>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454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nodeType="clickEffect">
                                  <p:stCondLst>
                                    <p:cond delay="0"/>
                                  </p:stCondLst>
                                  <p:childTnLst>
                                    <p:set>
                                      <p:cBhvr>
                                        <p:cTn id="41" dur="1" fill="hold">
                                          <p:stCondLst>
                                            <p:cond delay="0"/>
                                          </p:stCondLst>
                                        </p:cTn>
                                        <p:tgtEl>
                                          <p:spTgt spid="145411">
                                            <p:txEl>
                                              <p:pRg st="8" end="8"/>
                                            </p:txEl>
                                          </p:spTgt>
                                        </p:tgtEl>
                                        <p:attrNameLst>
                                          <p:attrName>style.visibility</p:attrName>
                                        </p:attrNameLst>
                                      </p:cBhvr>
                                      <p:to>
                                        <p:strVal val="visible"/>
                                      </p:to>
                                    </p:set>
                                    <p:anim calcmode="lin" valueType="num">
                                      <p:cBhvr additive="base">
                                        <p:cTn id="42" dur="500" fill="hold"/>
                                        <p:tgtEl>
                                          <p:spTgt spid="145411">
                                            <p:txEl>
                                              <p:pRg st="8" end="8"/>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454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162800" cy="685800"/>
          </a:xfrm>
        </p:spPr>
        <p:txBody>
          <a:bodyPr/>
          <a:lstStyle/>
          <a:p>
            <a:r>
              <a:rPr lang="en-US" dirty="0" smtClean="0">
                <a:solidFill>
                  <a:srgbClr val="0000FF"/>
                </a:solidFill>
                <a:latin typeface="Bernard MT Condensed" pitchFamily="18" charset="0"/>
              </a:rPr>
              <a:t>Czechoslovakia</a:t>
            </a:r>
            <a:endParaRPr lang="en-US" dirty="0">
              <a:solidFill>
                <a:srgbClr val="0000FF"/>
              </a:solidFill>
              <a:latin typeface="Bernard MT Condensed" pitchFamily="18" charset="0"/>
            </a:endParaRPr>
          </a:p>
        </p:txBody>
      </p:sp>
      <p:sp>
        <p:nvSpPr>
          <p:cNvPr id="3" name="Content Placeholder 2"/>
          <p:cNvSpPr>
            <a:spLocks noGrp="1"/>
          </p:cNvSpPr>
          <p:nvPr>
            <p:ph idx="1"/>
          </p:nvPr>
        </p:nvSpPr>
        <p:spPr>
          <a:xfrm>
            <a:off x="1600200" y="762000"/>
            <a:ext cx="7315200" cy="4525963"/>
          </a:xfrm>
        </p:spPr>
        <p:txBody>
          <a:bodyPr/>
          <a:lstStyle/>
          <a:p>
            <a:r>
              <a:rPr lang="en-US" sz="2400" b="1" dirty="0" smtClean="0">
                <a:latin typeface="Comic Sans MS" pitchFamily="66" charset="0"/>
              </a:rPr>
              <a:t>Prague Spring led to USSR occupation of Czechoslovakia</a:t>
            </a:r>
          </a:p>
          <a:p>
            <a:r>
              <a:rPr lang="en-US" sz="2400" b="1" dirty="0" smtClean="0">
                <a:latin typeface="Comic Sans MS" pitchFamily="66" charset="0"/>
              </a:rPr>
              <a:t>With collapse the leaders of that movement re emerge.</a:t>
            </a:r>
          </a:p>
          <a:p>
            <a:r>
              <a:rPr lang="en-US" sz="2400" b="1" dirty="0" smtClean="0">
                <a:latin typeface="Comic Sans MS" pitchFamily="66" charset="0"/>
              </a:rPr>
              <a:t>Vaclav Havel new President, but like many countries internal ethnic problems result in the division of the country into Czech Republic and Slovakia</a:t>
            </a:r>
            <a:endParaRPr lang="en-US" sz="2400" b="1" dirty="0">
              <a:latin typeface="Comic Sans MS" pitchFamily="66" charset="0"/>
            </a:endParaRPr>
          </a:p>
        </p:txBody>
      </p:sp>
      <p:pic>
        <p:nvPicPr>
          <p:cNvPr id="80899" name="Picture 3"/>
          <p:cNvPicPr>
            <a:picLocks noChangeAspect="1" noChangeArrowheads="1"/>
          </p:cNvPicPr>
          <p:nvPr/>
        </p:nvPicPr>
        <p:blipFill>
          <a:blip r:embed="rId2" cstate="print"/>
          <a:srcRect/>
          <a:stretch>
            <a:fillRect/>
          </a:stretch>
        </p:blipFill>
        <p:spPr bwMode="auto">
          <a:xfrm>
            <a:off x="5867400" y="4000500"/>
            <a:ext cx="2857500" cy="2857500"/>
          </a:xfrm>
          <a:prstGeom prst="rect">
            <a:avLst/>
          </a:prstGeom>
          <a:noFill/>
          <a:ln w="9525">
            <a:noFill/>
            <a:miter lim="800000"/>
            <a:headEnd/>
            <a:tailEnd/>
          </a:ln>
        </p:spPr>
      </p:pic>
      <p:pic>
        <p:nvPicPr>
          <p:cNvPr id="80900" name="Picture 4"/>
          <p:cNvPicPr>
            <a:picLocks noChangeAspect="1" noChangeArrowheads="1"/>
          </p:cNvPicPr>
          <p:nvPr/>
        </p:nvPicPr>
        <p:blipFill>
          <a:blip r:embed="rId3" cstate="print"/>
          <a:srcRect/>
          <a:stretch>
            <a:fillRect/>
          </a:stretch>
        </p:blipFill>
        <p:spPr bwMode="auto">
          <a:xfrm>
            <a:off x="1600200" y="4000500"/>
            <a:ext cx="285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0" y="168162"/>
            <a:ext cx="9144000" cy="707886"/>
          </a:xfrm>
          <a:prstGeom prst="rect">
            <a:avLst/>
          </a:prstGeom>
          <a:noFill/>
          <a:ln w="12700">
            <a:noFill/>
            <a:miter lim="800000"/>
            <a:headEnd type="none" w="sm" len="sm"/>
            <a:tailEnd type="none" w="sm" len="sm"/>
          </a:ln>
          <a:effectLst>
            <a:outerShdw dist="35921" dir="2700000" algn="ctr" rotWithShape="0">
              <a:schemeClr val="tx2"/>
            </a:outerShdw>
          </a:effectLst>
        </p:spPr>
        <p:txBody>
          <a:bodyPr wrap="square">
            <a:spAutoFit/>
          </a:bodyPr>
          <a:lstStyle/>
          <a:p>
            <a:pPr algn="r">
              <a:spcBef>
                <a:spcPct val="50000"/>
              </a:spcBef>
              <a:defRPr/>
            </a:pPr>
            <a:r>
              <a:rPr lang="en-US" sz="4000" dirty="0">
                <a:solidFill>
                  <a:srgbClr val="FF0000"/>
                </a:solidFill>
                <a:latin typeface="Biohazard Participants" charset="0"/>
              </a:rPr>
              <a:t>Why did the Iron Curtain exist?</a:t>
            </a:r>
            <a:endParaRPr lang="en-US" sz="3800" b="1" dirty="0">
              <a:solidFill>
                <a:srgbClr val="D80000"/>
              </a:solidFill>
              <a:latin typeface="Comic Sans MS" pitchFamily="66" charset="0"/>
            </a:endParaRPr>
          </a:p>
        </p:txBody>
      </p:sp>
      <p:sp>
        <p:nvSpPr>
          <p:cNvPr id="130051" name="Rectangle 3"/>
          <p:cNvSpPr>
            <a:spLocks noChangeArrowheads="1"/>
          </p:cNvSpPr>
          <p:nvPr/>
        </p:nvSpPr>
        <p:spPr bwMode="auto">
          <a:xfrm>
            <a:off x="0" y="-547688"/>
            <a:ext cx="0" cy="717551"/>
          </a:xfrm>
          <a:prstGeom prst="rect">
            <a:avLst/>
          </a:prstGeom>
          <a:noFill/>
          <a:ln w="12700">
            <a:noFill/>
            <a:miter lim="800000"/>
            <a:headEnd type="none" w="sm" len="sm"/>
            <a:tailEnd type="none" w="sm" len="sm"/>
          </a:ln>
        </p:spPr>
        <p:txBody>
          <a:bodyPr wrap="none" lIns="0" tIns="53958" rIns="0" bIns="53958" anchor="ctr">
            <a:spAutoFit/>
          </a:bodyPr>
          <a:lstStyle/>
          <a:p>
            <a:endParaRPr lang="en-US" sz="1600" b="1">
              <a:latin typeface="Lucida"/>
            </a:endParaRPr>
          </a:p>
          <a:p>
            <a:pPr eaLnBrk="0" hangingPunct="0"/>
            <a:endParaRPr lang="en-US">
              <a:latin typeface="Arial" charset="0"/>
            </a:endParaRPr>
          </a:p>
        </p:txBody>
      </p:sp>
      <p:pic>
        <p:nvPicPr>
          <p:cNvPr id="130052" name="Picture 153" descr="map-losses in WW2-Europe"/>
          <p:cNvPicPr>
            <a:picLocks noChangeAspect="1" noChangeArrowheads="1"/>
          </p:cNvPicPr>
          <p:nvPr/>
        </p:nvPicPr>
        <p:blipFill>
          <a:blip r:embed="rId2" cstate="print">
            <a:lum bright="30000" contrast="12000"/>
          </a:blip>
          <a:srcRect/>
          <a:stretch>
            <a:fillRect/>
          </a:stretch>
        </p:blipFill>
        <p:spPr bwMode="auto">
          <a:xfrm>
            <a:off x="1295400" y="914400"/>
            <a:ext cx="5505450" cy="5848350"/>
          </a:xfrm>
          <a:prstGeom prst="rect">
            <a:avLst/>
          </a:prstGeom>
          <a:noFill/>
          <a:ln w="9525">
            <a:solidFill>
              <a:schemeClr val="tx1"/>
            </a:solidFill>
            <a:miter lim="800000"/>
            <a:headEnd/>
            <a:tailEnd/>
          </a:ln>
        </p:spPr>
      </p:pic>
      <p:sp>
        <p:nvSpPr>
          <p:cNvPr id="130053" name="Rectangle 154"/>
          <p:cNvSpPr>
            <a:spLocks noChangeArrowheads="1"/>
          </p:cNvSpPr>
          <p:nvPr/>
        </p:nvSpPr>
        <p:spPr bwMode="auto">
          <a:xfrm>
            <a:off x="7010400" y="4406900"/>
            <a:ext cx="1968500" cy="1155700"/>
          </a:xfrm>
          <a:prstGeom prst="rect">
            <a:avLst/>
          </a:prstGeom>
          <a:noFill/>
          <a:ln w="12700">
            <a:noFill/>
            <a:miter lim="800000"/>
            <a:headEnd type="none" w="sm" len="sm"/>
            <a:tailEnd type="none" w="sm" len="sm"/>
          </a:ln>
        </p:spPr>
        <p:txBody>
          <a:bodyPr anchor="ctr">
            <a:spAutoFit/>
          </a:bodyPr>
          <a:lstStyle/>
          <a:p>
            <a:pPr algn="ctr"/>
            <a:r>
              <a:rPr lang="en-US" sz="1400" b="1">
                <a:latin typeface="Arial" charset="0"/>
              </a:rPr>
              <a:t>Each symbol indicates 100,000 dead in the appropriate theater of operations</a:t>
            </a:r>
          </a:p>
        </p:txBody>
      </p:sp>
      <p:sp>
        <p:nvSpPr>
          <p:cNvPr id="130054" name="Rectangle 160"/>
          <p:cNvSpPr>
            <a:spLocks noChangeArrowheads="1"/>
          </p:cNvSpPr>
          <p:nvPr/>
        </p:nvSpPr>
        <p:spPr bwMode="auto">
          <a:xfrm>
            <a:off x="6934200" y="1814513"/>
            <a:ext cx="990600" cy="68580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pic>
        <p:nvPicPr>
          <p:cNvPr id="130055" name="Picture 159" descr="ww2-2"/>
          <p:cNvPicPr>
            <a:picLocks noChangeAspect="1" noChangeArrowheads="1"/>
          </p:cNvPicPr>
          <p:nvPr/>
        </p:nvPicPr>
        <p:blipFill>
          <a:blip r:embed="rId3" cstate="print"/>
          <a:srcRect r="82869"/>
          <a:stretch>
            <a:fillRect/>
          </a:stretch>
        </p:blipFill>
        <p:spPr bwMode="auto">
          <a:xfrm>
            <a:off x="6934200" y="1947863"/>
            <a:ext cx="762000" cy="781050"/>
          </a:xfrm>
          <a:prstGeom prst="rect">
            <a:avLst/>
          </a:prstGeom>
          <a:noFill/>
          <a:ln w="9525">
            <a:noFill/>
            <a:miter lim="800000"/>
            <a:headEnd/>
            <a:tailEnd/>
          </a:ln>
        </p:spPr>
      </p:pic>
      <p:sp>
        <p:nvSpPr>
          <p:cNvPr id="130056" name="Rectangle 161"/>
          <p:cNvSpPr>
            <a:spLocks noChangeArrowheads="1"/>
          </p:cNvSpPr>
          <p:nvPr/>
        </p:nvSpPr>
        <p:spPr bwMode="auto">
          <a:xfrm>
            <a:off x="6934200" y="2500313"/>
            <a:ext cx="2057400" cy="99060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pic>
        <p:nvPicPr>
          <p:cNvPr id="130057" name="Picture 158" descr="ww2-2"/>
          <p:cNvPicPr>
            <a:picLocks noChangeAspect="1" noChangeArrowheads="1"/>
          </p:cNvPicPr>
          <p:nvPr/>
        </p:nvPicPr>
        <p:blipFill>
          <a:blip r:embed="rId3" cstate="print"/>
          <a:srcRect l="17131" r="36617"/>
          <a:stretch>
            <a:fillRect/>
          </a:stretch>
        </p:blipFill>
        <p:spPr bwMode="auto">
          <a:xfrm>
            <a:off x="6934200" y="2576513"/>
            <a:ext cx="2057400" cy="781050"/>
          </a:xfrm>
          <a:prstGeom prst="rect">
            <a:avLst/>
          </a:prstGeom>
          <a:noFill/>
          <a:ln w="9525">
            <a:noFill/>
            <a:miter lim="800000"/>
            <a:headEnd/>
            <a:tailEnd/>
          </a:ln>
        </p:spPr>
      </p:pic>
      <p:sp>
        <p:nvSpPr>
          <p:cNvPr id="130058" name="Rectangle 162"/>
          <p:cNvSpPr>
            <a:spLocks noChangeArrowheads="1"/>
          </p:cNvSpPr>
          <p:nvPr/>
        </p:nvSpPr>
        <p:spPr bwMode="auto">
          <a:xfrm>
            <a:off x="6934200" y="3490913"/>
            <a:ext cx="2057400" cy="76200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pic>
        <p:nvPicPr>
          <p:cNvPr id="130059" name="Picture 155" descr="ww2-2"/>
          <p:cNvPicPr>
            <a:picLocks noChangeAspect="1" noChangeArrowheads="1"/>
          </p:cNvPicPr>
          <p:nvPr/>
        </p:nvPicPr>
        <p:blipFill>
          <a:blip r:embed="rId3" cstate="print"/>
          <a:srcRect l="63383" r="18843"/>
          <a:stretch>
            <a:fillRect/>
          </a:stretch>
        </p:blipFill>
        <p:spPr bwMode="auto">
          <a:xfrm>
            <a:off x="7134225" y="3414713"/>
            <a:ext cx="790575" cy="781050"/>
          </a:xfrm>
          <a:prstGeom prst="rect">
            <a:avLst/>
          </a:prstGeom>
          <a:noFill/>
          <a:ln w="9525">
            <a:noFill/>
            <a:miter lim="800000"/>
            <a:headEnd/>
            <a:tailEnd/>
          </a:ln>
        </p:spPr>
      </p:pic>
      <p:pic>
        <p:nvPicPr>
          <p:cNvPr id="130060" name="Picture 163" descr="ww2-2"/>
          <p:cNvPicPr>
            <a:picLocks noChangeAspect="1" noChangeArrowheads="1"/>
          </p:cNvPicPr>
          <p:nvPr/>
        </p:nvPicPr>
        <p:blipFill>
          <a:blip r:embed="rId3" cstate="print"/>
          <a:srcRect l="80515"/>
          <a:stretch>
            <a:fillRect/>
          </a:stretch>
        </p:blipFill>
        <p:spPr bwMode="auto">
          <a:xfrm>
            <a:off x="8077200" y="3395663"/>
            <a:ext cx="866775" cy="781050"/>
          </a:xfrm>
          <a:prstGeom prst="rect">
            <a:avLst/>
          </a:prstGeom>
          <a:noFill/>
          <a:ln w="9525">
            <a:noFill/>
            <a:miter lim="800000"/>
            <a:headEnd/>
            <a:tailEnd/>
          </a:ln>
        </p:spPr>
      </p:pic>
    </p:spTree>
    <p:extLst>
      <p:ext uri="{BB962C8B-B14F-4D97-AF65-F5344CB8AC3E}">
        <p14:creationId xmlns:p14="http://schemas.microsoft.com/office/powerpoint/2010/main" val="16563413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934200" cy="685800"/>
          </a:xfrm>
        </p:spPr>
        <p:txBody>
          <a:bodyPr/>
          <a:lstStyle/>
          <a:p>
            <a:r>
              <a:rPr lang="en-US" dirty="0" smtClean="0">
                <a:solidFill>
                  <a:srgbClr val="0000FF"/>
                </a:solidFill>
                <a:latin typeface="Bernard MT Condensed" pitchFamily="18" charset="0"/>
              </a:rPr>
              <a:t>Romania</a:t>
            </a:r>
            <a:endParaRPr lang="en-US" dirty="0">
              <a:solidFill>
                <a:srgbClr val="0000FF"/>
              </a:solidFill>
              <a:latin typeface="Bernard MT Condensed" pitchFamily="18" charset="0"/>
            </a:endParaRPr>
          </a:p>
        </p:txBody>
      </p:sp>
      <p:sp>
        <p:nvSpPr>
          <p:cNvPr id="3" name="Content Placeholder 2"/>
          <p:cNvSpPr>
            <a:spLocks noGrp="1"/>
          </p:cNvSpPr>
          <p:nvPr>
            <p:ph idx="1"/>
          </p:nvPr>
        </p:nvSpPr>
        <p:spPr>
          <a:xfrm>
            <a:off x="1600200" y="685800"/>
            <a:ext cx="7467600" cy="4525963"/>
          </a:xfrm>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istory10"/>
          <p:cNvPicPr>
            <a:picLocks noChangeAspect="1" noChangeArrowheads="1"/>
          </p:cNvPicPr>
          <p:nvPr/>
        </p:nvPicPr>
        <p:blipFill>
          <a:blip r:embed="rId2" cstate="print"/>
          <a:srcRect/>
          <a:stretch>
            <a:fillRect/>
          </a:stretch>
        </p:blipFill>
        <p:spPr bwMode="auto">
          <a:xfrm>
            <a:off x="1947862" y="0"/>
            <a:ext cx="62817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Truman Doctrine [1947]</a:t>
            </a:r>
          </a:p>
        </p:txBody>
      </p:sp>
      <p:sp>
        <p:nvSpPr>
          <p:cNvPr id="45059" name="Text Box 3"/>
          <p:cNvSpPr txBox="1">
            <a:spLocks noChangeArrowheads="1"/>
          </p:cNvSpPr>
          <p:nvPr/>
        </p:nvSpPr>
        <p:spPr bwMode="auto">
          <a:xfrm>
            <a:off x="1981200" y="1044575"/>
            <a:ext cx="6858000" cy="4093428"/>
          </a:xfrm>
          <a:prstGeom prst="rect">
            <a:avLst/>
          </a:prstGeom>
          <a:noFill/>
          <a:ln w="9525">
            <a:noFill/>
            <a:miter lim="800000"/>
            <a:headEnd/>
            <a:tailEnd/>
          </a:ln>
          <a:effectLst/>
        </p:spPr>
        <p:txBody>
          <a:bodyPr>
            <a:spAutoFit/>
          </a:bodyPr>
          <a:lstStyle/>
          <a:p>
            <a:pPr marL="574675" indent="-574675">
              <a:spcBef>
                <a:spcPct val="50000"/>
              </a:spcBef>
              <a:buFontTx/>
              <a:buAutoNum type="arabicPeriod"/>
            </a:pPr>
            <a:r>
              <a:rPr lang="en-US" sz="2600" b="1" dirty="0">
                <a:effectLst>
                  <a:outerShdw blurRad="38100" dist="38100" dir="2700000" algn="tl">
                    <a:srgbClr val="C0C0C0"/>
                  </a:outerShdw>
                </a:effectLst>
                <a:latin typeface="Comic Sans MS" pitchFamily="66" charset="0"/>
              </a:rPr>
              <a:t>Civil War in Greece.</a:t>
            </a:r>
          </a:p>
          <a:p>
            <a:pPr marL="574675" indent="-574675">
              <a:spcBef>
                <a:spcPct val="50000"/>
              </a:spcBef>
              <a:buFontTx/>
              <a:buAutoNum type="arabicPeriod"/>
            </a:pPr>
            <a:r>
              <a:rPr lang="en-US" sz="2600" b="1" i="1" dirty="0" smtClean="0">
                <a:effectLst>
                  <a:outerShdw blurRad="38100" dist="38100" dir="2700000" algn="tl">
                    <a:srgbClr val="C0C0C0"/>
                  </a:outerShdw>
                </a:effectLst>
                <a:latin typeface="Comic Sans MS" pitchFamily="66" charset="0"/>
              </a:rPr>
              <a:t>The </a:t>
            </a:r>
            <a:r>
              <a:rPr lang="en-US" sz="2600" b="1" i="1" dirty="0">
                <a:effectLst>
                  <a:outerShdw blurRad="38100" dist="38100" dir="2700000" algn="tl">
                    <a:srgbClr val="C0C0C0"/>
                  </a:outerShdw>
                </a:effectLst>
                <a:latin typeface="Comic Sans MS" pitchFamily="66" charset="0"/>
              </a:rPr>
              <a:t>U. S. should support free peoples throughout the world who were resisting takeovers by armed minorities or outside pressures…We must assist free peoples to work out their own destinies in their own way.</a:t>
            </a:r>
            <a:endParaRPr lang="en-US" sz="2600" b="1" dirty="0">
              <a:effectLst>
                <a:outerShdw blurRad="38100" dist="38100" dir="2700000" algn="tl">
                  <a:srgbClr val="C0C0C0"/>
                </a:outerShdw>
              </a:effectLst>
              <a:latin typeface="Comic Sans MS" pitchFamily="66" charset="0"/>
            </a:endParaRPr>
          </a:p>
          <a:p>
            <a:pPr marL="574675" indent="-574675">
              <a:spcBef>
                <a:spcPct val="50000"/>
              </a:spcBef>
              <a:buFontTx/>
              <a:buAutoNum type="arabicPeriod"/>
            </a:pPr>
            <a:r>
              <a:rPr lang="en-US" sz="2600" b="1" dirty="0">
                <a:effectLst>
                  <a:outerShdw blurRad="38100" dist="38100" dir="2700000" algn="tl">
                    <a:srgbClr val="C0C0C0"/>
                  </a:outerShdw>
                </a:effectLst>
                <a:latin typeface="Comic Sans MS" pitchFamily="66" charset="0"/>
              </a:rPr>
              <a:t>The U.S. gave Greece &amp; Turkey $400 million in aid.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500"/>
                                  </p:iterate>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752600" y="27305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Marshall Plan [1948]</a:t>
            </a:r>
          </a:p>
        </p:txBody>
      </p:sp>
      <p:sp>
        <p:nvSpPr>
          <p:cNvPr id="46083" name="Text Box 3"/>
          <p:cNvSpPr txBox="1">
            <a:spLocks noChangeArrowheads="1"/>
          </p:cNvSpPr>
          <p:nvPr/>
        </p:nvSpPr>
        <p:spPr bwMode="auto">
          <a:xfrm>
            <a:off x="1524000" y="1143000"/>
            <a:ext cx="7086600" cy="5262979"/>
          </a:xfrm>
          <a:prstGeom prst="rect">
            <a:avLst/>
          </a:prstGeom>
          <a:noFill/>
          <a:ln w="9525">
            <a:noFill/>
            <a:miter lim="800000"/>
            <a:headEnd/>
            <a:tailEnd/>
          </a:ln>
          <a:effectLst/>
        </p:spPr>
        <p:txBody>
          <a:bodyPr>
            <a:spAutoFit/>
          </a:bodyPr>
          <a:lstStyle/>
          <a:p>
            <a:pPr marL="574675" indent="-574675">
              <a:spcBef>
                <a:spcPts val="0"/>
              </a:spcBef>
              <a:buClr>
                <a:schemeClr val="tx1"/>
              </a:buClr>
              <a:buFontTx/>
              <a:buAutoNum type="arabicPeriod"/>
            </a:pPr>
            <a:r>
              <a:rPr lang="en-US" sz="2400" b="1" dirty="0">
                <a:solidFill>
                  <a:srgbClr val="FF0000"/>
                </a:solidFill>
                <a:effectLst>
                  <a:outerShdw blurRad="38100" dist="38100" dir="2700000" algn="tl">
                    <a:srgbClr val="C0C0C0"/>
                  </a:outerShdw>
                </a:effectLst>
                <a:latin typeface="Comic Sans MS" pitchFamily="66" charset="0"/>
              </a:rPr>
              <a:t>“European Recovery </a:t>
            </a:r>
            <a:br>
              <a:rPr lang="en-US" sz="2400" b="1" dirty="0">
                <a:solidFill>
                  <a:srgbClr val="FF0000"/>
                </a:solidFill>
                <a:effectLst>
                  <a:outerShdw blurRad="38100" dist="38100" dir="2700000" algn="tl">
                    <a:srgbClr val="C0C0C0"/>
                  </a:outerShdw>
                </a:effectLst>
                <a:latin typeface="Comic Sans MS" pitchFamily="66" charset="0"/>
              </a:rPr>
            </a:br>
            <a:r>
              <a:rPr lang="en-US" sz="2400" b="1" dirty="0">
                <a:solidFill>
                  <a:srgbClr val="FF0000"/>
                </a:solidFill>
                <a:effectLst>
                  <a:outerShdw blurRad="38100" dist="38100" dir="2700000" algn="tl">
                    <a:srgbClr val="C0C0C0"/>
                  </a:outerShdw>
                </a:effectLst>
                <a:latin typeface="Comic Sans MS" pitchFamily="66" charset="0"/>
              </a:rPr>
              <a:t>Program</a:t>
            </a:r>
            <a:r>
              <a:rPr lang="en-US" sz="2400" b="1" dirty="0" smtClean="0">
                <a:solidFill>
                  <a:srgbClr val="FF0000"/>
                </a:solidFill>
                <a:effectLst>
                  <a:outerShdw blurRad="38100" dist="38100" dir="2700000" algn="tl">
                    <a:srgbClr val="C0C0C0"/>
                  </a:outerShdw>
                </a:effectLst>
                <a:latin typeface="Comic Sans MS" pitchFamily="66" charset="0"/>
              </a:rPr>
              <a:t>.” </a:t>
            </a:r>
            <a:r>
              <a:rPr lang="en-US" sz="2400" b="1" dirty="0" smtClean="0">
                <a:effectLst>
                  <a:outerShdw blurRad="38100" dist="38100" dir="2700000" algn="tl">
                    <a:srgbClr val="C0C0C0"/>
                  </a:outerShdw>
                </a:effectLst>
                <a:latin typeface="Comic Sans MS" pitchFamily="66" charset="0"/>
              </a:rPr>
              <a:t>proposed by </a:t>
            </a:r>
          </a:p>
          <a:p>
            <a:pPr marL="574675" indent="-574675">
              <a:spcBef>
                <a:spcPts val="0"/>
              </a:spcBef>
              <a:buClr>
                <a:schemeClr val="tx1"/>
              </a:buClr>
            </a:pPr>
            <a:r>
              <a:rPr lang="en-US" sz="2400" b="1" dirty="0">
                <a:effectLst>
                  <a:outerShdw blurRad="38100" dist="38100" dir="2700000" algn="tl">
                    <a:srgbClr val="C0C0C0"/>
                  </a:outerShdw>
                </a:effectLst>
                <a:latin typeface="Comic Sans MS" pitchFamily="66" charset="0"/>
              </a:rPr>
              <a:t>	</a:t>
            </a:r>
            <a:r>
              <a:rPr lang="en-US" sz="2400" b="1" dirty="0" smtClean="0">
                <a:effectLst>
                  <a:outerShdw blurRad="38100" dist="38100" dir="2700000" algn="tl">
                    <a:srgbClr val="C0C0C0"/>
                  </a:outerShdw>
                </a:effectLst>
                <a:latin typeface="Comic Sans MS" pitchFamily="66" charset="0"/>
              </a:rPr>
              <a:t>of Secretary of State</a:t>
            </a:r>
            <a:r>
              <a:rPr lang="en-US" sz="2400" b="1" dirty="0">
                <a:effectLst>
                  <a:outerShdw blurRad="38100" dist="38100" dir="2700000" algn="tl">
                    <a:srgbClr val="C0C0C0"/>
                  </a:outerShdw>
                </a:effectLst>
                <a:latin typeface="Comic Sans MS" pitchFamily="66" charset="0"/>
              </a:rPr>
              <a:t>, </a:t>
            </a:r>
            <a:endParaRPr lang="en-US" sz="2400" b="1" dirty="0" smtClean="0">
              <a:effectLst>
                <a:outerShdw blurRad="38100" dist="38100" dir="2700000" algn="tl">
                  <a:srgbClr val="C0C0C0"/>
                </a:outerShdw>
              </a:effectLst>
              <a:latin typeface="Comic Sans MS" pitchFamily="66" charset="0"/>
            </a:endParaRPr>
          </a:p>
          <a:p>
            <a:pPr marL="574675" indent="-574675">
              <a:spcBef>
                <a:spcPts val="0"/>
              </a:spcBef>
              <a:buClr>
                <a:schemeClr val="tx1"/>
              </a:buClr>
            </a:pPr>
            <a:r>
              <a:rPr lang="en-US" sz="2400" b="1" dirty="0">
                <a:effectLst>
                  <a:outerShdw blurRad="38100" dist="38100" dir="2700000" algn="tl">
                    <a:srgbClr val="C0C0C0"/>
                  </a:outerShdw>
                </a:effectLst>
                <a:latin typeface="Comic Sans MS" pitchFamily="66" charset="0"/>
              </a:rPr>
              <a:t>	</a:t>
            </a:r>
            <a:r>
              <a:rPr lang="en-US" sz="2400" b="1" dirty="0" smtClean="0">
                <a:effectLst>
                  <a:outerShdw blurRad="38100" dist="38100" dir="2700000" algn="tl">
                    <a:srgbClr val="C0C0C0"/>
                  </a:outerShdw>
                </a:effectLst>
                <a:latin typeface="Comic Sans MS" pitchFamily="66" charset="0"/>
              </a:rPr>
              <a:t>George </a:t>
            </a:r>
            <a:r>
              <a:rPr lang="en-US" sz="2400" b="1" dirty="0">
                <a:effectLst>
                  <a:outerShdw blurRad="38100" dist="38100" dir="2700000" algn="tl">
                    <a:srgbClr val="C0C0C0"/>
                  </a:outerShdw>
                </a:effectLst>
                <a:latin typeface="Comic Sans MS" pitchFamily="66" charset="0"/>
              </a:rPr>
              <a:t>Marshall</a:t>
            </a:r>
          </a:p>
          <a:p>
            <a:pPr marL="574675" indent="-574675">
              <a:spcBef>
                <a:spcPct val="50000"/>
              </a:spcBef>
              <a:buClr>
                <a:schemeClr val="tx1"/>
              </a:buClr>
              <a:buFontTx/>
              <a:buAutoNum type="arabicPeriod"/>
            </a:pPr>
            <a:r>
              <a:rPr lang="en-US" sz="2400" b="1" dirty="0">
                <a:effectLst>
                  <a:outerShdw blurRad="38100" dist="38100" dir="2700000" algn="tl">
                    <a:srgbClr val="C0C0C0"/>
                  </a:outerShdw>
                </a:effectLst>
                <a:latin typeface="Comic Sans MS" pitchFamily="66" charset="0"/>
              </a:rPr>
              <a:t>The U. S. should provide </a:t>
            </a:r>
            <a:br>
              <a:rPr lang="en-US" sz="2400" b="1" dirty="0">
                <a:effectLst>
                  <a:outerShdw blurRad="38100" dist="38100" dir="2700000" algn="tl">
                    <a:srgbClr val="C0C0C0"/>
                  </a:outerShdw>
                </a:effectLst>
                <a:latin typeface="Comic Sans MS" pitchFamily="66" charset="0"/>
              </a:rPr>
            </a:br>
            <a:r>
              <a:rPr lang="en-US" sz="2400" b="1" dirty="0">
                <a:effectLst>
                  <a:outerShdw blurRad="38100" dist="38100" dir="2700000" algn="tl">
                    <a:srgbClr val="C0C0C0"/>
                  </a:outerShdw>
                </a:effectLst>
                <a:latin typeface="Comic Sans MS" pitchFamily="66" charset="0"/>
              </a:rPr>
              <a:t>aid to </a:t>
            </a:r>
            <a:r>
              <a:rPr lang="en-US" sz="2400" b="1" u="sng" dirty="0">
                <a:effectLst>
                  <a:outerShdw blurRad="38100" dist="38100" dir="2700000" algn="tl">
                    <a:srgbClr val="C0C0C0"/>
                  </a:outerShdw>
                </a:effectLst>
                <a:latin typeface="Comic Sans MS" pitchFamily="66" charset="0"/>
              </a:rPr>
              <a:t>all</a:t>
            </a:r>
            <a:r>
              <a:rPr lang="en-US" sz="2400" b="1" dirty="0">
                <a:effectLst>
                  <a:outerShdw blurRad="38100" dist="38100" dir="2700000" algn="tl">
                    <a:srgbClr val="C0C0C0"/>
                  </a:outerShdw>
                </a:effectLst>
                <a:latin typeface="Comic Sans MS" pitchFamily="66" charset="0"/>
              </a:rPr>
              <a:t> European nations </a:t>
            </a:r>
            <a:br>
              <a:rPr lang="en-US" sz="2400" b="1" dirty="0">
                <a:effectLst>
                  <a:outerShdw blurRad="38100" dist="38100" dir="2700000" algn="tl">
                    <a:srgbClr val="C0C0C0"/>
                  </a:outerShdw>
                </a:effectLst>
                <a:latin typeface="Comic Sans MS" pitchFamily="66" charset="0"/>
              </a:rPr>
            </a:br>
            <a:r>
              <a:rPr lang="en-US" sz="2400" b="1" dirty="0">
                <a:effectLst>
                  <a:outerShdw blurRad="38100" dist="38100" dir="2700000" algn="tl">
                    <a:srgbClr val="C0C0C0"/>
                  </a:outerShdw>
                </a:effectLst>
                <a:latin typeface="Comic Sans MS" pitchFamily="66" charset="0"/>
              </a:rPr>
              <a:t>that need it.  This move </a:t>
            </a:r>
            <a:br>
              <a:rPr lang="en-US" sz="2400" b="1" dirty="0">
                <a:effectLst>
                  <a:outerShdw blurRad="38100" dist="38100" dir="2700000" algn="tl">
                    <a:srgbClr val="C0C0C0"/>
                  </a:outerShdw>
                </a:effectLst>
                <a:latin typeface="Comic Sans MS" pitchFamily="66" charset="0"/>
              </a:rPr>
            </a:br>
            <a:r>
              <a:rPr lang="en-US" sz="2400" b="1" i="1" dirty="0">
                <a:effectLst>
                  <a:outerShdw blurRad="38100" dist="38100" dir="2700000" algn="tl">
                    <a:srgbClr val="C0C0C0"/>
                  </a:outerShdw>
                </a:effectLst>
                <a:latin typeface="Comic Sans MS" pitchFamily="66" charset="0"/>
              </a:rPr>
              <a:t>is not against any country or doctrine, but against hunger, poverty, desperation, and chaos.</a:t>
            </a:r>
          </a:p>
          <a:p>
            <a:pPr marL="574675" indent="-574675">
              <a:spcBef>
                <a:spcPct val="50000"/>
              </a:spcBef>
              <a:buClr>
                <a:schemeClr val="tx1"/>
              </a:buClr>
              <a:buFontTx/>
              <a:buAutoNum type="arabicPeriod"/>
            </a:pPr>
            <a:r>
              <a:rPr lang="en-US" sz="2400" b="1" dirty="0">
                <a:effectLst>
                  <a:outerShdw blurRad="38100" dist="38100" dir="2700000" algn="tl">
                    <a:srgbClr val="C0C0C0"/>
                  </a:outerShdw>
                </a:effectLst>
                <a:latin typeface="Comic Sans MS" pitchFamily="66" charset="0"/>
                <a:sym typeface="Wingdings" pitchFamily="2" charset="2"/>
              </a:rPr>
              <a:t>$12.5 billion of US aid to Western Europe extended to Eastern Europe &amp; USSR, [but this was rejected].</a:t>
            </a:r>
          </a:p>
        </p:txBody>
      </p:sp>
      <p:pic>
        <p:nvPicPr>
          <p:cNvPr id="46084" name="Picture 4" descr="image?id=21601"/>
          <p:cNvPicPr>
            <a:picLocks noChangeAspect="1" noChangeArrowheads="1"/>
          </p:cNvPicPr>
          <p:nvPr/>
        </p:nvPicPr>
        <p:blipFill>
          <a:blip r:embed="rId2" cstate="print"/>
          <a:srcRect b="6667"/>
          <a:stretch>
            <a:fillRect/>
          </a:stretch>
        </p:blipFill>
        <p:spPr bwMode="auto">
          <a:xfrm>
            <a:off x="7121525" y="1066800"/>
            <a:ext cx="2022475" cy="2667000"/>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par>
                                <p:cTn id="15" presetID="4" presetClass="entr" presetSubtype="32" fill="hold" nodeType="withEffect">
                                  <p:stCondLst>
                                    <p:cond delay="0"/>
                                  </p:stCondLst>
                                  <p:childTnLst>
                                    <p:set>
                                      <p:cBhvr>
                                        <p:cTn id="16" dur="1" fill="hold">
                                          <p:stCondLst>
                                            <p:cond delay="0"/>
                                          </p:stCondLst>
                                        </p:cTn>
                                        <p:tgtEl>
                                          <p:spTgt spid="46084"/>
                                        </p:tgtEl>
                                        <p:attrNameLst>
                                          <p:attrName>style.visibility</p:attrName>
                                        </p:attrNameLst>
                                      </p:cBhvr>
                                      <p:to>
                                        <p:strVal val="visible"/>
                                      </p:to>
                                    </p:set>
                                    <p:animEffect transition="in" filter="box(out)">
                                      <p:cBhvr>
                                        <p:cTn id="17" dur="500"/>
                                        <p:tgtEl>
                                          <p:spTgt spid="4608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8115</TotalTime>
  <Words>1877</Words>
  <Application>Microsoft Office PowerPoint</Application>
  <PresentationFormat>On-screen Show (4:3)</PresentationFormat>
  <Paragraphs>268</Paragraphs>
  <Slides>60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Wingdings</vt:lpstr>
      <vt:lpstr>Times New Roman</vt:lpstr>
      <vt:lpstr>Comic Sans MS</vt:lpstr>
      <vt:lpstr>Biohazard Participants</vt:lpstr>
      <vt:lpstr>Lucida</vt:lpstr>
      <vt:lpstr>Calibri</vt:lpstr>
      <vt:lpstr>Bernard MT Condensed</vt:lpstr>
      <vt:lpstr>Zymbols</vt:lpstr>
      <vt:lpstr>Default Design</vt:lpstr>
      <vt:lpstr>PowerPoint Presentation</vt:lpstr>
      <vt:lpstr>PowerPoint Presentation</vt:lpstr>
      <vt:lpstr>What’s In A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Germany Divides</vt:lpstr>
      <vt:lpstr>PowerPoint Presentation</vt:lpstr>
      <vt:lpstr>PowerPoint Presentation</vt:lpstr>
      <vt:lpstr>PowerPoint Presentation</vt:lpstr>
      <vt:lpstr>PowerPoint Presentation</vt:lpstr>
      <vt:lpstr>PowerPoint Presentation</vt:lpstr>
      <vt:lpstr>Mutually Assured Destruction</vt:lpstr>
      <vt:lpstr>Strategic Arms Limitation Talks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Brezhnev Doctrine</vt:lpstr>
      <vt:lpstr>The Red Scare</vt:lpstr>
      <vt:lpstr>China Revolts</vt:lpstr>
      <vt:lpstr>Chiang Kai-shek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Beginning of the war</vt:lpstr>
      <vt:lpstr>Inchon Landing Operation</vt:lpstr>
      <vt:lpstr>Enter China</vt:lpstr>
      <vt:lpstr>Divided Korea</vt:lpstr>
      <vt:lpstr>PowerPoint Presentation</vt:lpstr>
      <vt:lpstr>Vietnam War </vt:lpstr>
      <vt:lpstr>PowerPoint Presentation</vt:lpstr>
      <vt:lpstr>PowerPoint Presentation</vt:lpstr>
      <vt:lpstr>Afghanistan 1979</vt:lpstr>
      <vt:lpstr>PowerPoint Presentation</vt:lpstr>
      <vt:lpstr>Gorbachev</vt:lpstr>
      <vt:lpstr>Glasnost and Peristroika</vt:lpstr>
      <vt:lpstr>Glasnost and Peristroika</vt:lpstr>
      <vt:lpstr>Poland</vt:lpstr>
      <vt:lpstr>Czechoslovakia</vt:lpstr>
      <vt:lpstr>Romania</vt:lpstr>
    </vt:vector>
  </TitlesOfParts>
  <Company>Horace Greeley HS    Chappaqua, 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Susan M. Pojer</dc:creator>
  <cp:lastModifiedBy>Keith Mainland</cp:lastModifiedBy>
  <cp:revision>235</cp:revision>
  <dcterms:created xsi:type="dcterms:W3CDTF">2006-04-22T23:17:06Z</dcterms:created>
  <dcterms:modified xsi:type="dcterms:W3CDTF">2012-05-02T15:18:32Z</dcterms:modified>
</cp:coreProperties>
</file>