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1"/>
  </p:notesMasterIdLst>
  <p:sldIdLst>
    <p:sldId id="275" r:id="rId2"/>
    <p:sldId id="279" r:id="rId3"/>
    <p:sldId id="278" r:id="rId4"/>
    <p:sldId id="281" r:id="rId5"/>
    <p:sldId id="282" r:id="rId6"/>
    <p:sldId id="285" r:id="rId7"/>
    <p:sldId id="280" r:id="rId8"/>
    <p:sldId id="284" r:id="rId9"/>
    <p:sldId id="28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1" autoAdjust="0"/>
    <p:restoredTop sz="86491" autoAdjust="0"/>
  </p:normalViewPr>
  <p:slideViewPr>
    <p:cSldViewPr>
      <p:cViewPr varScale="1">
        <p:scale>
          <a:sx n="91" d="100"/>
          <a:sy n="91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2A01A9-0253-49E0-A7B7-18811865D2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053E9-14C4-4E75-87E5-19BEA253C1D9}" type="slidenum">
              <a:rPr lang="en-US"/>
              <a:pPr/>
              <a:t>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DDEAA-7526-4EA6-BA68-5E46850C2D76}" type="slidenum">
              <a:rPr lang="en-US"/>
              <a:pPr/>
              <a:t>2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A68D66-727A-4E7C-8FC1-E472A9F60F39}" type="slidenum">
              <a:rPr lang="en-US"/>
              <a:pPr/>
              <a:t>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A6ADA-ACCD-4621-A706-7FFBB0E08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8C821-A52F-48C1-A4F5-0997E0E69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30D99-BF49-4A97-A606-5D1C222DC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1AF906C7-F877-4859-87E5-D841387B8B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B5A4CBB2-862E-4A25-9462-D1B2E6A1A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990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9144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245225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B2FD3C32-4944-480C-8F43-5DBC3EF4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 i="0" baseline="0">
                <a:solidFill>
                  <a:schemeClr val="tx1"/>
                </a:solidFill>
              </a:defRPr>
            </a:lvl1pPr>
            <a:lvl2pPr>
              <a:defRPr b="1" i="0" baseline="0">
                <a:solidFill>
                  <a:schemeClr val="tx1"/>
                </a:solidFill>
              </a:defRPr>
            </a:lvl2pPr>
            <a:lvl3pPr>
              <a:defRPr b="1" i="0" baseline="0">
                <a:solidFill>
                  <a:schemeClr val="tx1"/>
                </a:solidFill>
              </a:defRPr>
            </a:lvl3pPr>
            <a:lvl4pPr>
              <a:defRPr b="1" i="0" baseline="0">
                <a:solidFill>
                  <a:schemeClr val="tx1"/>
                </a:solidFill>
              </a:defRPr>
            </a:lvl4pPr>
            <a:lvl5pPr>
              <a:defRPr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2CEE-110C-4106-99C4-7A2FCC72C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D4B88-763B-436C-9541-573DDACEF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DDD85-E6A5-4E5F-B55A-CDB76E7B3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11AC3-F235-4BF9-8398-09F294050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E1549-67C6-463B-BE5F-9CE5064334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9D0A-E26E-4351-B362-FE781D98DB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6A85-E145-46A4-A811-678CD3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alphaModFix amt="5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1" u="sng">
                <a:solidFill>
                  <a:schemeClr val="bg1"/>
                </a:solidFill>
              </a:defRPr>
            </a:lvl1pPr>
          </a:lstStyle>
          <a:p>
            <a:r>
              <a:rPr lang="en-US"/>
              <a:t>10.2 The Glorious Revolution of England and the Rise of constitutional monarchies.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245225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58AC426-40B4-470E-84B8-A87AE5A8DF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 advAuto="3000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evt="begin"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7" name="whoosh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evt="begin"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7" name="whoosh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evt="begin"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7" name="whoosh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evt="begin"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7" name="whoosh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1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evt="begin"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7" name="whoosh.wav"/>
                        </p:tgtEl>
                      </p:cMediaNode>
                    </p:audio>
                  </p:subTnLst>
                </p:cTn>
              </p:par>
            </p:tnLst>
          </p:tmpl>
        </p:tmplLst>
      </p:bldP>
    </p:bld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245224"/>
            <a:ext cx="76200" cy="612775"/>
          </a:xfrm>
        </p:spPr>
        <p:txBody>
          <a:bodyPr/>
          <a:lstStyle/>
          <a:p>
            <a:fld id="{B89E32D2-004C-4AC1-9168-4CA64DB1DC53}" type="slidenum">
              <a:rPr lang="en-US"/>
              <a:pPr/>
              <a:t>1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What D</a:t>
            </a:r>
            <a:r>
              <a:rPr lang="en-US" i="1" u="sng" dirty="0" smtClean="0"/>
              <a:t>o We Know About British Parliament?</a:t>
            </a:r>
            <a:endParaRPr lang="en-US" i="1" u="sng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i="1" dirty="0"/>
              <a:t>Religion and the crown’s absolutism were major causes to the </a:t>
            </a:r>
            <a:r>
              <a:rPr lang="en-US" i="1"/>
              <a:t>Glorious </a:t>
            </a:r>
            <a:r>
              <a:rPr lang="en-US" i="1" smtClean="0"/>
              <a:t>Revolution</a:t>
            </a:r>
            <a:endParaRPr lang="en-US" i="1" dirty="0"/>
          </a:p>
          <a:p>
            <a:r>
              <a:rPr lang="en-US" i="1" dirty="0"/>
              <a:t>The Revolution prevented </a:t>
            </a:r>
            <a:r>
              <a:rPr lang="en-US" i="1" dirty="0" smtClean="0"/>
              <a:t>any non C of E Monarch in </a:t>
            </a:r>
            <a:r>
              <a:rPr lang="en-US" i="1" dirty="0"/>
              <a:t>England.</a:t>
            </a:r>
          </a:p>
          <a:p>
            <a:r>
              <a:rPr lang="en-US" i="1" dirty="0"/>
              <a:t>The Revolution also demonstrated a major shift in power from the Crown to Parliament</a:t>
            </a:r>
            <a:r>
              <a:rPr lang="en-US" i="1" dirty="0" smtClean="0"/>
              <a:t>.  </a:t>
            </a:r>
            <a:br>
              <a:rPr lang="en-US" i="1" dirty="0" smtClean="0"/>
            </a:br>
            <a:r>
              <a:rPr lang="en-US" i="1" dirty="0" smtClean="0"/>
              <a:t>Remember the century had begun with James I and DRK and ends with Parliament choosing its King!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245224"/>
            <a:ext cx="76200" cy="612775"/>
          </a:xfrm>
        </p:spPr>
        <p:txBody>
          <a:bodyPr/>
          <a:lstStyle/>
          <a:p>
            <a:fld id="{8F040F66-9493-4895-9F79-3374783EFC61}" type="slidenum">
              <a:rPr lang="en-US"/>
              <a:pPr/>
              <a:t>2</a:t>
            </a:fld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Role </a:t>
            </a:r>
            <a:r>
              <a:rPr lang="en-US" dirty="0"/>
              <a:t>of Prime Minister.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6934200" cy="4525963"/>
          </a:xfrm>
        </p:spPr>
        <p:txBody>
          <a:bodyPr/>
          <a:lstStyle/>
          <a:p>
            <a:r>
              <a:rPr lang="en-US" sz="2600" dirty="0"/>
              <a:t>1714 last of Stuart family dies.</a:t>
            </a:r>
          </a:p>
          <a:p>
            <a:r>
              <a:rPr lang="en-US" sz="2600" dirty="0"/>
              <a:t>Hanover dynasty </a:t>
            </a:r>
            <a:r>
              <a:rPr lang="en-US" sz="2600" dirty="0" smtClean="0"/>
              <a:t>begins:  </a:t>
            </a:r>
          </a:p>
          <a:p>
            <a:pPr lvl="1"/>
            <a:r>
              <a:rPr lang="en-US" sz="2600" dirty="0" smtClean="0"/>
              <a:t>George I - IV</a:t>
            </a:r>
            <a:endParaRPr lang="en-US" sz="2600" dirty="0"/>
          </a:p>
          <a:p>
            <a:r>
              <a:rPr lang="en-US" sz="2600" dirty="0"/>
              <a:t>George I could not speak English</a:t>
            </a:r>
            <a:r>
              <a:rPr lang="en-US" sz="2600" dirty="0" smtClean="0"/>
              <a:t>.</a:t>
            </a:r>
          </a:p>
          <a:p>
            <a:r>
              <a:rPr lang="en-US" sz="2600" dirty="0" smtClean="0"/>
              <a:t>Was unfamiliar with traditions.</a:t>
            </a:r>
          </a:p>
          <a:p>
            <a:r>
              <a:rPr lang="en-US" sz="2600" dirty="0" smtClean="0"/>
              <a:t>Why select him?</a:t>
            </a:r>
          </a:p>
          <a:p>
            <a:pPr lvl="1"/>
            <a:r>
              <a:rPr lang="en-US" sz="2400" dirty="0" smtClean="0"/>
              <a:t>Protestant</a:t>
            </a:r>
          </a:p>
          <a:p>
            <a:pPr lvl="1"/>
            <a:r>
              <a:rPr lang="en-US" sz="2400" dirty="0" smtClean="0"/>
              <a:t>Prepared to work with Parliament…</a:t>
            </a:r>
            <a:endParaRPr lang="en-US" sz="2400" dirty="0"/>
          </a:p>
          <a:p>
            <a:r>
              <a:rPr lang="en-US" sz="2600" dirty="0"/>
              <a:t>Sir </a:t>
            </a:r>
            <a:r>
              <a:rPr lang="en-US" sz="2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Walpole</a:t>
            </a:r>
            <a:r>
              <a:rPr lang="en-US" sz="2600" dirty="0"/>
              <a:t> acted as leader of </a:t>
            </a:r>
            <a:r>
              <a:rPr lang="en-US" sz="2600" dirty="0" smtClean="0"/>
              <a:t>England for </a:t>
            </a:r>
            <a:r>
              <a:rPr lang="en-US" sz="2600" dirty="0"/>
              <a:t>20 years</a:t>
            </a:r>
            <a:r>
              <a:rPr lang="en-US" sz="2600" dirty="0" smtClean="0"/>
              <a:t>.</a:t>
            </a:r>
          </a:p>
          <a:p>
            <a:pPr lvl="1"/>
            <a:r>
              <a:rPr lang="en-US" sz="2400" dirty="0" smtClean="0"/>
              <a:t>Given house in London in appreciation 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10 Downing Street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600" dirty="0"/>
              <a:t>Under Walpole leader of Majority party became Prime Minister.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09600"/>
            <a:ext cx="2971800" cy="368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srv-londonimages-3.londontown.com/2006/May/AU491810_429l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352160"/>
            <a:ext cx="1676400" cy="25058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  <p:sndAc>
      <p:stSnd>
        <p:snd r:embed="rId3" name="projctor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53400" y="6245224"/>
            <a:ext cx="76200" cy="612775"/>
          </a:xfrm>
        </p:spPr>
        <p:txBody>
          <a:bodyPr/>
          <a:lstStyle/>
          <a:p>
            <a:fld id="{5729CF28-E6A9-47CE-BA8C-BC51AA3F56AB}" type="slidenum">
              <a:rPr lang="en-US"/>
              <a:pPr/>
              <a:t>3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of the Cabinet.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 committee develops to improve communication between parliament and Crown.</a:t>
            </a:r>
          </a:p>
          <a:p>
            <a:pPr lvl="1"/>
            <a:r>
              <a:rPr lang="en-US" dirty="0"/>
              <a:t>Originally it was the </a:t>
            </a:r>
            <a:r>
              <a:rPr lang="en-US" dirty="0" smtClean="0"/>
              <a:t>Monarch’s </a:t>
            </a:r>
            <a:r>
              <a:rPr lang="en-US" dirty="0"/>
              <a:t>closest friends.</a:t>
            </a:r>
          </a:p>
          <a:p>
            <a:r>
              <a:rPr lang="en-US" dirty="0"/>
              <a:t>Gradually became majority </a:t>
            </a:r>
            <a:r>
              <a:rPr lang="en-US" dirty="0" smtClean="0"/>
              <a:t>party’s </a:t>
            </a:r>
            <a:r>
              <a:rPr lang="en-US" dirty="0"/>
              <a:t>officials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Think about the make up of the US cabinet…Is it the most qualified or the friends?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wipe/>
    <p:sndAc>
      <p:stSnd>
        <p:snd r:embed="rId3" name="projcto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Walpole’s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6248400" cy="5715000"/>
          </a:xfrm>
        </p:spPr>
        <p:txBody>
          <a:bodyPr/>
          <a:lstStyle/>
          <a:p>
            <a:r>
              <a:rPr lang="en-US" sz="2800" dirty="0" smtClean="0"/>
              <a:t>National strength depends on national wealth</a:t>
            </a:r>
          </a:p>
          <a:p>
            <a:r>
              <a:rPr lang="en-US" sz="2800" dirty="0" smtClean="0"/>
              <a:t>Do whatever you can to promote mercantilism</a:t>
            </a:r>
          </a:p>
          <a:p>
            <a:pPr lvl="1"/>
            <a:r>
              <a:rPr lang="en-US" dirty="0" smtClean="0"/>
              <a:t>Removed export tax</a:t>
            </a:r>
          </a:p>
          <a:p>
            <a:r>
              <a:rPr lang="en-US" sz="2800" dirty="0" smtClean="0"/>
              <a:t>Viewed war as a drain on the national economy</a:t>
            </a:r>
          </a:p>
          <a:p>
            <a:pPr lvl="1"/>
            <a:r>
              <a:rPr lang="en-US" sz="2400" dirty="0" smtClean="0"/>
              <a:t>Would that the US thought that way!!</a:t>
            </a:r>
          </a:p>
          <a:p>
            <a:r>
              <a:rPr lang="en-US" sz="2800" dirty="0" smtClean="0"/>
              <a:t>Therefore his policies avoided war at all costs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245224"/>
            <a:ext cx="76200" cy="612775"/>
          </a:xfrm>
        </p:spPr>
        <p:txBody>
          <a:bodyPr/>
          <a:lstStyle/>
          <a:p>
            <a:fld id="{0C323F8C-5817-4725-BA43-5B3FAE05BB5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795" y="1295400"/>
            <a:ext cx="27236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"/>
            <a:ext cx="5791200" cy="5334000"/>
          </a:xfrm>
        </p:spPr>
        <p:txBody>
          <a:bodyPr/>
          <a:lstStyle/>
          <a:p>
            <a:r>
              <a:rPr lang="en-US" sz="2800" dirty="0" smtClean="0"/>
              <a:t>New King George </a:t>
            </a:r>
            <a:r>
              <a:rPr lang="en-US" sz="2800" dirty="0" smtClean="0"/>
              <a:t>II (1727) </a:t>
            </a:r>
            <a:r>
              <a:rPr lang="en-US" sz="2800" dirty="0" smtClean="0"/>
              <a:t>was a war monger.</a:t>
            </a:r>
          </a:p>
          <a:p>
            <a:r>
              <a:rPr lang="en-US" sz="2800" dirty="0" smtClean="0"/>
              <a:t>Led to war with Spain and France 1739</a:t>
            </a:r>
          </a:p>
          <a:p>
            <a:pPr lvl="1"/>
            <a:r>
              <a:rPr lang="en-US" sz="2400" dirty="0" smtClean="0"/>
              <a:t>George becomes the last King of England to lead his troops in battle.</a:t>
            </a:r>
          </a:p>
          <a:p>
            <a:r>
              <a:rPr lang="en-US" sz="2800" dirty="0" smtClean="0"/>
              <a:t>Walpole did not support the actions and was accused of not supplying enough funding for the army.</a:t>
            </a:r>
          </a:p>
          <a:p>
            <a:r>
              <a:rPr lang="en-US" sz="2800" dirty="0" smtClean="0"/>
              <a:t>Forced to resign 1742</a:t>
            </a:r>
            <a:r>
              <a:rPr lang="en-US" dirty="0" smtClean="0"/>
              <a:t>	</a:t>
            </a:r>
          </a:p>
          <a:p>
            <a:r>
              <a:rPr lang="en-US" sz="2800" dirty="0" smtClean="0"/>
              <a:t>Had set stage for future majority party leaders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245224"/>
            <a:ext cx="76200" cy="612775"/>
          </a:xfrm>
        </p:spPr>
        <p:txBody>
          <a:bodyPr/>
          <a:lstStyle/>
          <a:p>
            <a:fld id="{0C323F8C-5817-4725-BA43-5B3FAE05BB5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9" y="3581400"/>
            <a:ext cx="353778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410" y="228600"/>
            <a:ext cx="297199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Despite being the most advanced democracy in Europe, Britain’s  system was not exactly “democratic”.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Issues included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Suffrage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Who was in Parliament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Who could stand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Rotten boroughs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Parliamentary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r>
              <a:rPr lang="en-US" dirty="0" smtClean="0"/>
              <a:t>Two Parties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Whigs</a:t>
            </a:r>
          </a:p>
          <a:p>
            <a:pPr lvl="2"/>
            <a:r>
              <a:rPr lang="en-US" dirty="0" smtClean="0"/>
              <a:t>Those who had opposed succession of James II</a:t>
            </a:r>
          </a:p>
          <a:p>
            <a:pPr lvl="2"/>
            <a:r>
              <a:rPr lang="en-US" dirty="0" smtClean="0"/>
              <a:t>In favor of more “progressive” (this is a relative term) policies.</a:t>
            </a:r>
          </a:p>
          <a:p>
            <a:pPr lvl="2"/>
            <a:r>
              <a:rPr lang="en-US" dirty="0" smtClean="0"/>
              <a:t>Pushed for the </a:t>
            </a:r>
            <a:r>
              <a:rPr lang="en-US" dirty="0" err="1" smtClean="0"/>
              <a:t>Hanovers</a:t>
            </a:r>
            <a:r>
              <a:rPr lang="en-US" dirty="0" smtClean="0"/>
              <a:t>  to become monarchs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Tories</a:t>
            </a:r>
          </a:p>
          <a:p>
            <a:pPr lvl="2"/>
            <a:r>
              <a:rPr lang="en-US" dirty="0" smtClean="0"/>
              <a:t>Supporters of the establishment, especially the church and traditional political set up.</a:t>
            </a:r>
          </a:p>
          <a:p>
            <a:pPr lvl="2">
              <a:buNone/>
            </a:pPr>
            <a:endParaRPr lang="en-US" dirty="0" smtClean="0"/>
          </a:p>
          <a:p>
            <a:pPr lvl="1"/>
            <a:r>
              <a:rPr lang="en-US" dirty="0" smtClean="0"/>
              <a:t>Once elected there was little loyalty to the party.  It was about personal interest!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245224"/>
            <a:ext cx="76200" cy="612775"/>
          </a:xfrm>
        </p:spPr>
        <p:txBody>
          <a:bodyPr/>
          <a:lstStyle/>
          <a:p>
            <a:fld id="{0C323F8C-5817-4725-BA43-5B3FAE05BB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Elections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9144000" cy="4754563"/>
          </a:xfrm>
        </p:spPr>
        <p:txBody>
          <a:bodyPr/>
          <a:lstStyle/>
          <a:p>
            <a:r>
              <a:rPr lang="en-US" dirty="0" smtClean="0"/>
              <a:t>Suffrage was restricted to property owners.</a:t>
            </a:r>
          </a:p>
          <a:p>
            <a:r>
              <a:rPr lang="en-US" dirty="0" smtClean="0"/>
              <a:t>Only property owners could stand for election.</a:t>
            </a:r>
          </a:p>
          <a:p>
            <a:r>
              <a:rPr lang="en-US" dirty="0" smtClean="0"/>
              <a:t>It was open ballot</a:t>
            </a:r>
          </a:p>
          <a:p>
            <a:r>
              <a:rPr lang="en-US" dirty="0" smtClean="0"/>
              <a:t>Electoral districts were out of date.</a:t>
            </a:r>
          </a:p>
          <a:p>
            <a:pPr lvl="1"/>
            <a:r>
              <a:rPr lang="en-US" dirty="0" smtClean="0"/>
              <a:t>Did not reflect changing population patterns</a:t>
            </a:r>
          </a:p>
          <a:p>
            <a:pPr lvl="1"/>
            <a:r>
              <a:rPr lang="en-US" dirty="0" smtClean="0"/>
              <a:t>ROTTEN BOROUGHS!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/>
              <a:t>Elections (more)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685800"/>
          <a:ext cx="5029200" cy="511800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57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Borough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Patron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MPs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Houses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 Borough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7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Voters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in 1831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Bramber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Duke of Rutland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Callington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Lord Clinton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73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Dunwich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Lord Huntingfield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East Looe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John Buller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167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Gatton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Sir Mark Wood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Old Sarum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Earl of Caledon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1329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Newtown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Sir Fitzwilliam Barrington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31951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Plympton Earle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Earl of Mount Edgcumbe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182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</a:p>
                  </a:txBody>
                  <a:tcPr marL="53881" marR="53881" marT="26940" marB="269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53400" y="6245224"/>
            <a:ext cx="76200" cy="612775"/>
          </a:xfrm>
        </p:spPr>
        <p:txBody>
          <a:bodyPr/>
          <a:lstStyle/>
          <a:p>
            <a:fld id="{0C323F8C-5817-4725-BA43-5B3FAE05BB5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685800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Rotten boroughs were called that because of the corruption and the decline of the area.  Usually areas that had once thrived, but with population migration (more later), were no </a:t>
            </a:r>
            <a:r>
              <a:rPr lang="en-US" sz="2400" smtClean="0"/>
              <a:t>longer important.</a:t>
            </a:r>
            <a:endParaRPr lang="en-US" sz="2400" dirty="0" smtClean="0"/>
          </a:p>
          <a:p>
            <a:r>
              <a:rPr lang="en-US" sz="2400" dirty="0" smtClean="0"/>
              <a:t>Often had 2 MPs and few voters.</a:t>
            </a:r>
          </a:p>
          <a:p>
            <a:r>
              <a:rPr lang="en-US" sz="2400" dirty="0" smtClean="0"/>
              <a:t>At one point of the 405 MPs, 293 were chosen by fewer than 500 voters each.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Peers often left their seats in Commons to their sons and took a place in Lords.  Sometimes wealthy peers controlled multiple boroughs through their land holdings and influence.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 Eur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605</Words>
  <Application>Microsoft Office PowerPoint</Application>
  <PresentationFormat>On-screen Show (4:3)</PresentationFormat>
  <Paragraphs>119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Times New Roman</vt:lpstr>
      <vt:lpstr>Default Design</vt:lpstr>
      <vt:lpstr>What Do We Know About British Parliament?</vt:lpstr>
      <vt:lpstr>Role of Prime Minister.</vt:lpstr>
      <vt:lpstr>Development of the Cabinet.</vt:lpstr>
      <vt:lpstr>Walpole’s policies</vt:lpstr>
      <vt:lpstr>PowerPoint Presentation</vt:lpstr>
      <vt:lpstr>Elections</vt:lpstr>
      <vt:lpstr>Parliamentary Division</vt:lpstr>
      <vt:lpstr>Elections (contd.)</vt:lpstr>
      <vt:lpstr>Elections (more)</vt:lpstr>
    </vt:vector>
  </TitlesOfParts>
  <Company>CJUHSD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restoration of the Monarchy</dc:title>
  <dc:creator>CJUHSD</dc:creator>
  <cp:lastModifiedBy>Keith Mainland</cp:lastModifiedBy>
  <cp:revision>55</cp:revision>
  <dcterms:created xsi:type="dcterms:W3CDTF">1999-10-09T20:13:41Z</dcterms:created>
  <dcterms:modified xsi:type="dcterms:W3CDTF">2020-10-15T15:49:45Z</dcterms:modified>
</cp:coreProperties>
</file>