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4" r:id="rId2"/>
    <p:sldId id="290" r:id="rId3"/>
    <p:sldId id="284" r:id="rId4"/>
    <p:sldId id="283" r:id="rId5"/>
    <p:sldId id="285" r:id="rId6"/>
    <p:sldId id="287" r:id="rId7"/>
    <p:sldId id="286" r:id="rId8"/>
    <p:sldId id="293" r:id="rId9"/>
    <p:sldId id="276" r:id="rId10"/>
    <p:sldId id="291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4" d="100"/>
          <a:sy n="64" d="100"/>
        </p:scale>
        <p:origin x="-12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57880-9204-4F03-A0D2-217EEA089EFB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D2724-2263-4C17-B4EE-374950BE2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C2685-09B4-407C-BDAB-D73909D639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D2724-2263-4C17-B4EE-374950BE2DF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D2724-2263-4C17-B4EE-374950BE2DF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D2724-2263-4C17-B4EE-374950BE2D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D2724-2263-4C17-B4EE-374950BE2DF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D2724-2263-4C17-B4EE-374950BE2D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D2724-2263-4C17-B4EE-374950BE2D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C2685-09B4-407C-BDAB-D73909D6398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C2685-09B4-407C-BDAB-D73909D6398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88B8-C266-49C1-AB37-C47CC798E918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5944-6DF8-4C5F-924E-CE74ACA2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88B8-C266-49C1-AB37-C47CC798E918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5944-6DF8-4C5F-924E-CE74ACA2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88B8-C266-49C1-AB37-C47CC798E918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5944-6DF8-4C5F-924E-CE74ACA2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88B8-C266-49C1-AB37-C47CC798E918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5944-6DF8-4C5F-924E-CE74ACA2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88B8-C266-49C1-AB37-C47CC798E918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5944-6DF8-4C5F-924E-CE74ACA2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88B8-C266-49C1-AB37-C47CC798E918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5944-6DF8-4C5F-924E-CE74ACA2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88B8-C266-49C1-AB37-C47CC798E918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5944-6DF8-4C5F-924E-CE74ACA2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88B8-C266-49C1-AB37-C47CC798E918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5944-6DF8-4C5F-924E-CE74ACA2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88B8-C266-49C1-AB37-C47CC798E918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5944-6DF8-4C5F-924E-CE74ACA2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88B8-C266-49C1-AB37-C47CC798E918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5944-6DF8-4C5F-924E-CE74ACA2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88B8-C266-49C1-AB37-C47CC798E918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5944-6DF8-4C5F-924E-CE74ACA2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088B8-C266-49C1-AB37-C47CC798E918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5944-6DF8-4C5F-924E-CE74ACA27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upload.wikimedia.org/wikipedia/commons/7/78/Wappen_Preu%C3%9Fen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a/Weidemann,_Friedrich_I_Preu%C3%9Fen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upload.wikimedia.org/wikipedia/commons/0/04/Wappen_Deutsches_Reich_-_Reichswappen_(Grosses).png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rans_Luycx_011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rederick_william_I_of_prussia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st-art-gallery.com/thumbnail/189691/1/Frederick-William-II-Of-Prussia,-C.1770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en.wikipedia.org/wiki/File:Friedrich-Wilhelm-II-von-Preu%C3%9Fen.jpg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d/Coronationmariatheresiaaustria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Poland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029200" cy="58674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Major player because of its size and population #s!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John </a:t>
            </a:r>
            <a:r>
              <a:rPr lang="en-US" dirty="0" err="1" smtClean="0">
                <a:solidFill>
                  <a:srgbClr val="0000FF"/>
                </a:solidFill>
              </a:rPr>
              <a:t>Sobieski</a:t>
            </a:r>
            <a:r>
              <a:rPr lang="en-US" dirty="0" smtClean="0">
                <a:solidFill>
                  <a:srgbClr val="0000FF"/>
                </a:solidFill>
              </a:rPr>
              <a:t> III, only leader of significance.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When Ottomans attacked Vienna 1683, </a:t>
            </a:r>
            <a:r>
              <a:rPr lang="en-US" dirty="0" err="1" smtClean="0">
                <a:solidFill>
                  <a:srgbClr val="0000FF"/>
                </a:solidFill>
              </a:rPr>
              <a:t>Sobieski</a:t>
            </a:r>
            <a:r>
              <a:rPr lang="en-US" dirty="0" smtClean="0">
                <a:solidFill>
                  <a:srgbClr val="0000FF"/>
                </a:solidFill>
              </a:rPr>
              <a:t> led the forces that defended HRE.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Elected King.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Poland at its height under him – absorbs Lithuania. </a:t>
            </a:r>
          </a:p>
          <a:p>
            <a:pPr lvl="1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://freepages.genealogy.rootsweb.com/~atpc/maps/poland-1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572" y="838200"/>
            <a:ext cx="4245428" cy="2971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3886200"/>
            <a:ext cx="441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Rebellions and infighting within his family led to anarchy.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By 1732 Prussia, Russia and Austria had created alliance that threatened Poland’s existence.  </a:t>
            </a:r>
            <a:r>
              <a:rPr lang="en-US" sz="2400" dirty="0" smtClean="0">
                <a:solidFill>
                  <a:srgbClr val="0000FF"/>
                </a:solidFill>
              </a:rPr>
              <a:t>(to be </a:t>
            </a:r>
            <a:r>
              <a:rPr lang="en-US" sz="2400" dirty="0" err="1" smtClean="0">
                <a:solidFill>
                  <a:srgbClr val="0000FF"/>
                </a:solidFill>
              </a:rPr>
              <a:t>contd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C:\WINDOWS\Desktop\artwork\two colum ve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7543800" cy="54864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5562" y="2133600"/>
            <a:ext cx="3398837" cy="4495799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altLang="en-US" sz="1800" b="1" dirty="0"/>
              <a:t>The Hapsburgs kept the title of Holy Roman emperors and expanded their lands.  </a:t>
            </a:r>
          </a:p>
          <a:p>
            <a:pPr marL="0" indent="0">
              <a:lnSpc>
                <a:spcPct val="50000"/>
              </a:lnSpc>
              <a:buFontTx/>
              <a:buNone/>
            </a:pPr>
            <a:endParaRPr lang="en-US" altLang="en-US" sz="1800" b="1" dirty="0"/>
          </a:p>
          <a:p>
            <a:pPr marL="0" indent="0">
              <a:buFontTx/>
              <a:buNone/>
            </a:pPr>
            <a:r>
              <a:rPr lang="en-US" altLang="en-US" sz="1800" b="1" dirty="0"/>
              <a:t>Hapsburg monarchs worked hard to unite the empire, which included peoples from many backgrounds and cultures. </a:t>
            </a:r>
          </a:p>
          <a:p>
            <a:pPr marL="0" indent="0">
              <a:lnSpc>
                <a:spcPct val="60000"/>
              </a:lnSpc>
              <a:buFontTx/>
              <a:buNone/>
            </a:pPr>
            <a:endParaRPr lang="en-US" altLang="en-US" sz="1800" b="1" dirty="0"/>
          </a:p>
          <a:p>
            <a:pPr marL="0" indent="0">
              <a:buFontTx/>
              <a:buNone/>
            </a:pPr>
            <a:r>
              <a:rPr lang="en-US" altLang="en-US" sz="1800" b="1" dirty="0"/>
              <a:t>Maria Theresa won popular support and strengthened Hapsburg power by reorganizing the bureaucracy and improving tax collection.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133600"/>
            <a:ext cx="3276600" cy="545147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000" b="1" dirty="0"/>
              <a:t>The Hohenzollern family united their lands by taking over the states between them.</a:t>
            </a:r>
          </a:p>
          <a:p>
            <a:pPr marL="0" indent="0">
              <a:buFontTx/>
              <a:buNone/>
            </a:pPr>
            <a:r>
              <a:rPr lang="en-US" altLang="en-US" sz="2000" b="1" dirty="0"/>
              <a:t>Hohenzollern kings set up an efficient central bureaucracy and reduced the independence of nobles. </a:t>
            </a:r>
          </a:p>
          <a:p>
            <a:pPr marL="0" indent="0">
              <a:buFontTx/>
              <a:buNone/>
            </a:pPr>
            <a:r>
              <a:rPr lang="en-US" altLang="en-US" sz="2000" b="1" dirty="0"/>
              <a:t>Frederick William I created one of the best armies in Europe. </a:t>
            </a:r>
          </a:p>
          <a:p>
            <a:pPr marL="0" indent="0">
              <a:buFontTx/>
              <a:buNone/>
            </a:pPr>
            <a:r>
              <a:rPr lang="en-US" altLang="en-US" sz="2000" b="1" dirty="0"/>
              <a:t>Frederick II used the army to strengthen Prussia. 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371599" y="152400"/>
            <a:ext cx="60198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Austria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Prussia rise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of the ashes of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Roman Empire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981200" y="1371600"/>
            <a:ext cx="131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7FB184"/>
              </a:buClr>
            </a:pPr>
            <a:r>
              <a:rPr lang="en-US" altLang="en-US" sz="2000" b="1" dirty="0"/>
              <a:t>AUSTRIA</a:t>
            </a:r>
            <a:endParaRPr lang="en-US" altLang="en-US" dirty="0">
              <a:latin typeface="Times" charset="0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019800" y="1371600"/>
            <a:ext cx="1316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7FB184"/>
              </a:buClr>
            </a:pPr>
            <a:r>
              <a:rPr lang="en-US" altLang="en-US" sz="2000" b="1" dirty="0"/>
              <a:t>PRUSSIA</a:t>
            </a:r>
            <a:endParaRPr lang="en-US" altLang="en-US" dirty="0">
              <a:latin typeface="Times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1470025" y="58738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4338" name="Picture 2" descr="File:Wappen Preuße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1219200"/>
            <a:ext cx="1447800" cy="1493662"/>
          </a:xfrm>
          <a:prstGeom prst="rect">
            <a:avLst/>
          </a:prstGeom>
          <a:noFill/>
        </p:spPr>
      </p:pic>
      <p:sp>
        <p:nvSpPr>
          <p:cNvPr id="22" name="Flowchart: Delay 21"/>
          <p:cNvSpPr/>
          <p:nvPr/>
        </p:nvSpPr>
        <p:spPr>
          <a:xfrm rot="5400000">
            <a:off x="-76200" y="1371600"/>
            <a:ext cx="1600200" cy="1295400"/>
          </a:xfrm>
          <a:prstGeom prst="flowChartDela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2" name="Picture 6" descr="http://upload.wikimedia.org/wikipedia/commons/c/c1/Wappen_Kaisertum_%C3%96sterreich_1815_%28Klein%2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066800"/>
            <a:ext cx="1291780" cy="1660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4" grpId="0" build="p" autoUpdateAnimBg="0"/>
      <p:bldP spid="30727" grpId="0" autoUpdateAnimBg="0"/>
      <p:bldP spid="30727" grpId="1"/>
      <p:bldP spid="30729" grpId="0" autoUpdateAnimBg="0"/>
      <p:bldP spid="3073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5334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Maintaining the Balance of Power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1"/>
            <a:ext cx="9144000" cy="5714999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altLang="en-US" sz="2400" dirty="0" smtClean="0"/>
              <a:t>	</a:t>
            </a:r>
            <a:r>
              <a:rPr lang="en-US" altLang="en-US" sz="3800" b="1" dirty="0" smtClean="0"/>
              <a:t>By </a:t>
            </a:r>
            <a:r>
              <a:rPr lang="en-US" altLang="en-US" sz="3800" b="1" dirty="0"/>
              <a:t>1750, the great powers of Europe included Austria, Prussia, France, England, and Russia.   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altLang="en-US" sz="3800" b="1" dirty="0"/>
          </a:p>
          <a:p>
            <a:pPr marL="457200" indent="-457200">
              <a:lnSpc>
                <a:spcPct val="90000"/>
              </a:lnSpc>
              <a:buNone/>
            </a:pPr>
            <a:r>
              <a:rPr lang="en-US" altLang="en-US" sz="3800" b="1" dirty="0" smtClean="0"/>
              <a:t>	These </a:t>
            </a:r>
            <a:r>
              <a:rPr lang="en-US" altLang="en-US" sz="3800" b="1" dirty="0"/>
              <a:t>powers formed various alliances to maintain the balance of power. 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altLang="en-US" sz="3800" b="1" dirty="0"/>
          </a:p>
          <a:p>
            <a:pPr marL="457200" indent="-457200">
              <a:lnSpc>
                <a:spcPct val="90000"/>
              </a:lnSpc>
              <a:buNone/>
            </a:pPr>
            <a:r>
              <a:rPr lang="en-US" altLang="en-US" sz="3800" b="1" dirty="0" smtClean="0"/>
              <a:t>	Though </a:t>
            </a:r>
            <a:r>
              <a:rPr lang="en-US" altLang="en-US" sz="3800" b="1" dirty="0"/>
              <a:t>nations sometimes switched partners, two rivalries persisted.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altLang="en-US" sz="3800" b="1" dirty="0"/>
          </a:p>
          <a:p>
            <a:pPr marL="457200" indent="-457200">
              <a:lnSpc>
                <a:spcPct val="90000"/>
              </a:lnSpc>
              <a:buNone/>
            </a:pPr>
            <a:r>
              <a:rPr lang="en-US" altLang="en-US" sz="3800" b="1" dirty="0"/>
              <a:t> </a:t>
            </a:r>
            <a:r>
              <a:rPr lang="en-US" altLang="en-US" sz="3800" b="1" dirty="0" smtClean="0"/>
              <a:t>	Prussia </a:t>
            </a:r>
            <a:r>
              <a:rPr lang="en-US" altLang="en-US" sz="3800" b="1" dirty="0"/>
              <a:t>battled Austria for control of the </a:t>
            </a:r>
            <a:endParaRPr lang="en-US" altLang="en-US" sz="3800" b="1" dirty="0" smtClean="0"/>
          </a:p>
          <a:p>
            <a:pPr marL="457200" indent="-457200">
              <a:lnSpc>
                <a:spcPct val="90000"/>
              </a:lnSpc>
              <a:buNone/>
            </a:pPr>
            <a:r>
              <a:rPr lang="en-US" altLang="en-US" sz="3800" b="1" dirty="0" smtClean="0"/>
              <a:t>	German </a:t>
            </a:r>
            <a:r>
              <a:rPr lang="en-US" altLang="en-US" sz="3800" b="1" dirty="0"/>
              <a:t>states.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altLang="en-US" sz="3800" b="1" dirty="0"/>
              <a:t> </a:t>
            </a:r>
            <a:r>
              <a:rPr lang="en-US" altLang="en-US" sz="3800" b="1" dirty="0" smtClean="0"/>
              <a:t>	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altLang="en-US" sz="3800" b="1" dirty="0" smtClean="0"/>
              <a:t>	Britain </a:t>
            </a:r>
            <a:r>
              <a:rPr lang="en-US" altLang="en-US" sz="3800" b="1" dirty="0"/>
              <a:t>and France competed for </a:t>
            </a:r>
            <a:endParaRPr lang="en-US" altLang="en-US" sz="3800" b="1" dirty="0" smtClean="0"/>
          </a:p>
          <a:p>
            <a:pPr marL="457200" indent="-457200">
              <a:lnSpc>
                <a:spcPct val="90000"/>
              </a:lnSpc>
              <a:buNone/>
            </a:pPr>
            <a:r>
              <a:rPr lang="en-US" altLang="en-US" sz="3800" b="1" dirty="0" smtClean="0"/>
              <a:t>	overseas </a:t>
            </a:r>
            <a:r>
              <a:rPr lang="en-US" altLang="en-US" sz="3800" b="1" dirty="0"/>
              <a:t>empire</a:t>
            </a:r>
            <a:r>
              <a:rPr lang="en-US" altLang="en-US" sz="3800" b="1" dirty="0" smtClean="0"/>
              <a:t>.</a:t>
            </a:r>
          </a:p>
          <a:p>
            <a:pPr marL="609600" indent="-609600" defTabSz="912813">
              <a:buNone/>
            </a:pPr>
            <a:endParaRPr lang="en-US" altLang="en-US" sz="3800" b="1" dirty="0" smtClean="0"/>
          </a:p>
          <a:p>
            <a:pPr marL="609600" indent="-609600" defTabSz="912813">
              <a:buNone/>
            </a:pPr>
            <a:endParaRPr lang="en-US" altLang="en-US" sz="3800" b="1" dirty="0" smtClean="0"/>
          </a:p>
          <a:p>
            <a:pPr marL="457200" indent="-457200">
              <a:lnSpc>
                <a:spcPct val="90000"/>
              </a:lnSpc>
              <a:buNone/>
            </a:pPr>
            <a:endParaRPr lang="en-US" altLang="en-US" sz="3800" b="1" dirty="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470025" y="58738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028" name="Picture 4" descr="C:\Users\Glenda\AppData\Local\Microsoft\Windows\Temporary Internet Files\Content.IE5\G73K7JBC\MCj029257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1865" y="3810000"/>
            <a:ext cx="2393535" cy="24304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25400" y="0"/>
            <a:ext cx="9169400" cy="7874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 After the Thirty Years’ War 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470025" y="58738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6637" name="Picture 13" descr="9037_WH3E_SENA_U4C17S4.jpg                                     0004D47ABananaMan G4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1035"/>
            <a:ext cx="9144000" cy="599696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381000"/>
            <a:ext cx="4572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File:Weidemann, Friedrich I Preuße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447800"/>
            <a:ext cx="3794576" cy="4638676"/>
          </a:xfrm>
          <a:prstGeom prst="rect">
            <a:avLst/>
          </a:prstGeom>
          <a:noFill/>
        </p:spPr>
      </p:pic>
      <p:pic>
        <p:nvPicPr>
          <p:cNvPr id="5" name="Picture 3" descr="File:Wappen Deutsches Reich - Reichswappen (Grosses)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362200"/>
            <a:ext cx="2590800" cy="3116244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990600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Prussian Royalty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House of Hohenzollern </a:t>
            </a:r>
            <a:endParaRPr kumimoji="0" lang="en-US" sz="18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7244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Frederick William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Elector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0" y="152400"/>
            <a:ext cx="60960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After the Thirty Years’ War he increased power of Brandenburg-Prussia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Created a standing army as a result of country’s experience in 30 Years War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Wooed the Junkers (the nobles) by giving them special tax breaks, landownership, power over the peasants, etc.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He gained absolute power with this Junker alliance.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Taxes collected by the army and then used for the army!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506" name="Picture 2" descr="http://upload.wikimedia.org/wikipedia/commons/thumb/9/99/Frans_Luycx_011.jpg/200px-Frans_Luycx_01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3514" t="14897" r="16216" b="4235"/>
          <a:stretch>
            <a:fillRect/>
          </a:stretch>
        </p:blipFill>
        <p:spPr bwMode="auto">
          <a:xfrm>
            <a:off x="381000" y="228600"/>
            <a:ext cx="2606842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876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Frederick William 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486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Centralized the Prussian government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Brought in revenue and supported production and trade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Whipped the army into efficient fighting machine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Known as the “Royal Drill Sergeant” or the Soldier King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Liked his recruits tall—(</a:t>
            </a:r>
            <a:r>
              <a:rPr lang="en-US" dirty="0" err="1" smtClean="0">
                <a:solidFill>
                  <a:srgbClr val="0000FF"/>
                </a:solidFill>
              </a:rPr>
              <a:t>hmmmm</a:t>
            </a:r>
            <a:r>
              <a:rPr lang="en-US" dirty="0" smtClean="0">
                <a:solidFill>
                  <a:srgbClr val="0000FF"/>
                </a:solidFill>
              </a:rPr>
              <a:t>….) a special regiment nicknamed the Potsdam Giants.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170" name="Picture 2" descr="http://upload.wikimedia.org/wikipedia/commons/thumb/7/76/Frederick_william_I_of_prussia.jpg/210px-Frederick_william_I_of_pruss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1980"/>
            <a:ext cx="2971800" cy="5151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629400" cy="49831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Aka Frederick the Great—loved music, art, horses, and military stuff.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Rejected Austria’s pragmatic sanction and seized Silesia—sparked the War of the Austrian Succession.  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	(Next topic)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Prussia gains recognition!</a:t>
            </a:r>
          </a:p>
          <a:p>
            <a:endParaRPr lang="en-US" dirty="0"/>
          </a:p>
        </p:txBody>
      </p:sp>
      <p:pic>
        <p:nvPicPr>
          <p:cNvPr id="5122" name="Picture 2" descr="Johann Jacob Tischbein: Frederick William II of Prussia, c.1770">
            <a:hlinkClick r:id="rId3" tooltip="Johann Jacob Tischbein : Frederick William II of Prussia, c.1770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733800"/>
            <a:ext cx="2219325" cy="28575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791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Frederick William II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http://upload.wikimedia.org/wikipedia/commons/thumb/3/3f/Friedrich-Wilhelm-II-von-Preu%C3%9Fen.jpg/210px-Friedrich-Wilhelm-II-von-Preu%C3%9Fen.jpg">
            <a:hlinkClick r:id="rId5" tooltip="Portrait by Anton Graff (1792)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533400"/>
            <a:ext cx="2000250" cy="26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Prussia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Austria do not get along!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Maria Theresa's lifetime enemy, </a:t>
            </a:r>
            <a:r>
              <a:rPr lang="en-US" dirty="0" smtClean="0">
                <a:solidFill>
                  <a:srgbClr val="0000FF"/>
                </a:solidFill>
              </a:rPr>
              <a:t>King Frederick II of Prussia, to whom she referred as "</a:t>
            </a:r>
            <a:r>
              <a:rPr lang="en-US" i="1" dirty="0" smtClean="0">
                <a:solidFill>
                  <a:srgbClr val="0000FF"/>
                </a:solidFill>
              </a:rPr>
              <a:t>that evil man”  </a:t>
            </a:r>
          </a:p>
          <a:p>
            <a:r>
              <a:rPr lang="en-US" dirty="0" smtClean="0"/>
              <a:t>He always referred to her with the male pronoun</a:t>
            </a:r>
            <a:endParaRPr lang="en-US" dirty="0"/>
          </a:p>
        </p:txBody>
      </p:sp>
      <p:pic>
        <p:nvPicPr>
          <p:cNvPr id="44034" name="Picture 2" descr="http://upload.wikimedia.org/wikipedia/commons/d/d9/Friedrich_Zweite_J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32194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Austria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Hapsburgs  struggling to control everything</a:t>
            </a:r>
          </a:p>
          <a:p>
            <a:r>
              <a:rPr lang="en-US" sz="2800" b="1" dirty="0" smtClean="0"/>
              <a:t>Diversity in HRE – ethnic, cultural, religious</a:t>
            </a:r>
          </a:p>
          <a:p>
            <a:r>
              <a:rPr lang="en-US" sz="2800" b="1" dirty="0" smtClean="0"/>
              <a:t>Charles VI inherits these problems</a:t>
            </a:r>
          </a:p>
          <a:p>
            <a:r>
              <a:rPr lang="en-US" sz="2800" b="1" dirty="0" smtClean="0"/>
              <a:t>New law to ensure inheritance – women could take throne in event of no male heir</a:t>
            </a:r>
          </a:p>
          <a:p>
            <a:pPr lvl="1"/>
            <a:r>
              <a:rPr lang="en-US" b="1" dirty="0" smtClean="0"/>
              <a:t>Habsburg lands were bound by </a:t>
            </a:r>
            <a:r>
              <a:rPr lang="en-US" b="1" dirty="0" err="1" smtClean="0"/>
              <a:t>Salic</a:t>
            </a:r>
            <a:r>
              <a:rPr lang="en-US" b="1" dirty="0" smtClean="0"/>
              <a:t> law which prevented female succession.</a:t>
            </a:r>
          </a:p>
          <a:p>
            <a:r>
              <a:rPr lang="en-US" sz="2800" b="1" dirty="0" smtClean="0"/>
              <a:t>WHY?</a:t>
            </a:r>
          </a:p>
          <a:p>
            <a:pPr lvl="1"/>
            <a:r>
              <a:rPr lang="en-US" b="1" dirty="0" smtClean="0"/>
              <a:t>Prevents struggle for power that might further weaken control</a:t>
            </a:r>
          </a:p>
          <a:p>
            <a:r>
              <a:rPr lang="en-US" sz="2800" b="1" dirty="0" smtClean="0"/>
              <a:t>RESULT - PRAGMATIC SANCTION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Pragmatic Sanction…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951037"/>
            <a:ext cx="3886200" cy="4525963"/>
          </a:xfrm>
        </p:spPr>
        <p:txBody>
          <a:bodyPr/>
          <a:lstStyle/>
          <a:p>
            <a:r>
              <a:rPr lang="en-US" dirty="0" smtClean="0"/>
              <a:t>Maria Theresa being crowned King of Hungary, St. Martin's Cathedral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Leads to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War of Austrian Succession</a:t>
            </a:r>
            <a:endParaRPr lang="en-US" b="1" dirty="0"/>
          </a:p>
        </p:txBody>
      </p:sp>
      <p:pic>
        <p:nvPicPr>
          <p:cNvPr id="48130" name="Picture 2" descr="File:Coronationmariatheresiaaustr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76400"/>
            <a:ext cx="4672642" cy="4953000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commons/c/c1/Wappen_Kaisertum_%C3%96sterreich_1815_%28Klein%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152400"/>
            <a:ext cx="130413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490</Words>
  <Application>Microsoft Office PowerPoint</Application>
  <PresentationFormat>On-screen Show (4:3)</PresentationFormat>
  <Paragraphs>81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Poland</vt:lpstr>
      <vt:lpstr>Europe After the Thirty Years’ War </vt:lpstr>
      <vt:lpstr>Albert</vt:lpstr>
      <vt:lpstr>Frederick William The Great Elector</vt:lpstr>
      <vt:lpstr>Frederick William I</vt:lpstr>
      <vt:lpstr>Frederick William II</vt:lpstr>
      <vt:lpstr>Prussia and Austria do not get along!</vt:lpstr>
      <vt:lpstr>Austria</vt:lpstr>
      <vt:lpstr>Pragmatic Sanction…</vt:lpstr>
      <vt:lpstr>Slide 10</vt:lpstr>
      <vt:lpstr>Maintaining the Balance of Power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Glenda</dc:creator>
  <cp:lastModifiedBy>keith.mainland</cp:lastModifiedBy>
  <cp:revision>34</cp:revision>
  <dcterms:created xsi:type="dcterms:W3CDTF">2009-10-14T23:50:54Z</dcterms:created>
  <dcterms:modified xsi:type="dcterms:W3CDTF">2010-11-03T15:37:21Z</dcterms:modified>
</cp:coreProperties>
</file>