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sldIdLst>
    <p:sldId id="370" r:id="rId2"/>
    <p:sldId id="371" r:id="rId3"/>
    <p:sldId id="372" r:id="rId4"/>
    <p:sldId id="373" r:id="rId5"/>
    <p:sldId id="375" r:id="rId6"/>
    <p:sldId id="376" r:id="rId7"/>
    <p:sldId id="377" r:id="rId8"/>
    <p:sldId id="378" r:id="rId9"/>
    <p:sldId id="379" r:id="rId10"/>
    <p:sldId id="380" r:id="rId11"/>
    <p:sldId id="381" r:id="rId12"/>
    <p:sldId id="382" r:id="rId13"/>
    <p:sldId id="385" r:id="rId14"/>
    <p:sldId id="383" r:id="rId15"/>
    <p:sldId id="350" r:id="rId16"/>
    <p:sldId id="351" r:id="rId17"/>
    <p:sldId id="384" r:id="rId18"/>
    <p:sldId id="290" r:id="rId19"/>
    <p:sldId id="293" r:id="rId20"/>
    <p:sldId id="366" r:id="rId21"/>
    <p:sldId id="364" r:id="rId22"/>
    <p:sldId id="295" r:id="rId23"/>
    <p:sldId id="334" r:id="rId24"/>
    <p:sldId id="368" r:id="rId25"/>
    <p:sldId id="294" r:id="rId26"/>
    <p:sldId id="346" r:id="rId27"/>
    <p:sldId id="296" r:id="rId28"/>
    <p:sldId id="349" r:id="rId29"/>
    <p:sldId id="298" r:id="rId30"/>
    <p:sldId id="302" r:id="rId31"/>
    <p:sldId id="348" r:id="rId32"/>
    <p:sldId id="299" r:id="rId33"/>
    <p:sldId id="300" r:id="rId34"/>
    <p:sldId id="301" r:id="rId35"/>
    <p:sldId id="362" r:id="rId36"/>
    <p:sldId id="352" r:id="rId37"/>
    <p:sldId id="353" r:id="rId38"/>
    <p:sldId id="354" r:id="rId39"/>
    <p:sldId id="355" r:id="rId40"/>
    <p:sldId id="361" r:id="rId41"/>
    <p:sldId id="356" r:id="rId42"/>
    <p:sldId id="357" r:id="rId43"/>
    <p:sldId id="358" r:id="rId44"/>
    <p:sldId id="359" r:id="rId45"/>
    <p:sldId id="303" r:id="rId46"/>
    <p:sldId id="307" r:id="rId47"/>
    <p:sldId id="304" r:id="rId48"/>
    <p:sldId id="333" r:id="rId49"/>
    <p:sldId id="305" r:id="rId50"/>
    <p:sldId id="306" r:id="rId51"/>
    <p:sldId id="316" r:id="rId52"/>
    <p:sldId id="365" r:id="rId53"/>
    <p:sldId id="317" r:id="rId54"/>
    <p:sldId id="343" r:id="rId55"/>
    <p:sldId id="324" r:id="rId56"/>
    <p:sldId id="321" r:id="rId57"/>
    <p:sldId id="322" r:id="rId58"/>
    <p:sldId id="323" r:id="rId59"/>
    <p:sldId id="325" r:id="rId60"/>
    <p:sldId id="326" r:id="rId61"/>
    <p:sldId id="327" r:id="rId62"/>
    <p:sldId id="328" r:id="rId63"/>
    <p:sldId id="369" r:id="rId64"/>
    <p:sldId id="386" r:id="rId65"/>
    <p:sldId id="297" r:id="rId66"/>
  </p:sldIdLst>
  <p:sldSz cx="9144000" cy="6858000" type="screen4x3"/>
  <p:notesSz cx="6858000" cy="9144000"/>
  <p:embeddedFontLst>
    <p:embeddedFont>
      <p:font typeface="Georgia" pitchFamily="18" charset="0"/>
      <p:regular r:id="rId67"/>
      <p:bold r:id="rId68"/>
      <p:italic r:id="rId69"/>
      <p:boldItalic r:id="rId70"/>
    </p:embeddedFont>
    <p:embeddedFont>
      <p:font typeface="BlackChancery"/>
      <p:regular r:id="rId71"/>
    </p:embeddedFont>
    <p:embeddedFont>
      <p:font typeface="Comic Sans MS" pitchFamily="66" charset="0"/>
      <p:regular r:id="rId72"/>
      <p:bold r:id="rId73"/>
    </p:embeddedFont>
    <p:embeddedFont>
      <p:font typeface="PressWriter Symbols"/>
      <p:regular r:id="rId74"/>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FFFF00"/>
    <a:srgbClr val="00FF99"/>
    <a:srgbClr val="6E006E"/>
    <a:srgbClr val="720072"/>
    <a:srgbClr val="800080"/>
    <a:srgbClr val="ABABAB"/>
    <a:srgbClr val="B8130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479" autoAdjust="0"/>
    <p:restoredTop sz="86432" autoAdjust="0"/>
  </p:normalViewPr>
  <p:slideViewPr>
    <p:cSldViewPr>
      <p:cViewPr varScale="1">
        <p:scale>
          <a:sx n="67" d="100"/>
          <a:sy n="67" d="100"/>
        </p:scale>
        <p:origin x="-222" y="-12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Lst>
  </p:outlineViewPr>
  <p:notesTextViewPr>
    <p:cViewPr>
      <p:scale>
        <a:sx n="100" d="100"/>
        <a:sy n="100" d="100"/>
      </p:scale>
      <p:origin x="0" y="0"/>
    </p:cViewPr>
  </p:notesTextViewPr>
  <p:sorterViewPr>
    <p:cViewPr>
      <p:scale>
        <a:sx n="100" d="100"/>
        <a:sy n="100" d="100"/>
      </p:scale>
      <p:origin x="0" y="250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3" Type="http://schemas.openxmlformats.org/officeDocument/2006/relationships/slide" Target="slides/slide28.xml"/><Relationship Id="rId18" Type="http://schemas.openxmlformats.org/officeDocument/2006/relationships/slide" Target="slides/slide33.xml"/><Relationship Id="rId26" Type="http://schemas.openxmlformats.org/officeDocument/2006/relationships/slide" Target="slides/slide41.xml"/><Relationship Id="rId39" Type="http://schemas.openxmlformats.org/officeDocument/2006/relationships/slide" Target="slides/slide54.xml"/><Relationship Id="rId3" Type="http://schemas.openxmlformats.org/officeDocument/2006/relationships/slide" Target="slides/slide18.xml"/><Relationship Id="rId21" Type="http://schemas.openxmlformats.org/officeDocument/2006/relationships/slide" Target="slides/slide36.xml"/><Relationship Id="rId34" Type="http://schemas.openxmlformats.org/officeDocument/2006/relationships/slide" Target="slides/slide49.xml"/><Relationship Id="rId42" Type="http://schemas.openxmlformats.org/officeDocument/2006/relationships/slide" Target="slides/slide57.xml"/><Relationship Id="rId47" Type="http://schemas.openxmlformats.org/officeDocument/2006/relationships/slide" Target="slides/slide62.xml"/><Relationship Id="rId7" Type="http://schemas.openxmlformats.org/officeDocument/2006/relationships/slide" Target="slides/slide22.xml"/><Relationship Id="rId12" Type="http://schemas.openxmlformats.org/officeDocument/2006/relationships/slide" Target="slides/slide27.xml"/><Relationship Id="rId17" Type="http://schemas.openxmlformats.org/officeDocument/2006/relationships/slide" Target="slides/slide32.xml"/><Relationship Id="rId25" Type="http://schemas.openxmlformats.org/officeDocument/2006/relationships/slide" Target="slides/slide40.xml"/><Relationship Id="rId33" Type="http://schemas.openxmlformats.org/officeDocument/2006/relationships/slide" Target="slides/slide48.xml"/><Relationship Id="rId38" Type="http://schemas.openxmlformats.org/officeDocument/2006/relationships/slide" Target="slides/slide53.xml"/><Relationship Id="rId46" Type="http://schemas.openxmlformats.org/officeDocument/2006/relationships/slide" Target="slides/slide61.xml"/><Relationship Id="rId2" Type="http://schemas.openxmlformats.org/officeDocument/2006/relationships/slide" Target="slides/slide16.xml"/><Relationship Id="rId16" Type="http://schemas.openxmlformats.org/officeDocument/2006/relationships/slide" Target="slides/slide31.xml"/><Relationship Id="rId20" Type="http://schemas.openxmlformats.org/officeDocument/2006/relationships/slide" Target="slides/slide35.xml"/><Relationship Id="rId29" Type="http://schemas.openxmlformats.org/officeDocument/2006/relationships/slide" Target="slides/slide44.xml"/><Relationship Id="rId41" Type="http://schemas.openxmlformats.org/officeDocument/2006/relationships/slide" Target="slides/slide56.xml"/><Relationship Id="rId1" Type="http://schemas.openxmlformats.org/officeDocument/2006/relationships/slide" Target="slides/slide15.xml"/><Relationship Id="rId6" Type="http://schemas.openxmlformats.org/officeDocument/2006/relationships/slide" Target="slides/slide21.xml"/><Relationship Id="rId11" Type="http://schemas.openxmlformats.org/officeDocument/2006/relationships/slide" Target="slides/slide26.xml"/><Relationship Id="rId24" Type="http://schemas.openxmlformats.org/officeDocument/2006/relationships/slide" Target="slides/slide39.xml"/><Relationship Id="rId32" Type="http://schemas.openxmlformats.org/officeDocument/2006/relationships/slide" Target="slides/slide47.xml"/><Relationship Id="rId37" Type="http://schemas.openxmlformats.org/officeDocument/2006/relationships/slide" Target="slides/slide52.xml"/><Relationship Id="rId40" Type="http://schemas.openxmlformats.org/officeDocument/2006/relationships/slide" Target="slides/slide55.xml"/><Relationship Id="rId45" Type="http://schemas.openxmlformats.org/officeDocument/2006/relationships/slide" Target="slides/slide60.xml"/><Relationship Id="rId5" Type="http://schemas.openxmlformats.org/officeDocument/2006/relationships/slide" Target="slides/slide20.xml"/><Relationship Id="rId15" Type="http://schemas.openxmlformats.org/officeDocument/2006/relationships/slide" Target="slides/slide30.xml"/><Relationship Id="rId23" Type="http://schemas.openxmlformats.org/officeDocument/2006/relationships/slide" Target="slides/slide38.xml"/><Relationship Id="rId28" Type="http://schemas.openxmlformats.org/officeDocument/2006/relationships/slide" Target="slides/slide43.xml"/><Relationship Id="rId36" Type="http://schemas.openxmlformats.org/officeDocument/2006/relationships/slide" Target="slides/slide51.xml"/><Relationship Id="rId49" Type="http://schemas.openxmlformats.org/officeDocument/2006/relationships/slide" Target="slides/slide65.xml"/><Relationship Id="rId10" Type="http://schemas.openxmlformats.org/officeDocument/2006/relationships/slide" Target="slides/slide25.xml"/><Relationship Id="rId19" Type="http://schemas.openxmlformats.org/officeDocument/2006/relationships/slide" Target="slides/slide34.xml"/><Relationship Id="rId31" Type="http://schemas.openxmlformats.org/officeDocument/2006/relationships/slide" Target="slides/slide46.xml"/><Relationship Id="rId44" Type="http://schemas.openxmlformats.org/officeDocument/2006/relationships/slide" Target="slides/slide59.xml"/><Relationship Id="rId4" Type="http://schemas.openxmlformats.org/officeDocument/2006/relationships/slide" Target="slides/slide19.xml"/><Relationship Id="rId9" Type="http://schemas.openxmlformats.org/officeDocument/2006/relationships/slide" Target="slides/slide24.xml"/><Relationship Id="rId14" Type="http://schemas.openxmlformats.org/officeDocument/2006/relationships/slide" Target="slides/slide29.xml"/><Relationship Id="rId22" Type="http://schemas.openxmlformats.org/officeDocument/2006/relationships/slide" Target="slides/slide37.xml"/><Relationship Id="rId27" Type="http://schemas.openxmlformats.org/officeDocument/2006/relationships/slide" Target="slides/slide42.xml"/><Relationship Id="rId30" Type="http://schemas.openxmlformats.org/officeDocument/2006/relationships/slide" Target="slides/slide45.xml"/><Relationship Id="rId35" Type="http://schemas.openxmlformats.org/officeDocument/2006/relationships/slide" Target="slides/slide50.xml"/><Relationship Id="rId43" Type="http://schemas.openxmlformats.org/officeDocument/2006/relationships/slide" Target="slides/slide58.xml"/><Relationship Id="rId48" Type="http://schemas.openxmlformats.org/officeDocument/2006/relationships/slide" Target="slides/slide63.xml"/><Relationship Id="rId8"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path path="rect">
            <a:fillToRect r="100000" b="100000"/>
          </a:path>
        </a:gradFill>
        <a:effectLst/>
      </p:bgPr>
    </p:bg>
    <p:spTree>
      <p:nvGrpSpPr>
        <p:cNvPr id="1" name=""/>
        <p:cNvGrpSpPr/>
        <p:nvPr/>
      </p:nvGrpSpPr>
      <p:grpSpPr>
        <a:xfrm>
          <a:off x="0" y="0"/>
          <a:ext cx="0" cy="0"/>
          <a:chOff x="0" y="0"/>
          <a:chExt cx="0" cy="0"/>
        </a:xfrm>
      </p:grpSpPr>
      <p:grpSp>
        <p:nvGrpSpPr>
          <p:cNvPr id="27651" name="Group 3"/>
          <p:cNvGrpSpPr>
            <a:grpSpLocks/>
          </p:cNvGrpSpPr>
          <p:nvPr userDrawn="1"/>
        </p:nvGrpSpPr>
        <p:grpSpPr bwMode="auto">
          <a:xfrm>
            <a:off x="0" y="1588"/>
            <a:ext cx="1470025" cy="6856412"/>
            <a:chOff x="0" y="0"/>
            <a:chExt cx="926" cy="4319"/>
          </a:xfrm>
        </p:grpSpPr>
        <p:sp>
          <p:nvSpPr>
            <p:cNvPr id="27652" name="Rectangle 4"/>
            <p:cNvSpPr>
              <a:spLocks noChangeArrowheads="1"/>
            </p:cNvSpPr>
            <p:nvPr userDrawn="1"/>
          </p:nvSpPr>
          <p:spPr bwMode="ltGray">
            <a:xfrm>
              <a:off x="0" y="0"/>
              <a:ext cx="923" cy="4319"/>
            </a:xfrm>
            <a:prstGeom prst="rect">
              <a:avLst/>
            </a:prstGeom>
            <a:solidFill>
              <a:schemeClr val="bg1"/>
            </a:solidFill>
            <a:ln w="9525">
              <a:noFill/>
              <a:miter lim="800000"/>
              <a:headEnd/>
              <a:tailEnd/>
            </a:ln>
            <a:effectLst/>
          </p:spPr>
          <p:txBody>
            <a:bodyPr/>
            <a:lstStyle/>
            <a:p>
              <a:endParaRPr lang="en-US"/>
            </a:p>
          </p:txBody>
        </p:sp>
        <p:pic>
          <p:nvPicPr>
            <p:cNvPr id="27653" name="Picture 5"/>
            <p:cNvPicPr>
              <a:picLocks noChangeArrowheads="1"/>
            </p:cNvPicPr>
            <p:nvPr userDrawn="1"/>
          </p:nvPicPr>
          <p:blipFill>
            <a:blip r:embed="rId13" cstate="print"/>
            <a:srcRect/>
            <a:stretch>
              <a:fillRect/>
            </a:stretch>
          </p:blipFill>
          <p:spPr bwMode="ltGray">
            <a:xfrm>
              <a:off x="6" y="31"/>
              <a:ext cx="920" cy="944"/>
            </a:xfrm>
            <a:prstGeom prst="rect">
              <a:avLst/>
            </a:prstGeom>
            <a:noFill/>
            <a:ln w="9525">
              <a:noFill/>
              <a:miter lim="800000"/>
              <a:headEnd/>
              <a:tailEnd/>
            </a:ln>
            <a:effectLst/>
          </p:spPr>
        </p:pic>
        <p:sp>
          <p:nvSpPr>
            <p:cNvPr id="27654" name="Freeform 6"/>
            <p:cNvSpPr>
              <a:spLocks/>
            </p:cNvSpPr>
            <p:nvPr userDrawn="1"/>
          </p:nvSpPr>
          <p:spPr bwMode="ltGray">
            <a:xfrm>
              <a:off x="6" y="1023"/>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en-US"/>
            </a:p>
          </p:txBody>
        </p:sp>
        <p:sp>
          <p:nvSpPr>
            <p:cNvPr id="27655" name="Freeform 7"/>
            <p:cNvSpPr>
              <a:spLocks/>
            </p:cNvSpPr>
            <p:nvPr userDrawn="1"/>
          </p:nvSpPr>
          <p:spPr bwMode="ltGray">
            <a:xfrm>
              <a:off x="6" y="2087"/>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en-US"/>
            </a:p>
          </p:txBody>
        </p:sp>
        <p:sp>
          <p:nvSpPr>
            <p:cNvPr id="27656" name="Freeform 8"/>
            <p:cNvSpPr>
              <a:spLocks/>
            </p:cNvSpPr>
            <p:nvPr userDrawn="1"/>
          </p:nvSpPr>
          <p:spPr bwMode="ltGray">
            <a:xfrm>
              <a:off x="6" y="3160"/>
              <a:ext cx="890" cy="916"/>
            </a:xfrm>
            <a:custGeom>
              <a:avLst/>
              <a:gdLst/>
              <a:ahLst/>
              <a:cxnLst>
                <a:cxn ang="0">
                  <a:pos x="307" y="292"/>
                </a:cxn>
                <a:cxn ang="0">
                  <a:pos x="307" y="234"/>
                </a:cxn>
                <a:cxn ang="0">
                  <a:pos x="261" y="159"/>
                </a:cxn>
                <a:cxn ang="0">
                  <a:pos x="247" y="91"/>
                </a:cxn>
                <a:cxn ang="0">
                  <a:pos x="225" y="24"/>
                </a:cxn>
                <a:cxn ang="0">
                  <a:pos x="259" y="21"/>
                </a:cxn>
                <a:cxn ang="0">
                  <a:pos x="298" y="82"/>
                </a:cxn>
                <a:cxn ang="0">
                  <a:pos x="322" y="118"/>
                </a:cxn>
                <a:cxn ang="0">
                  <a:pos x="358" y="180"/>
                </a:cxn>
                <a:cxn ang="0">
                  <a:pos x="406" y="240"/>
                </a:cxn>
                <a:cxn ang="0">
                  <a:pos x="505" y="184"/>
                </a:cxn>
                <a:cxn ang="0">
                  <a:pos x="514" y="118"/>
                </a:cxn>
                <a:cxn ang="0">
                  <a:pos x="552" y="69"/>
                </a:cxn>
                <a:cxn ang="0">
                  <a:pos x="589" y="13"/>
                </a:cxn>
                <a:cxn ang="0">
                  <a:pos x="615" y="16"/>
                </a:cxn>
                <a:cxn ang="0">
                  <a:pos x="600" y="49"/>
                </a:cxn>
                <a:cxn ang="0">
                  <a:pos x="592" y="124"/>
                </a:cxn>
                <a:cxn ang="0">
                  <a:pos x="574" y="186"/>
                </a:cxn>
                <a:cxn ang="0">
                  <a:pos x="568" y="282"/>
                </a:cxn>
                <a:cxn ang="0">
                  <a:pos x="645" y="325"/>
                </a:cxn>
                <a:cxn ang="0">
                  <a:pos x="720" y="277"/>
                </a:cxn>
                <a:cxn ang="0">
                  <a:pos x="816" y="253"/>
                </a:cxn>
                <a:cxn ang="0">
                  <a:pos x="861" y="279"/>
                </a:cxn>
                <a:cxn ang="0">
                  <a:pos x="796" y="324"/>
                </a:cxn>
                <a:cxn ang="0">
                  <a:pos x="735" y="352"/>
                </a:cxn>
                <a:cxn ang="0">
                  <a:pos x="669" y="409"/>
                </a:cxn>
                <a:cxn ang="0">
                  <a:pos x="673" y="510"/>
                </a:cxn>
                <a:cxn ang="0">
                  <a:pos x="751" y="535"/>
                </a:cxn>
                <a:cxn ang="0">
                  <a:pos x="819" y="577"/>
                </a:cxn>
                <a:cxn ang="0">
                  <a:pos x="874" y="606"/>
                </a:cxn>
                <a:cxn ang="0">
                  <a:pos x="867" y="637"/>
                </a:cxn>
                <a:cxn ang="0">
                  <a:pos x="807" y="618"/>
                </a:cxn>
                <a:cxn ang="0">
                  <a:pos x="736" y="592"/>
                </a:cxn>
                <a:cxn ang="0">
                  <a:pos x="615" y="588"/>
                </a:cxn>
                <a:cxn ang="0">
                  <a:pos x="576" y="628"/>
                </a:cxn>
                <a:cxn ang="0">
                  <a:pos x="618" y="723"/>
                </a:cxn>
                <a:cxn ang="0">
                  <a:pos x="640" y="807"/>
                </a:cxn>
                <a:cxn ang="0">
                  <a:pos x="664" y="889"/>
                </a:cxn>
                <a:cxn ang="0">
                  <a:pos x="624" y="870"/>
                </a:cxn>
                <a:cxn ang="0">
                  <a:pos x="568" y="789"/>
                </a:cxn>
                <a:cxn ang="0">
                  <a:pos x="513" y="708"/>
                </a:cxn>
                <a:cxn ang="0">
                  <a:pos x="390" y="730"/>
                </a:cxn>
                <a:cxn ang="0">
                  <a:pos x="339" y="838"/>
                </a:cxn>
                <a:cxn ang="0">
                  <a:pos x="285" y="915"/>
                </a:cxn>
                <a:cxn ang="0">
                  <a:pos x="276" y="867"/>
                </a:cxn>
                <a:cxn ang="0">
                  <a:pos x="298" y="766"/>
                </a:cxn>
                <a:cxn ang="0">
                  <a:pos x="324" y="664"/>
                </a:cxn>
                <a:cxn ang="0">
                  <a:pos x="283" y="583"/>
                </a:cxn>
                <a:cxn ang="0">
                  <a:pos x="201" y="619"/>
                </a:cxn>
                <a:cxn ang="0">
                  <a:pos x="88" y="655"/>
                </a:cxn>
                <a:cxn ang="0">
                  <a:pos x="16" y="655"/>
                </a:cxn>
                <a:cxn ang="0">
                  <a:pos x="94" y="606"/>
                </a:cxn>
                <a:cxn ang="0">
                  <a:pos x="162" y="567"/>
                </a:cxn>
                <a:cxn ang="0">
                  <a:pos x="247" y="504"/>
                </a:cxn>
                <a:cxn ang="0">
                  <a:pos x="190" y="390"/>
                </a:cxn>
                <a:cxn ang="0">
                  <a:pos x="81" y="355"/>
                </a:cxn>
                <a:cxn ang="0">
                  <a:pos x="3" y="307"/>
                </a:cxn>
                <a:cxn ang="0">
                  <a:pos x="39" y="286"/>
                </a:cxn>
                <a:cxn ang="0">
                  <a:pos x="115" y="306"/>
                </a:cxn>
                <a:cxn ang="0">
                  <a:pos x="226" y="327"/>
                </a:cxn>
              </a:cxnLst>
              <a:rect l="0" t="0" r="r" b="b"/>
              <a:pathLst>
                <a:path w="890" h="916">
                  <a:moveTo>
                    <a:pt x="279" y="334"/>
                  </a:moveTo>
                  <a:lnTo>
                    <a:pt x="292" y="312"/>
                  </a:lnTo>
                  <a:lnTo>
                    <a:pt x="307" y="292"/>
                  </a:lnTo>
                  <a:lnTo>
                    <a:pt x="324" y="276"/>
                  </a:lnTo>
                  <a:lnTo>
                    <a:pt x="313" y="255"/>
                  </a:lnTo>
                  <a:lnTo>
                    <a:pt x="307" y="234"/>
                  </a:lnTo>
                  <a:lnTo>
                    <a:pt x="288" y="202"/>
                  </a:lnTo>
                  <a:lnTo>
                    <a:pt x="274" y="181"/>
                  </a:lnTo>
                  <a:lnTo>
                    <a:pt x="261" y="159"/>
                  </a:lnTo>
                  <a:lnTo>
                    <a:pt x="256" y="139"/>
                  </a:lnTo>
                  <a:lnTo>
                    <a:pt x="256" y="118"/>
                  </a:lnTo>
                  <a:lnTo>
                    <a:pt x="247" y="91"/>
                  </a:lnTo>
                  <a:lnTo>
                    <a:pt x="237" y="70"/>
                  </a:lnTo>
                  <a:lnTo>
                    <a:pt x="226" y="46"/>
                  </a:lnTo>
                  <a:lnTo>
                    <a:pt x="225" y="24"/>
                  </a:lnTo>
                  <a:lnTo>
                    <a:pt x="232" y="10"/>
                  </a:lnTo>
                  <a:lnTo>
                    <a:pt x="247" y="9"/>
                  </a:lnTo>
                  <a:lnTo>
                    <a:pt x="259" y="21"/>
                  </a:lnTo>
                  <a:lnTo>
                    <a:pt x="270" y="46"/>
                  </a:lnTo>
                  <a:lnTo>
                    <a:pt x="280" y="61"/>
                  </a:lnTo>
                  <a:lnTo>
                    <a:pt x="298" y="82"/>
                  </a:lnTo>
                  <a:lnTo>
                    <a:pt x="309" y="88"/>
                  </a:lnTo>
                  <a:lnTo>
                    <a:pt x="315" y="99"/>
                  </a:lnTo>
                  <a:lnTo>
                    <a:pt x="322" y="118"/>
                  </a:lnTo>
                  <a:lnTo>
                    <a:pt x="330" y="141"/>
                  </a:lnTo>
                  <a:lnTo>
                    <a:pt x="339" y="160"/>
                  </a:lnTo>
                  <a:lnTo>
                    <a:pt x="358" y="180"/>
                  </a:lnTo>
                  <a:lnTo>
                    <a:pt x="379" y="205"/>
                  </a:lnTo>
                  <a:lnTo>
                    <a:pt x="399" y="225"/>
                  </a:lnTo>
                  <a:lnTo>
                    <a:pt x="406" y="240"/>
                  </a:lnTo>
                  <a:lnTo>
                    <a:pt x="474" y="241"/>
                  </a:lnTo>
                  <a:lnTo>
                    <a:pt x="495" y="208"/>
                  </a:lnTo>
                  <a:lnTo>
                    <a:pt x="505" y="184"/>
                  </a:lnTo>
                  <a:lnTo>
                    <a:pt x="507" y="160"/>
                  </a:lnTo>
                  <a:lnTo>
                    <a:pt x="510" y="141"/>
                  </a:lnTo>
                  <a:lnTo>
                    <a:pt x="514" y="118"/>
                  </a:lnTo>
                  <a:lnTo>
                    <a:pt x="529" y="94"/>
                  </a:lnTo>
                  <a:lnTo>
                    <a:pt x="540" y="85"/>
                  </a:lnTo>
                  <a:lnTo>
                    <a:pt x="552" y="69"/>
                  </a:lnTo>
                  <a:lnTo>
                    <a:pt x="561" y="45"/>
                  </a:lnTo>
                  <a:lnTo>
                    <a:pt x="571" y="27"/>
                  </a:lnTo>
                  <a:lnTo>
                    <a:pt x="589" y="13"/>
                  </a:lnTo>
                  <a:lnTo>
                    <a:pt x="604" y="0"/>
                  </a:lnTo>
                  <a:lnTo>
                    <a:pt x="613" y="6"/>
                  </a:lnTo>
                  <a:lnTo>
                    <a:pt x="615" y="16"/>
                  </a:lnTo>
                  <a:lnTo>
                    <a:pt x="606" y="27"/>
                  </a:lnTo>
                  <a:lnTo>
                    <a:pt x="603" y="34"/>
                  </a:lnTo>
                  <a:lnTo>
                    <a:pt x="600" y="49"/>
                  </a:lnTo>
                  <a:lnTo>
                    <a:pt x="600" y="79"/>
                  </a:lnTo>
                  <a:lnTo>
                    <a:pt x="600" y="103"/>
                  </a:lnTo>
                  <a:lnTo>
                    <a:pt x="592" y="124"/>
                  </a:lnTo>
                  <a:lnTo>
                    <a:pt x="583" y="145"/>
                  </a:lnTo>
                  <a:lnTo>
                    <a:pt x="576" y="162"/>
                  </a:lnTo>
                  <a:lnTo>
                    <a:pt x="574" y="186"/>
                  </a:lnTo>
                  <a:lnTo>
                    <a:pt x="574" y="216"/>
                  </a:lnTo>
                  <a:lnTo>
                    <a:pt x="568" y="244"/>
                  </a:lnTo>
                  <a:lnTo>
                    <a:pt x="568" y="282"/>
                  </a:lnTo>
                  <a:lnTo>
                    <a:pt x="588" y="300"/>
                  </a:lnTo>
                  <a:lnTo>
                    <a:pt x="607" y="325"/>
                  </a:lnTo>
                  <a:lnTo>
                    <a:pt x="645" y="325"/>
                  </a:lnTo>
                  <a:lnTo>
                    <a:pt x="678" y="312"/>
                  </a:lnTo>
                  <a:lnTo>
                    <a:pt x="697" y="292"/>
                  </a:lnTo>
                  <a:lnTo>
                    <a:pt x="720" y="277"/>
                  </a:lnTo>
                  <a:lnTo>
                    <a:pt x="777" y="274"/>
                  </a:lnTo>
                  <a:lnTo>
                    <a:pt x="801" y="265"/>
                  </a:lnTo>
                  <a:lnTo>
                    <a:pt x="816" y="253"/>
                  </a:lnTo>
                  <a:lnTo>
                    <a:pt x="859" y="252"/>
                  </a:lnTo>
                  <a:lnTo>
                    <a:pt x="865" y="265"/>
                  </a:lnTo>
                  <a:lnTo>
                    <a:pt x="861" y="279"/>
                  </a:lnTo>
                  <a:lnTo>
                    <a:pt x="843" y="288"/>
                  </a:lnTo>
                  <a:lnTo>
                    <a:pt x="819" y="300"/>
                  </a:lnTo>
                  <a:lnTo>
                    <a:pt x="796" y="324"/>
                  </a:lnTo>
                  <a:lnTo>
                    <a:pt x="786" y="334"/>
                  </a:lnTo>
                  <a:lnTo>
                    <a:pt x="765" y="343"/>
                  </a:lnTo>
                  <a:lnTo>
                    <a:pt x="735" y="352"/>
                  </a:lnTo>
                  <a:lnTo>
                    <a:pt x="714" y="367"/>
                  </a:lnTo>
                  <a:lnTo>
                    <a:pt x="687" y="390"/>
                  </a:lnTo>
                  <a:lnTo>
                    <a:pt x="669" y="409"/>
                  </a:lnTo>
                  <a:lnTo>
                    <a:pt x="649" y="420"/>
                  </a:lnTo>
                  <a:lnTo>
                    <a:pt x="648" y="481"/>
                  </a:lnTo>
                  <a:lnTo>
                    <a:pt x="673" y="510"/>
                  </a:lnTo>
                  <a:lnTo>
                    <a:pt x="703" y="526"/>
                  </a:lnTo>
                  <a:lnTo>
                    <a:pt x="730" y="531"/>
                  </a:lnTo>
                  <a:lnTo>
                    <a:pt x="751" y="535"/>
                  </a:lnTo>
                  <a:lnTo>
                    <a:pt x="777" y="549"/>
                  </a:lnTo>
                  <a:lnTo>
                    <a:pt x="795" y="567"/>
                  </a:lnTo>
                  <a:lnTo>
                    <a:pt x="819" y="577"/>
                  </a:lnTo>
                  <a:lnTo>
                    <a:pt x="846" y="583"/>
                  </a:lnTo>
                  <a:lnTo>
                    <a:pt x="861" y="592"/>
                  </a:lnTo>
                  <a:lnTo>
                    <a:pt x="874" y="606"/>
                  </a:lnTo>
                  <a:lnTo>
                    <a:pt x="889" y="621"/>
                  </a:lnTo>
                  <a:lnTo>
                    <a:pt x="888" y="634"/>
                  </a:lnTo>
                  <a:lnTo>
                    <a:pt x="867" y="637"/>
                  </a:lnTo>
                  <a:lnTo>
                    <a:pt x="853" y="631"/>
                  </a:lnTo>
                  <a:lnTo>
                    <a:pt x="832" y="618"/>
                  </a:lnTo>
                  <a:lnTo>
                    <a:pt x="807" y="618"/>
                  </a:lnTo>
                  <a:lnTo>
                    <a:pt x="780" y="618"/>
                  </a:lnTo>
                  <a:lnTo>
                    <a:pt x="759" y="615"/>
                  </a:lnTo>
                  <a:lnTo>
                    <a:pt x="736" y="592"/>
                  </a:lnTo>
                  <a:lnTo>
                    <a:pt x="718" y="588"/>
                  </a:lnTo>
                  <a:lnTo>
                    <a:pt x="684" y="588"/>
                  </a:lnTo>
                  <a:lnTo>
                    <a:pt x="615" y="588"/>
                  </a:lnTo>
                  <a:lnTo>
                    <a:pt x="604" y="606"/>
                  </a:lnTo>
                  <a:lnTo>
                    <a:pt x="589" y="621"/>
                  </a:lnTo>
                  <a:lnTo>
                    <a:pt x="576" y="628"/>
                  </a:lnTo>
                  <a:lnTo>
                    <a:pt x="580" y="666"/>
                  </a:lnTo>
                  <a:lnTo>
                    <a:pt x="600" y="702"/>
                  </a:lnTo>
                  <a:lnTo>
                    <a:pt x="618" y="723"/>
                  </a:lnTo>
                  <a:lnTo>
                    <a:pt x="630" y="753"/>
                  </a:lnTo>
                  <a:lnTo>
                    <a:pt x="631" y="787"/>
                  </a:lnTo>
                  <a:lnTo>
                    <a:pt x="640" y="807"/>
                  </a:lnTo>
                  <a:lnTo>
                    <a:pt x="654" y="838"/>
                  </a:lnTo>
                  <a:lnTo>
                    <a:pt x="664" y="862"/>
                  </a:lnTo>
                  <a:lnTo>
                    <a:pt x="664" y="889"/>
                  </a:lnTo>
                  <a:lnTo>
                    <a:pt x="654" y="898"/>
                  </a:lnTo>
                  <a:lnTo>
                    <a:pt x="642" y="898"/>
                  </a:lnTo>
                  <a:lnTo>
                    <a:pt x="624" y="870"/>
                  </a:lnTo>
                  <a:lnTo>
                    <a:pt x="612" y="837"/>
                  </a:lnTo>
                  <a:lnTo>
                    <a:pt x="583" y="808"/>
                  </a:lnTo>
                  <a:lnTo>
                    <a:pt x="568" y="789"/>
                  </a:lnTo>
                  <a:lnTo>
                    <a:pt x="556" y="760"/>
                  </a:lnTo>
                  <a:lnTo>
                    <a:pt x="549" y="738"/>
                  </a:lnTo>
                  <a:lnTo>
                    <a:pt x="513" y="708"/>
                  </a:lnTo>
                  <a:lnTo>
                    <a:pt x="489" y="682"/>
                  </a:lnTo>
                  <a:lnTo>
                    <a:pt x="415" y="684"/>
                  </a:lnTo>
                  <a:lnTo>
                    <a:pt x="390" y="730"/>
                  </a:lnTo>
                  <a:lnTo>
                    <a:pt x="372" y="759"/>
                  </a:lnTo>
                  <a:lnTo>
                    <a:pt x="361" y="798"/>
                  </a:lnTo>
                  <a:lnTo>
                    <a:pt x="339" y="838"/>
                  </a:lnTo>
                  <a:lnTo>
                    <a:pt x="316" y="874"/>
                  </a:lnTo>
                  <a:lnTo>
                    <a:pt x="294" y="907"/>
                  </a:lnTo>
                  <a:lnTo>
                    <a:pt x="285" y="915"/>
                  </a:lnTo>
                  <a:lnTo>
                    <a:pt x="268" y="909"/>
                  </a:lnTo>
                  <a:lnTo>
                    <a:pt x="268" y="894"/>
                  </a:lnTo>
                  <a:lnTo>
                    <a:pt x="276" y="867"/>
                  </a:lnTo>
                  <a:lnTo>
                    <a:pt x="291" y="837"/>
                  </a:lnTo>
                  <a:lnTo>
                    <a:pt x="294" y="790"/>
                  </a:lnTo>
                  <a:lnTo>
                    <a:pt x="298" y="766"/>
                  </a:lnTo>
                  <a:lnTo>
                    <a:pt x="313" y="744"/>
                  </a:lnTo>
                  <a:lnTo>
                    <a:pt x="319" y="699"/>
                  </a:lnTo>
                  <a:lnTo>
                    <a:pt x="324" y="664"/>
                  </a:lnTo>
                  <a:lnTo>
                    <a:pt x="336" y="637"/>
                  </a:lnTo>
                  <a:lnTo>
                    <a:pt x="309" y="609"/>
                  </a:lnTo>
                  <a:lnTo>
                    <a:pt x="283" y="583"/>
                  </a:lnTo>
                  <a:lnTo>
                    <a:pt x="271" y="577"/>
                  </a:lnTo>
                  <a:lnTo>
                    <a:pt x="231" y="601"/>
                  </a:lnTo>
                  <a:lnTo>
                    <a:pt x="201" y="619"/>
                  </a:lnTo>
                  <a:lnTo>
                    <a:pt x="162" y="633"/>
                  </a:lnTo>
                  <a:lnTo>
                    <a:pt x="118" y="640"/>
                  </a:lnTo>
                  <a:lnTo>
                    <a:pt x="88" y="655"/>
                  </a:lnTo>
                  <a:lnTo>
                    <a:pt x="63" y="666"/>
                  </a:lnTo>
                  <a:lnTo>
                    <a:pt x="27" y="666"/>
                  </a:lnTo>
                  <a:lnTo>
                    <a:pt x="16" y="655"/>
                  </a:lnTo>
                  <a:lnTo>
                    <a:pt x="30" y="642"/>
                  </a:lnTo>
                  <a:lnTo>
                    <a:pt x="67" y="628"/>
                  </a:lnTo>
                  <a:lnTo>
                    <a:pt x="94" y="606"/>
                  </a:lnTo>
                  <a:lnTo>
                    <a:pt x="120" y="588"/>
                  </a:lnTo>
                  <a:lnTo>
                    <a:pt x="136" y="576"/>
                  </a:lnTo>
                  <a:lnTo>
                    <a:pt x="162" y="567"/>
                  </a:lnTo>
                  <a:lnTo>
                    <a:pt x="204" y="531"/>
                  </a:lnTo>
                  <a:lnTo>
                    <a:pt x="231" y="510"/>
                  </a:lnTo>
                  <a:lnTo>
                    <a:pt x="247" y="504"/>
                  </a:lnTo>
                  <a:lnTo>
                    <a:pt x="250" y="429"/>
                  </a:lnTo>
                  <a:lnTo>
                    <a:pt x="204" y="396"/>
                  </a:lnTo>
                  <a:lnTo>
                    <a:pt x="190" y="390"/>
                  </a:lnTo>
                  <a:lnTo>
                    <a:pt x="129" y="385"/>
                  </a:lnTo>
                  <a:lnTo>
                    <a:pt x="105" y="369"/>
                  </a:lnTo>
                  <a:lnTo>
                    <a:pt x="81" y="355"/>
                  </a:lnTo>
                  <a:lnTo>
                    <a:pt x="63" y="345"/>
                  </a:lnTo>
                  <a:lnTo>
                    <a:pt x="34" y="339"/>
                  </a:lnTo>
                  <a:lnTo>
                    <a:pt x="3" y="307"/>
                  </a:lnTo>
                  <a:lnTo>
                    <a:pt x="0" y="291"/>
                  </a:lnTo>
                  <a:lnTo>
                    <a:pt x="9" y="285"/>
                  </a:lnTo>
                  <a:lnTo>
                    <a:pt x="39" y="286"/>
                  </a:lnTo>
                  <a:lnTo>
                    <a:pt x="67" y="301"/>
                  </a:lnTo>
                  <a:lnTo>
                    <a:pt x="85" y="304"/>
                  </a:lnTo>
                  <a:lnTo>
                    <a:pt x="115" y="306"/>
                  </a:lnTo>
                  <a:lnTo>
                    <a:pt x="148" y="318"/>
                  </a:lnTo>
                  <a:lnTo>
                    <a:pt x="165" y="324"/>
                  </a:lnTo>
                  <a:lnTo>
                    <a:pt x="226" y="327"/>
                  </a:lnTo>
                  <a:lnTo>
                    <a:pt x="258" y="334"/>
                  </a:lnTo>
                  <a:lnTo>
                    <a:pt x="279" y="334"/>
                  </a:lnTo>
                </a:path>
              </a:pathLst>
            </a:custGeom>
            <a:solidFill>
              <a:schemeClr val="hlink">
                <a:alpha val="50000"/>
              </a:schemeClr>
            </a:solidFill>
            <a:ln w="9525" cap="rnd">
              <a:noFill/>
              <a:round/>
              <a:headEnd/>
              <a:tailEnd/>
            </a:ln>
            <a:effec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iming>
    <p:tnLst>
      <p:par>
        <p:cTn id="1" dur="indefinite" restart="never" nodeType="tmRoot"/>
      </p:par>
    </p:tnLst>
  </p:timing>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cs typeface="Times New Roman" pitchFamily="18" charset="0"/>
        </a:defRPr>
      </a:lvl2pPr>
      <a:lvl3pPr algn="l" rtl="0" fontAlgn="base">
        <a:spcBef>
          <a:spcPct val="0"/>
        </a:spcBef>
        <a:spcAft>
          <a:spcPct val="0"/>
        </a:spcAft>
        <a:defRPr sz="4400" i="1">
          <a:solidFill>
            <a:schemeClr val="tx2"/>
          </a:solidFill>
          <a:latin typeface="Times New Roman" pitchFamily="18" charset="0"/>
          <a:cs typeface="Times New Roman" pitchFamily="18" charset="0"/>
        </a:defRPr>
      </a:lvl3pPr>
      <a:lvl4pPr algn="l" rtl="0" fontAlgn="base">
        <a:spcBef>
          <a:spcPct val="0"/>
        </a:spcBef>
        <a:spcAft>
          <a:spcPct val="0"/>
        </a:spcAft>
        <a:defRPr sz="4400" i="1">
          <a:solidFill>
            <a:schemeClr val="tx2"/>
          </a:solidFill>
          <a:latin typeface="Times New Roman" pitchFamily="18" charset="0"/>
          <a:cs typeface="Times New Roman" pitchFamily="18" charset="0"/>
        </a:defRPr>
      </a:lvl4pPr>
      <a:lvl5pPr algn="l" rtl="0" fontAlgn="base">
        <a:spcBef>
          <a:spcPct val="0"/>
        </a:spcBef>
        <a:spcAft>
          <a:spcPct val="0"/>
        </a:spcAft>
        <a:defRPr sz="4400" i="1">
          <a:solidFill>
            <a:schemeClr val="tx2"/>
          </a:solidFill>
          <a:latin typeface="Times New Roman" pitchFamily="18" charset="0"/>
          <a:cs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cs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cs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cs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lr>
          <a:schemeClr val="tx2"/>
        </a:buClr>
        <a:buSzPct val="95000"/>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6000" b="1" dirty="0" smtClean="0">
                <a:effectLst>
                  <a:outerShdw blurRad="38100" dist="38100" dir="2700000" algn="tl">
                    <a:srgbClr val="000000">
                      <a:alpha val="43137"/>
                    </a:srgbClr>
                  </a:outerShdw>
                </a:effectLst>
                <a:latin typeface="Georgia" pitchFamily="18" charset="0"/>
              </a:rPr>
              <a:t>Absolutism In France</a:t>
            </a:r>
            <a:endParaRPr lang="en-US" sz="6000" b="1" dirty="0">
              <a:effectLst>
                <a:outerShdw blurRad="38100" dist="38100" dir="2700000" algn="tl">
                  <a:srgbClr val="000000">
                    <a:alpha val="43137"/>
                  </a:srgbClr>
                </a:outerShdw>
              </a:effectLst>
              <a:latin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239000" cy="838200"/>
          </a:xfrm>
        </p:spPr>
        <p:txBody>
          <a:bodyPr/>
          <a:lstStyle/>
          <a:p>
            <a:pPr algn="ctr"/>
            <a:r>
              <a:rPr lang="en-US" b="1" dirty="0" smtClean="0">
                <a:effectLst>
                  <a:outerShdw blurRad="38100" dist="38100" dir="2700000" algn="tl">
                    <a:srgbClr val="000000">
                      <a:alpha val="43137"/>
                    </a:srgbClr>
                  </a:outerShdw>
                </a:effectLst>
              </a:rPr>
              <a:t>Huguenots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676400" y="1189037"/>
            <a:ext cx="7467600" cy="4525963"/>
          </a:xfrm>
        </p:spPr>
        <p:txBody>
          <a:bodyPr/>
          <a:lstStyle/>
          <a:p>
            <a:r>
              <a:rPr lang="en-US" sz="2800" b="1" dirty="0" smtClean="0">
                <a:latin typeface="Georgia" pitchFamily="18" charset="0"/>
              </a:rPr>
              <a:t>Still had fortified cities</a:t>
            </a:r>
          </a:p>
          <a:p>
            <a:r>
              <a:rPr lang="en-US" sz="2800" b="1" dirty="0" smtClean="0">
                <a:latin typeface="Georgia" pitchFamily="18" charset="0"/>
              </a:rPr>
              <a:t>To Richelieu they represented republics within monarchy, and as a DRK guy he could not tolerate them.</a:t>
            </a:r>
          </a:p>
          <a:p>
            <a:r>
              <a:rPr lang="en-US" sz="2800" b="1" dirty="0" smtClean="0">
                <a:latin typeface="Georgia" pitchFamily="18" charset="0"/>
              </a:rPr>
              <a:t>View shared by the Catholics at court</a:t>
            </a:r>
          </a:p>
          <a:p>
            <a:r>
              <a:rPr lang="en-US" sz="2800" b="1" dirty="0" smtClean="0">
                <a:latin typeface="Georgia" pitchFamily="18" charset="0"/>
              </a:rPr>
              <a:t>Wanted France to be a unified entity to make it a potential ally if need be.  For this he needed stability at home!  Circles were not that!</a:t>
            </a:r>
          </a:p>
          <a:p>
            <a:r>
              <a:rPr lang="en-US" sz="2800" b="1" dirty="0" smtClean="0">
                <a:latin typeface="Georgia" pitchFamily="18" charset="0"/>
              </a:rPr>
              <a:t>Sought to destroy them!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315200" cy="1143000"/>
          </a:xfrm>
        </p:spPr>
        <p:txBody>
          <a:bodyPr/>
          <a:lstStyle/>
          <a:p>
            <a:pPr algn="ctr"/>
            <a:r>
              <a:rPr lang="en-US" b="1" dirty="0" smtClean="0">
                <a:effectLst>
                  <a:outerShdw blurRad="38100" dist="38100" dir="2700000" algn="tl">
                    <a:srgbClr val="000000">
                      <a:alpha val="43137"/>
                    </a:srgbClr>
                  </a:outerShdw>
                </a:effectLst>
              </a:rPr>
              <a:t>War on the Huguenots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71600" y="609600"/>
            <a:ext cx="7620000" cy="4525963"/>
          </a:xfrm>
        </p:spPr>
        <p:txBody>
          <a:bodyPr/>
          <a:lstStyle/>
          <a:p>
            <a:r>
              <a:rPr lang="en-US" sz="2800" b="1" dirty="0" smtClean="0">
                <a:latin typeface="Georgia" pitchFamily="18" charset="0"/>
              </a:rPr>
              <a:t>Huguenot strongholds in the S and W of France.  </a:t>
            </a:r>
          </a:p>
          <a:p>
            <a:r>
              <a:rPr lang="en-US" sz="2800" b="1" dirty="0" smtClean="0">
                <a:latin typeface="Georgia" pitchFamily="18" charset="0"/>
              </a:rPr>
              <a:t>Richelieu set about systematically dismantling them.</a:t>
            </a:r>
          </a:p>
          <a:p>
            <a:r>
              <a:rPr lang="en-US" sz="2800" b="1" dirty="0" smtClean="0">
                <a:latin typeface="Georgia" pitchFamily="18" charset="0"/>
              </a:rPr>
              <a:t>Last to fall was </a:t>
            </a:r>
            <a:r>
              <a:rPr lang="en-US" sz="2800" b="1" dirty="0" err="1" smtClean="0">
                <a:latin typeface="Georgia" pitchFamily="18" charset="0"/>
              </a:rPr>
              <a:t>LaRochelle</a:t>
            </a:r>
            <a:r>
              <a:rPr lang="en-US" sz="2800" b="1" dirty="0" smtClean="0">
                <a:latin typeface="Georgia" pitchFamily="18" charset="0"/>
              </a:rPr>
              <a:t>.</a:t>
            </a:r>
          </a:p>
          <a:p>
            <a:pPr lvl="1"/>
            <a:r>
              <a:rPr lang="en-US" b="1" dirty="0" smtClean="0">
                <a:latin typeface="Georgia" pitchFamily="18" charset="0"/>
              </a:rPr>
              <a:t>Siege for a year.  25K reduced to 5K</a:t>
            </a:r>
          </a:p>
          <a:p>
            <a:pPr lvl="1"/>
            <a:r>
              <a:rPr lang="en-US" b="1" dirty="0" smtClean="0">
                <a:latin typeface="Georgia" pitchFamily="18" charset="0"/>
              </a:rPr>
              <a:t>Louis allowed to lead army into the city (keeps Richelieu in Louis’ good graces)</a:t>
            </a:r>
          </a:p>
          <a:p>
            <a:r>
              <a:rPr lang="en-US" sz="2800" b="1" dirty="0" smtClean="0">
                <a:latin typeface="Georgia" pitchFamily="18" charset="0"/>
              </a:rPr>
              <a:t>Grace of </a:t>
            </a:r>
            <a:r>
              <a:rPr lang="en-US" sz="2800" b="1" dirty="0" err="1" smtClean="0">
                <a:latin typeface="Georgia" pitchFamily="18" charset="0"/>
              </a:rPr>
              <a:t>Alais</a:t>
            </a:r>
            <a:endParaRPr lang="en-US" sz="2800" b="1" dirty="0" smtClean="0">
              <a:latin typeface="Georgia" pitchFamily="18" charset="0"/>
            </a:endParaRPr>
          </a:p>
          <a:p>
            <a:pPr lvl="1"/>
            <a:r>
              <a:rPr lang="en-US" b="1" dirty="0" smtClean="0">
                <a:latin typeface="Georgia" pitchFamily="18" charset="0"/>
              </a:rPr>
              <a:t>Protestants pardoned</a:t>
            </a:r>
          </a:p>
          <a:p>
            <a:pPr lvl="1"/>
            <a:r>
              <a:rPr lang="en-US" b="1" dirty="0" smtClean="0">
                <a:latin typeface="Georgia" pitchFamily="18" charset="0"/>
              </a:rPr>
              <a:t>Allowed freedom to worship, but lost political influence</a:t>
            </a:r>
          </a:p>
          <a:p>
            <a:pPr lvl="1"/>
            <a:endParaRPr lang="en-US" dirty="0" smtClean="0"/>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pPr algn="ctr"/>
            <a:r>
              <a:rPr lang="en-US" b="1" dirty="0" smtClean="0">
                <a:effectLst>
                  <a:outerShdw blurRad="38100" dist="38100" dir="2700000" algn="tl">
                    <a:srgbClr val="000000">
                      <a:alpha val="43137"/>
                    </a:srgbClr>
                  </a:outerShdw>
                </a:effectLst>
              </a:rPr>
              <a:t>	Richelieu and the Military</a:t>
            </a:r>
            <a:endParaRPr lang="en-US" dirty="0"/>
          </a:p>
        </p:txBody>
      </p:sp>
      <p:sp>
        <p:nvSpPr>
          <p:cNvPr id="3" name="Content Placeholder 2"/>
          <p:cNvSpPr>
            <a:spLocks noGrp="1"/>
          </p:cNvSpPr>
          <p:nvPr>
            <p:ph idx="1"/>
          </p:nvPr>
        </p:nvSpPr>
        <p:spPr>
          <a:xfrm>
            <a:off x="1524000" y="914400"/>
            <a:ext cx="7620000" cy="5211763"/>
          </a:xfrm>
        </p:spPr>
        <p:txBody>
          <a:bodyPr/>
          <a:lstStyle/>
          <a:p>
            <a:r>
              <a:rPr lang="en-US" sz="2800" b="1" dirty="0" smtClean="0">
                <a:latin typeface="Georgia" pitchFamily="18" charset="0"/>
              </a:rPr>
              <a:t>Richelieu realizes the weaknesses of French military.  Sets about rectifying</a:t>
            </a:r>
          </a:p>
          <a:p>
            <a:r>
              <a:rPr lang="en-US" sz="2800" b="1" dirty="0" smtClean="0">
                <a:latin typeface="Georgia" pitchFamily="18" charset="0"/>
              </a:rPr>
              <a:t>Navy – needed to protect interests abroad.  Increase size to 40 ships from 20 in 7 years.</a:t>
            </a:r>
          </a:p>
          <a:p>
            <a:r>
              <a:rPr lang="en-US" sz="2800" b="1" dirty="0" smtClean="0">
                <a:latin typeface="Georgia" pitchFamily="18" charset="0"/>
              </a:rPr>
              <a:t>Army – modernized and better trained.  New army did fight in 30 years war, but results were mixed.</a:t>
            </a:r>
            <a:endParaRPr lang="en-US" sz="2800" b="1" dirty="0">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543800" cy="1143000"/>
          </a:xfrm>
        </p:spPr>
        <p:txBody>
          <a:bodyPr/>
          <a:lstStyle/>
          <a:p>
            <a:pPr algn="ctr"/>
            <a:r>
              <a:rPr lang="en-US" b="1" dirty="0" smtClean="0">
                <a:effectLst>
                  <a:outerShdw blurRad="38100" dist="38100" dir="2700000" algn="tl">
                    <a:srgbClr val="000000">
                      <a:alpha val="43137"/>
                    </a:srgbClr>
                  </a:outerShdw>
                </a:effectLst>
              </a:rPr>
              <a:t>Richelieu Conclusions</a:t>
            </a:r>
            <a:endParaRPr lang="en-US" dirty="0"/>
          </a:p>
        </p:txBody>
      </p:sp>
      <p:sp>
        <p:nvSpPr>
          <p:cNvPr id="3" name="Content Placeholder 2"/>
          <p:cNvSpPr>
            <a:spLocks noGrp="1"/>
          </p:cNvSpPr>
          <p:nvPr>
            <p:ph idx="1"/>
          </p:nvPr>
        </p:nvSpPr>
        <p:spPr>
          <a:xfrm>
            <a:off x="1447800" y="1265237"/>
            <a:ext cx="7696200" cy="5211763"/>
          </a:xfrm>
        </p:spPr>
        <p:txBody>
          <a:bodyPr/>
          <a:lstStyle/>
          <a:p>
            <a:r>
              <a:rPr lang="en-US" sz="2800" b="1" dirty="0" smtClean="0">
                <a:latin typeface="Georgia" pitchFamily="18" charset="0"/>
              </a:rPr>
              <a:t>Was he a </a:t>
            </a:r>
            <a:r>
              <a:rPr lang="en-US" sz="2800" b="1" dirty="0" err="1" smtClean="0">
                <a:latin typeface="Georgia" pitchFamily="18" charset="0"/>
              </a:rPr>
              <a:t>Politique</a:t>
            </a:r>
            <a:r>
              <a:rPr lang="en-US" sz="2800" b="1" dirty="0" smtClean="0">
                <a:latin typeface="Georgia" pitchFamily="18" charset="0"/>
              </a:rPr>
              <a:t>?</a:t>
            </a:r>
          </a:p>
          <a:p>
            <a:pPr lvl="1"/>
            <a:r>
              <a:rPr lang="en-US" sz="2400" b="1" dirty="0" smtClean="0">
                <a:latin typeface="Georgia" pitchFamily="18" charset="0"/>
              </a:rPr>
              <a:t>Foreign Policy was to fight for France’s best interests no matter the enemy (30 Years War )</a:t>
            </a:r>
          </a:p>
          <a:p>
            <a:pPr lvl="1"/>
            <a:r>
              <a:rPr lang="en-US" sz="2400" b="1" dirty="0" smtClean="0">
                <a:latin typeface="Georgia" pitchFamily="18" charset="0"/>
              </a:rPr>
              <a:t>Domestic Policy likewise  (Huguenot Circles)</a:t>
            </a:r>
          </a:p>
          <a:p>
            <a:r>
              <a:rPr lang="en-US" b="1" dirty="0" smtClean="0">
                <a:latin typeface="Georgia" pitchFamily="18" charset="0"/>
              </a:rPr>
              <a:t>His time in power saw him </a:t>
            </a:r>
          </a:p>
          <a:p>
            <a:pPr lvl="1"/>
            <a:r>
              <a:rPr lang="en-US" b="1" dirty="0" smtClean="0">
                <a:latin typeface="Georgia" pitchFamily="18" charset="0"/>
              </a:rPr>
              <a:t>A cardinal</a:t>
            </a:r>
          </a:p>
          <a:p>
            <a:pPr lvl="1"/>
            <a:r>
              <a:rPr lang="en-US" b="1" dirty="0" smtClean="0">
                <a:latin typeface="Georgia" pitchFamily="18" charset="0"/>
              </a:rPr>
              <a:t>Ally the protestants in Sweden</a:t>
            </a:r>
          </a:p>
          <a:p>
            <a:pPr lvl="1"/>
            <a:r>
              <a:rPr lang="en-US" b="1" dirty="0" smtClean="0">
                <a:latin typeface="Georgia" pitchFamily="18" charset="0"/>
              </a:rPr>
              <a:t>Act against Spain and the Hapsburgs</a:t>
            </a:r>
            <a:endParaRPr lang="en-US" b="1" dirty="0">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162800" cy="715962"/>
          </a:xfrm>
        </p:spPr>
        <p:txBody>
          <a:bodyPr/>
          <a:lstStyle/>
          <a:p>
            <a:pPr algn="ctr"/>
            <a:r>
              <a:rPr lang="en-US" b="1" dirty="0" smtClean="0">
                <a:effectLst>
                  <a:outerShdw blurRad="38100" dist="38100" dir="2700000" algn="tl">
                    <a:srgbClr val="000000">
                      <a:alpha val="43137"/>
                    </a:srgbClr>
                  </a:outerShdw>
                </a:effectLst>
              </a:rPr>
              <a:t>Louis XIV (r forever!!!)</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(1643 – 1715)</a:t>
            </a:r>
            <a:br>
              <a:rPr lang="en-US" b="1" dirty="0" smtClean="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600200"/>
            <a:ext cx="7772400" cy="4525963"/>
          </a:xfrm>
        </p:spPr>
        <p:txBody>
          <a:bodyPr/>
          <a:lstStyle/>
          <a:p>
            <a:r>
              <a:rPr lang="en-US" sz="2800" b="1" dirty="0" smtClean="0">
                <a:latin typeface="Georgia" pitchFamily="18" charset="0"/>
              </a:rPr>
              <a:t>Comes to the throne age 5</a:t>
            </a:r>
          </a:p>
          <a:p>
            <a:r>
              <a:rPr lang="en-US" sz="2800" b="1" dirty="0" smtClean="0">
                <a:latin typeface="Georgia" pitchFamily="18" charset="0"/>
              </a:rPr>
              <a:t>Richelieu helps till his death 1649</a:t>
            </a:r>
          </a:p>
          <a:p>
            <a:r>
              <a:rPr lang="en-US" sz="2800" b="1" dirty="0" smtClean="0">
                <a:latin typeface="Georgia" pitchFamily="18" charset="0"/>
              </a:rPr>
              <a:t>Succeeded by Mazarin</a:t>
            </a:r>
          </a:p>
          <a:p>
            <a:r>
              <a:rPr lang="en-US" sz="2800" b="1" dirty="0" smtClean="0">
                <a:latin typeface="Georgia" pitchFamily="18" charset="0"/>
              </a:rPr>
              <a:t>Richelieu’s support of P in 30Yrs </a:t>
            </a:r>
          </a:p>
          <a:p>
            <a:pPr>
              <a:buNone/>
            </a:pPr>
            <a:r>
              <a:rPr lang="en-US" sz="2800" b="1" dirty="0" smtClean="0">
                <a:latin typeface="Georgia" pitchFamily="18" charset="0"/>
              </a:rPr>
              <a:t>	War and food shortages following</a:t>
            </a:r>
          </a:p>
          <a:p>
            <a:pPr>
              <a:buNone/>
            </a:pPr>
            <a:r>
              <a:rPr lang="en-US" sz="2800" b="1" dirty="0" smtClean="0">
                <a:latin typeface="Georgia" pitchFamily="18" charset="0"/>
              </a:rPr>
              <a:t>	made young king unpopular.</a:t>
            </a:r>
          </a:p>
          <a:p>
            <a:r>
              <a:rPr lang="en-US" sz="2800" b="1" dirty="0" smtClean="0">
                <a:latin typeface="Georgia" pitchFamily="18" charset="0"/>
              </a:rPr>
              <a:t>Led to </a:t>
            </a:r>
            <a:r>
              <a:rPr lang="en-US" sz="2800" b="1" dirty="0" err="1" smtClean="0">
                <a:latin typeface="Georgia" pitchFamily="18" charset="0"/>
              </a:rPr>
              <a:t>Frondes</a:t>
            </a:r>
            <a:r>
              <a:rPr lang="en-US" sz="2800" b="1" dirty="0" smtClean="0">
                <a:latin typeface="Georgia" pitchFamily="18" charset="0"/>
              </a:rPr>
              <a:t>:  5 year struggle </a:t>
            </a:r>
          </a:p>
          <a:p>
            <a:pPr>
              <a:buNone/>
            </a:pPr>
            <a:r>
              <a:rPr lang="en-US" sz="2800" b="1" dirty="0" smtClean="0">
                <a:latin typeface="Georgia" pitchFamily="18" charset="0"/>
              </a:rPr>
              <a:t>	against royal family.</a:t>
            </a:r>
          </a:p>
          <a:p>
            <a:r>
              <a:rPr lang="en-US" sz="2800" b="1" dirty="0" smtClean="0">
                <a:latin typeface="Georgia" pitchFamily="18" charset="0"/>
              </a:rPr>
              <a:t>Louis moves the court from Paris to Versailles</a:t>
            </a:r>
          </a:p>
          <a:p>
            <a:pPr>
              <a:buNone/>
            </a:pPr>
            <a:r>
              <a:rPr lang="en-US" sz="2800" b="1" dirty="0" smtClean="0">
                <a:latin typeface="Georgia" pitchFamily="18" charset="0"/>
              </a:rPr>
              <a:t>	 </a:t>
            </a:r>
            <a:endParaRPr lang="en-US" sz="2800" b="1" dirty="0">
              <a:latin typeface="Georgia" pitchFamily="18" charset="0"/>
            </a:endParaRPr>
          </a:p>
        </p:txBody>
      </p:sp>
      <p:sp>
        <p:nvSpPr>
          <p:cNvPr id="4" name="Text Box 2"/>
          <p:cNvSpPr txBox="1">
            <a:spLocks noChangeArrowheads="1"/>
          </p:cNvSpPr>
          <p:nvPr/>
        </p:nvSpPr>
        <p:spPr bwMode="auto">
          <a:xfrm>
            <a:off x="6019800" y="5410200"/>
            <a:ext cx="3124200" cy="523220"/>
          </a:xfrm>
          <a:prstGeom prst="rect">
            <a:avLst/>
          </a:prstGeom>
          <a:noFill/>
          <a:ln w="12700">
            <a:noFill/>
            <a:miter lim="800000"/>
            <a:headEnd type="none" w="sm" len="sm"/>
            <a:tailEnd type="none" w="sm" len="sm"/>
          </a:ln>
          <a:effectLst>
            <a:outerShdw dist="35921" dir="2700000" algn="ctr" rotWithShape="0">
              <a:schemeClr val="hlink"/>
            </a:outerShdw>
          </a:effectLst>
        </p:spPr>
        <p:txBody>
          <a:bodyPr wrap="square">
            <a:spAutoFit/>
          </a:bodyPr>
          <a:lstStyle/>
          <a:p>
            <a:pPr algn="ctr">
              <a:spcBef>
                <a:spcPct val="50000"/>
              </a:spcBef>
            </a:pPr>
            <a:r>
              <a:rPr lang="en-US" sz="2800" b="1" dirty="0">
                <a:solidFill>
                  <a:srgbClr val="720072"/>
                </a:solidFill>
                <a:latin typeface="BlackChancery" pitchFamily="2" charset="0"/>
              </a:rPr>
              <a:t>Young Louis </a:t>
            </a:r>
            <a:r>
              <a:rPr lang="en-US" sz="2800" b="1" dirty="0" smtClean="0">
                <a:solidFill>
                  <a:srgbClr val="720072"/>
                </a:solidFill>
                <a:latin typeface="BlackChancery" pitchFamily="2" charset="0"/>
              </a:rPr>
              <a:t>XIV</a:t>
            </a:r>
            <a:endParaRPr lang="en-US" sz="2800" b="1" dirty="0">
              <a:solidFill>
                <a:srgbClr val="720072"/>
              </a:solidFill>
              <a:latin typeface="BlackChancery" pitchFamily="2" charset="0"/>
            </a:endParaRPr>
          </a:p>
        </p:txBody>
      </p:sp>
      <p:pic>
        <p:nvPicPr>
          <p:cNvPr id="5" name="Picture 3" descr="louisenfant"/>
          <p:cNvPicPr>
            <a:picLocks noChangeAspect="1" noChangeArrowheads="1"/>
          </p:cNvPicPr>
          <p:nvPr/>
        </p:nvPicPr>
        <p:blipFill>
          <a:blip r:embed="rId2" cstate="print">
            <a:lum bright="6000" contrast="6000"/>
          </a:blip>
          <a:srcRect/>
          <a:stretch>
            <a:fillRect/>
          </a:stretch>
        </p:blipFill>
        <p:spPr bwMode="auto">
          <a:xfrm>
            <a:off x="6705944" y="2262676"/>
            <a:ext cx="2438056" cy="31475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60" dur="1000"/>
                                        <p:tgtEl>
                                          <p:spTgt spid="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p:cTn id="65"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66"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67" dur="10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 calcmode="lin" valueType="num">
                                      <p:cBhvr>
                                        <p:cTn id="72"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73"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7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LouisXIII_Chateau"/>
          <p:cNvPicPr>
            <a:picLocks noChangeAspect="1" noChangeArrowheads="1"/>
          </p:cNvPicPr>
          <p:nvPr/>
        </p:nvPicPr>
        <p:blipFill>
          <a:blip r:embed="rId2" cstate="print">
            <a:lum contrast="20000"/>
          </a:blip>
          <a:srcRect/>
          <a:stretch>
            <a:fillRect/>
          </a:stretch>
        </p:blipFill>
        <p:spPr bwMode="auto">
          <a:xfrm>
            <a:off x="2057400" y="1676400"/>
            <a:ext cx="6400800" cy="4645025"/>
          </a:xfrm>
          <a:prstGeom prst="rect">
            <a:avLst/>
          </a:prstGeom>
          <a:noFill/>
          <a:ln w="9525">
            <a:noFill/>
            <a:miter lim="800000"/>
            <a:headEnd/>
            <a:tailEnd/>
          </a:ln>
          <a:effectLst/>
        </p:spPr>
      </p:pic>
      <p:sp>
        <p:nvSpPr>
          <p:cNvPr id="177155" name="Text Box 3"/>
          <p:cNvSpPr txBox="1">
            <a:spLocks noChangeArrowheads="1"/>
          </p:cNvSpPr>
          <p:nvPr/>
        </p:nvSpPr>
        <p:spPr bwMode="auto">
          <a:xfrm>
            <a:off x="1981200" y="457200"/>
            <a:ext cx="65532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XIII’s Old Chateau</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Versaille_Today"/>
          <p:cNvPicPr>
            <a:picLocks noChangeAspect="1" noChangeArrowheads="1"/>
          </p:cNvPicPr>
          <p:nvPr/>
        </p:nvPicPr>
        <p:blipFill>
          <a:blip r:embed="rId2" cstate="print"/>
          <a:srcRect/>
          <a:stretch>
            <a:fillRect/>
          </a:stretch>
        </p:blipFill>
        <p:spPr bwMode="auto">
          <a:xfrm>
            <a:off x="1828800" y="1447800"/>
            <a:ext cx="7010400" cy="4965700"/>
          </a:xfrm>
          <a:prstGeom prst="rect">
            <a:avLst/>
          </a:prstGeom>
          <a:noFill/>
          <a:ln w="9525">
            <a:noFill/>
            <a:miter lim="800000"/>
            <a:headEnd/>
            <a:tailEnd/>
          </a:ln>
          <a:effectLst/>
        </p:spPr>
      </p:pic>
      <p:sp>
        <p:nvSpPr>
          <p:cNvPr id="178179" name="Text Box 3"/>
          <p:cNvSpPr txBox="1">
            <a:spLocks noChangeArrowheads="1"/>
          </p:cNvSpPr>
          <p:nvPr/>
        </p:nvSpPr>
        <p:spPr bwMode="auto">
          <a:xfrm>
            <a:off x="2362200" y="381000"/>
            <a:ext cx="5867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Versailles Today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dissolve">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Mazarin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76600" y="1066800"/>
            <a:ext cx="5867400" cy="4525963"/>
          </a:xfrm>
        </p:spPr>
        <p:txBody>
          <a:bodyPr/>
          <a:lstStyle/>
          <a:p>
            <a:r>
              <a:rPr lang="en-US" sz="2800" b="1" dirty="0" smtClean="0">
                <a:latin typeface="Georgia" pitchFamily="18" charset="0"/>
              </a:rPr>
              <a:t>Saved Louis.  Took him to Germany and helped him gain back the throne.</a:t>
            </a:r>
          </a:p>
          <a:p>
            <a:r>
              <a:rPr lang="en-US" sz="2800" b="1" dirty="0" smtClean="0">
                <a:latin typeface="Georgia" pitchFamily="18" charset="0"/>
              </a:rPr>
              <a:t>Becomes King’s teacher</a:t>
            </a:r>
          </a:p>
          <a:p>
            <a:pPr lvl="1"/>
            <a:r>
              <a:rPr lang="en-US" b="1" dirty="0" smtClean="0">
                <a:latin typeface="Georgia" pitchFamily="18" charset="0"/>
              </a:rPr>
              <a:t>Diplomacy</a:t>
            </a:r>
          </a:p>
          <a:p>
            <a:pPr lvl="1"/>
            <a:r>
              <a:rPr lang="en-US" b="1" dirty="0" smtClean="0">
                <a:latin typeface="Georgia" pitchFamily="18" charset="0"/>
              </a:rPr>
              <a:t>War</a:t>
            </a:r>
          </a:p>
          <a:p>
            <a:pPr lvl="1"/>
            <a:r>
              <a:rPr lang="en-US" b="1" dirty="0" smtClean="0">
                <a:latin typeface="Georgia" pitchFamily="18" charset="0"/>
              </a:rPr>
              <a:t>Kingship</a:t>
            </a:r>
          </a:p>
          <a:p>
            <a:r>
              <a:rPr lang="en-US" sz="2800" b="1" dirty="0" smtClean="0">
                <a:latin typeface="Georgia" pitchFamily="18" charset="0"/>
              </a:rPr>
              <a:t>Sets up the marriage of Louis to Maria Theresa (Sp).</a:t>
            </a:r>
          </a:p>
          <a:p>
            <a:pPr lvl="1"/>
            <a:r>
              <a:rPr lang="en-US" sz="2400" b="1" dirty="0" smtClean="0">
                <a:latin typeface="Georgia" pitchFamily="18" charset="0"/>
              </a:rPr>
              <a:t>6 kids but only 1 survives – Louis, Dauphin de France</a:t>
            </a:r>
            <a:endParaRPr lang="en-US" sz="2400" b="1" dirty="0">
              <a:latin typeface="Georgia"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64035" y="1676400"/>
            <a:ext cx="3212565" cy="387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6" name="WordArt 18"/>
          <p:cNvSpPr>
            <a:spLocks noChangeArrowheads="1" noChangeShapeType="1" noTextEdit="1"/>
          </p:cNvSpPr>
          <p:nvPr/>
        </p:nvSpPr>
        <p:spPr bwMode="auto">
          <a:xfrm>
            <a:off x="2743200" y="838200"/>
            <a:ext cx="5029200" cy="4114800"/>
          </a:xfrm>
          <a:prstGeom prst="rect">
            <a:avLst/>
          </a:prstGeom>
        </p:spPr>
        <p:txBody>
          <a:bodyPr wrap="none" fromWordArt="1">
            <a:prstTxWarp prst="textPlain">
              <a:avLst>
                <a:gd name="adj" fmla="val 50000"/>
              </a:avLst>
            </a:prstTxWarp>
          </a:bodyPr>
          <a:lstStyle/>
          <a:p>
            <a:pPr algn="ctr"/>
            <a:r>
              <a:rPr lang="en-US" sz="3600" kern="10" dirty="0">
                <a:ln w="19050">
                  <a:solidFill>
                    <a:schemeClr val="hlink"/>
                  </a:solidFill>
                  <a:round/>
                  <a:headEnd type="none" w="sm" len="sm"/>
                  <a:tailEnd type="none" w="sm" len="sm"/>
                </a:ln>
                <a:solidFill>
                  <a:srgbClr val="6E006E"/>
                </a:solidFill>
                <a:effectLst>
                  <a:outerShdw dist="35921" dir="2700000" algn="ctr" rotWithShape="0">
                    <a:srgbClr val="990000"/>
                  </a:outerShdw>
                </a:effectLst>
                <a:latin typeface="BlackChancery"/>
              </a:rPr>
              <a:t>Versailles:</a:t>
            </a:r>
          </a:p>
          <a:p>
            <a:pPr algn="ctr"/>
            <a:r>
              <a:rPr lang="en-US" sz="3600" kern="10" dirty="0">
                <a:ln w="19050">
                  <a:solidFill>
                    <a:schemeClr val="hlink"/>
                  </a:solidFill>
                  <a:round/>
                  <a:headEnd type="none" w="sm" len="sm"/>
                  <a:tailEnd type="none" w="sm" len="sm"/>
                </a:ln>
                <a:solidFill>
                  <a:srgbClr val="6E006E"/>
                </a:solidFill>
                <a:effectLst>
                  <a:outerShdw dist="35921" dir="2700000" algn="ctr" rotWithShape="0">
                    <a:srgbClr val="990000"/>
                  </a:outerShdw>
                </a:effectLst>
                <a:latin typeface="BlackChancery"/>
              </a:rPr>
              <a:t>Home of the</a:t>
            </a:r>
          </a:p>
          <a:p>
            <a:pPr algn="ctr"/>
            <a:r>
              <a:rPr lang="en-US" sz="3600" kern="10" dirty="0">
                <a:ln w="19050">
                  <a:solidFill>
                    <a:schemeClr val="hlink"/>
                  </a:solidFill>
                  <a:round/>
                  <a:headEnd type="none" w="sm" len="sm"/>
                  <a:tailEnd type="none" w="sm" len="sm"/>
                </a:ln>
                <a:solidFill>
                  <a:srgbClr val="6E006E"/>
                </a:solidFill>
                <a:effectLst>
                  <a:outerShdw dist="35921" dir="2700000" algn="ctr" rotWithShape="0">
                    <a:srgbClr val="990000"/>
                  </a:outerShdw>
                </a:effectLst>
                <a:latin typeface="BlackChancery"/>
              </a:rPr>
              <a:t>"Sun King"</a:t>
            </a:r>
          </a:p>
        </p:txBody>
      </p:sp>
      <p:pic>
        <p:nvPicPr>
          <p:cNvPr id="53269" name="Picture 21" descr="sun1"/>
          <p:cNvPicPr>
            <a:picLocks noChangeAspect="1" noChangeArrowheads="1"/>
          </p:cNvPicPr>
          <p:nvPr/>
        </p:nvPicPr>
        <p:blipFill>
          <a:blip r:embed="rId2" cstate="print"/>
          <a:srcRect/>
          <a:stretch>
            <a:fillRect/>
          </a:stretch>
        </p:blipFill>
        <p:spPr bwMode="auto">
          <a:xfrm>
            <a:off x="4762500" y="5067300"/>
            <a:ext cx="952500" cy="952500"/>
          </a:xfrm>
          <a:prstGeom prst="rect">
            <a:avLst/>
          </a:prstGeom>
          <a:noFill/>
        </p:spPr>
      </p:pic>
      <p:pic>
        <p:nvPicPr>
          <p:cNvPr id="53271" name="Picture 23" descr="Image6"/>
          <p:cNvPicPr>
            <a:picLocks noChangeAspect="1" noChangeArrowheads="1"/>
          </p:cNvPicPr>
          <p:nvPr/>
        </p:nvPicPr>
        <p:blipFill>
          <a:blip r:embed="rId3" cstate="print"/>
          <a:srcRect/>
          <a:stretch>
            <a:fillRect/>
          </a:stretch>
        </p:blipFill>
        <p:spPr bwMode="auto">
          <a:xfrm>
            <a:off x="7915275" y="5000625"/>
            <a:ext cx="847725" cy="942975"/>
          </a:xfrm>
          <a:prstGeom prst="rect">
            <a:avLst/>
          </a:prstGeom>
          <a:noFill/>
        </p:spPr>
      </p:pic>
      <p:pic>
        <p:nvPicPr>
          <p:cNvPr id="53273" name="Picture 25" descr="Image6"/>
          <p:cNvPicPr>
            <a:picLocks noChangeAspect="1" noChangeArrowheads="1"/>
          </p:cNvPicPr>
          <p:nvPr/>
        </p:nvPicPr>
        <p:blipFill>
          <a:blip r:embed="rId3" cstate="print"/>
          <a:srcRect/>
          <a:stretch>
            <a:fillRect/>
          </a:stretch>
        </p:blipFill>
        <p:spPr bwMode="auto">
          <a:xfrm>
            <a:off x="1828800" y="5000625"/>
            <a:ext cx="847725" cy="9429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3266"/>
                                        </p:tgtEl>
                                        <p:attrNameLst>
                                          <p:attrName>style.visibility</p:attrName>
                                        </p:attrNameLst>
                                      </p:cBhvr>
                                      <p:to>
                                        <p:strVal val="visible"/>
                                      </p:to>
                                    </p:set>
                                    <p:anim calcmode="lin" valueType="num">
                                      <p:cBhvr>
                                        <p:cTn id="7" dur="2000" fill="hold"/>
                                        <p:tgtEl>
                                          <p:spTgt spid="53266"/>
                                        </p:tgtEl>
                                        <p:attrNameLst>
                                          <p:attrName>ppt_w</p:attrName>
                                        </p:attrNameLst>
                                      </p:cBhvr>
                                      <p:tavLst>
                                        <p:tav tm="0">
                                          <p:val>
                                            <p:fltVal val="0"/>
                                          </p:val>
                                        </p:tav>
                                        <p:tav tm="100000">
                                          <p:val>
                                            <p:strVal val="#ppt_w"/>
                                          </p:val>
                                        </p:tav>
                                      </p:tavLst>
                                    </p:anim>
                                    <p:anim calcmode="lin" valueType="num">
                                      <p:cBhvr>
                                        <p:cTn id="8" dur="2000" fill="hold"/>
                                        <p:tgtEl>
                                          <p:spTgt spid="53266"/>
                                        </p:tgtEl>
                                        <p:attrNameLst>
                                          <p:attrName>ppt_h</p:attrName>
                                        </p:attrNameLst>
                                      </p:cBhvr>
                                      <p:tavLst>
                                        <p:tav tm="0">
                                          <p:val>
                                            <p:fltVal val="0"/>
                                          </p:val>
                                        </p:tav>
                                        <p:tav tm="100000">
                                          <p:val>
                                            <p:strVal val="#ppt_h"/>
                                          </p:val>
                                        </p:tav>
                                      </p:tavLst>
                                    </p:anim>
                                    <p:anim calcmode="lin" valueType="num">
                                      <p:cBhvr>
                                        <p:cTn id="9" dur="2000" fill="hold"/>
                                        <p:tgtEl>
                                          <p:spTgt spid="5326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3266"/>
                                        </p:tgtEl>
                                        <p:attrNameLst>
                                          <p:attrName>ppt_y</p:attrName>
                                        </p:attrNameLst>
                                      </p:cBhvr>
                                      <p:tavLst>
                                        <p:tav tm="0" fmla="#ppt_y+(sin(-2*pi*(1-$))*-#ppt_x+cos(-2*pi*(1-$))*(1-#ppt_y))*(1-$)">
                                          <p:val>
                                            <p:fltVal val="0"/>
                                          </p:val>
                                        </p:tav>
                                        <p:tav tm="100000">
                                          <p:val>
                                            <p:fltVal val="1"/>
                                          </p:val>
                                        </p:tav>
                                      </p:tavLst>
                                    </p:anim>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53269"/>
                                        </p:tgtEl>
                                        <p:attrNameLst>
                                          <p:attrName>style.visibility</p:attrName>
                                        </p:attrNameLst>
                                      </p:cBhvr>
                                      <p:to>
                                        <p:strVal val="visible"/>
                                      </p:to>
                                    </p:set>
                                    <p:anim calcmode="lin" valueType="num">
                                      <p:cBhvr>
                                        <p:cTn id="13" dur="2000" fill="hold"/>
                                        <p:tgtEl>
                                          <p:spTgt spid="53269"/>
                                        </p:tgtEl>
                                        <p:attrNameLst>
                                          <p:attrName>ppt_w</p:attrName>
                                        </p:attrNameLst>
                                      </p:cBhvr>
                                      <p:tavLst>
                                        <p:tav tm="0">
                                          <p:val>
                                            <p:fltVal val="0"/>
                                          </p:val>
                                        </p:tav>
                                        <p:tav tm="100000">
                                          <p:val>
                                            <p:strVal val="#ppt_w"/>
                                          </p:val>
                                        </p:tav>
                                      </p:tavLst>
                                    </p:anim>
                                    <p:anim calcmode="lin" valueType="num">
                                      <p:cBhvr>
                                        <p:cTn id="14" dur="2000" fill="hold"/>
                                        <p:tgtEl>
                                          <p:spTgt spid="53269"/>
                                        </p:tgtEl>
                                        <p:attrNameLst>
                                          <p:attrName>ppt_h</p:attrName>
                                        </p:attrNameLst>
                                      </p:cBhvr>
                                      <p:tavLst>
                                        <p:tav tm="0">
                                          <p:val>
                                            <p:fltVal val="0"/>
                                          </p:val>
                                        </p:tav>
                                        <p:tav tm="100000">
                                          <p:val>
                                            <p:strVal val="#ppt_h"/>
                                          </p:val>
                                        </p:tav>
                                      </p:tavLst>
                                    </p:anim>
                                    <p:anim calcmode="lin" valueType="num">
                                      <p:cBhvr>
                                        <p:cTn id="15" dur="2000" fill="hold"/>
                                        <p:tgtEl>
                                          <p:spTgt spid="53269"/>
                                        </p:tgtEl>
                                        <p:attrNameLst>
                                          <p:attrName>style.rotation</p:attrName>
                                        </p:attrNameLst>
                                      </p:cBhvr>
                                      <p:tavLst>
                                        <p:tav tm="0">
                                          <p:val>
                                            <p:fltVal val="90"/>
                                          </p:val>
                                        </p:tav>
                                        <p:tav tm="100000">
                                          <p:val>
                                            <p:fltVal val="0"/>
                                          </p:val>
                                        </p:tav>
                                      </p:tavLst>
                                    </p:anim>
                                    <p:animEffect transition="in" filter="fade">
                                      <p:cBhvr>
                                        <p:cTn id="16" dur="2000"/>
                                        <p:tgtEl>
                                          <p:spTgt spid="53269"/>
                                        </p:tgtEl>
                                      </p:cBhvr>
                                    </p:animEffect>
                                  </p:childTnLst>
                                </p:cTn>
                              </p:par>
                              <p:par>
                                <p:cTn id="17" presetID="7" presetClass="entr" presetSubtype="4" fill="hold" nodeType="withEffect">
                                  <p:stCondLst>
                                    <p:cond delay="0"/>
                                  </p:stCondLst>
                                  <p:childTnLst>
                                    <p:set>
                                      <p:cBhvr>
                                        <p:cTn id="18" dur="1" fill="hold">
                                          <p:stCondLst>
                                            <p:cond delay="0"/>
                                          </p:stCondLst>
                                        </p:cTn>
                                        <p:tgtEl>
                                          <p:spTgt spid="53273"/>
                                        </p:tgtEl>
                                        <p:attrNameLst>
                                          <p:attrName>style.visibility</p:attrName>
                                        </p:attrNameLst>
                                      </p:cBhvr>
                                      <p:to>
                                        <p:strVal val="visible"/>
                                      </p:to>
                                    </p:set>
                                    <p:anim calcmode="lin" valueType="num">
                                      <p:cBhvr additive="base">
                                        <p:cTn id="19" dur="1000" fill="hold"/>
                                        <p:tgtEl>
                                          <p:spTgt spid="53273"/>
                                        </p:tgtEl>
                                        <p:attrNameLst>
                                          <p:attrName>ppt_x</p:attrName>
                                        </p:attrNameLst>
                                      </p:cBhvr>
                                      <p:tavLst>
                                        <p:tav tm="0">
                                          <p:val>
                                            <p:strVal val="#ppt_x"/>
                                          </p:val>
                                        </p:tav>
                                        <p:tav tm="100000">
                                          <p:val>
                                            <p:strVal val="#ppt_x"/>
                                          </p:val>
                                        </p:tav>
                                      </p:tavLst>
                                    </p:anim>
                                    <p:anim calcmode="lin" valueType="num">
                                      <p:cBhvr additive="base">
                                        <p:cTn id="20" dur="1000" fill="hold"/>
                                        <p:tgtEl>
                                          <p:spTgt spid="5327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53271"/>
                                        </p:tgtEl>
                                        <p:attrNameLst>
                                          <p:attrName>style.visibility</p:attrName>
                                        </p:attrNameLst>
                                      </p:cBhvr>
                                      <p:to>
                                        <p:strVal val="visible"/>
                                      </p:to>
                                    </p:set>
                                    <p:anim calcmode="lin" valueType="num">
                                      <p:cBhvr additive="base">
                                        <p:cTn id="23" dur="1000" fill="hold"/>
                                        <p:tgtEl>
                                          <p:spTgt spid="53271"/>
                                        </p:tgtEl>
                                        <p:attrNameLst>
                                          <p:attrName>ppt_x</p:attrName>
                                        </p:attrNameLst>
                                      </p:cBhvr>
                                      <p:tavLst>
                                        <p:tav tm="0">
                                          <p:val>
                                            <p:strVal val="#ppt_x"/>
                                          </p:val>
                                        </p:tav>
                                        <p:tav tm="100000">
                                          <p:val>
                                            <p:strVal val="#ppt_x"/>
                                          </p:val>
                                        </p:tav>
                                      </p:tavLst>
                                    </p:anim>
                                    <p:anim calcmode="lin" valueType="num">
                                      <p:cBhvr additive="base">
                                        <p:cTn id="24" dur="1000" fill="hold"/>
                                        <p:tgtEl>
                                          <p:spTgt spid="532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3276600" y="228600"/>
            <a:ext cx="4038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XIV</a:t>
            </a:r>
          </a:p>
        </p:txBody>
      </p:sp>
      <p:pic>
        <p:nvPicPr>
          <p:cNvPr id="118796" name="Picture 12" descr="mediator"/>
          <p:cNvPicPr>
            <a:picLocks noChangeAspect="1" noChangeArrowheads="1"/>
          </p:cNvPicPr>
          <p:nvPr/>
        </p:nvPicPr>
        <p:blipFill>
          <a:blip r:embed="rId2" cstate="print">
            <a:lum contrast="6000"/>
          </a:blip>
          <a:srcRect l="3125" t="11581" r="4688" b="10452"/>
          <a:stretch>
            <a:fillRect/>
          </a:stretch>
        </p:blipFill>
        <p:spPr bwMode="auto">
          <a:xfrm>
            <a:off x="3124200" y="1143000"/>
            <a:ext cx="4495800" cy="52578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086600" cy="762000"/>
          </a:xfrm>
        </p:spPr>
        <p:txBody>
          <a:bodyPr/>
          <a:lstStyle/>
          <a:p>
            <a:pPr algn="ctr"/>
            <a:r>
              <a:rPr lang="en-US" b="1" i="0" dirty="0" smtClean="0">
                <a:latin typeface="Georgia" pitchFamily="18" charset="0"/>
              </a:rPr>
              <a:t>Origins of Divine Right</a:t>
            </a:r>
            <a:endParaRPr lang="en-US" b="1" i="0" dirty="0">
              <a:latin typeface="Georgia" pitchFamily="18" charset="0"/>
            </a:endParaRPr>
          </a:p>
        </p:txBody>
      </p:sp>
      <p:sp>
        <p:nvSpPr>
          <p:cNvPr id="3" name="Content Placeholder 2"/>
          <p:cNvSpPr>
            <a:spLocks noGrp="1"/>
          </p:cNvSpPr>
          <p:nvPr>
            <p:ph idx="1"/>
          </p:nvPr>
        </p:nvSpPr>
        <p:spPr>
          <a:xfrm>
            <a:off x="1524000" y="609600"/>
            <a:ext cx="7620000" cy="4525963"/>
          </a:xfrm>
        </p:spPr>
        <p:txBody>
          <a:bodyPr/>
          <a:lstStyle/>
          <a:p>
            <a:r>
              <a:rPr lang="en-US" sz="2800" b="1" dirty="0" smtClean="0">
                <a:latin typeface="Georgia" pitchFamily="18" charset="0"/>
              </a:rPr>
              <a:t>Frenchman Jacques </a:t>
            </a:r>
            <a:r>
              <a:rPr lang="en-US" sz="2800" b="1" dirty="0" err="1" smtClean="0">
                <a:latin typeface="Georgia" pitchFamily="18" charset="0"/>
              </a:rPr>
              <a:t>Benigne</a:t>
            </a:r>
            <a:r>
              <a:rPr lang="en-US" sz="2800" b="1" dirty="0" smtClean="0">
                <a:latin typeface="Georgia" pitchFamily="18" charset="0"/>
              </a:rPr>
              <a:t> </a:t>
            </a:r>
            <a:r>
              <a:rPr lang="en-US" sz="2800" b="1" dirty="0" err="1" smtClean="0">
                <a:latin typeface="Georgia" pitchFamily="18" charset="0"/>
              </a:rPr>
              <a:t>Bousset</a:t>
            </a:r>
            <a:r>
              <a:rPr lang="en-US" sz="2800" b="1" dirty="0" smtClean="0">
                <a:latin typeface="Georgia" pitchFamily="18" charset="0"/>
              </a:rPr>
              <a:t> (1583 – 1645) </a:t>
            </a:r>
          </a:p>
          <a:p>
            <a:pPr lvl="1"/>
            <a:r>
              <a:rPr lang="en-US" b="1" dirty="0" smtClean="0">
                <a:latin typeface="Georgia" pitchFamily="18" charset="0"/>
              </a:rPr>
              <a:t>Kings ruled because they were chosen by God to do so by virtue of who they were born.  </a:t>
            </a:r>
          </a:p>
          <a:p>
            <a:pPr lvl="1"/>
            <a:r>
              <a:rPr lang="en-US" i="1" dirty="0" smtClean="0">
                <a:solidFill>
                  <a:srgbClr val="FF0000"/>
                </a:solidFill>
                <a:latin typeface="Georgia" pitchFamily="18" charset="0"/>
              </a:rPr>
              <a:t>“</a:t>
            </a:r>
            <a:r>
              <a:rPr lang="en-US" b="1" i="1" dirty="0" smtClean="0">
                <a:solidFill>
                  <a:srgbClr val="FF0000"/>
                </a:solidFill>
                <a:latin typeface="Georgia" pitchFamily="18" charset="0"/>
              </a:rPr>
              <a:t>God bestows power on the monarch and this legitimizes the autocratic rule of the King.  He should therefore be obeyed in all things.  No group, be they Parliament, or nobles have the right to participate in this rule.  To question or oppose the King is to rebel against God’s purpose.”</a:t>
            </a:r>
          </a:p>
          <a:p>
            <a:pPr lvl="1">
              <a:buNone/>
            </a:pPr>
            <a:endParaRPr lang="en-US" dirty="0">
              <a:latin typeface="Georg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1752600" y="1143000"/>
            <a:ext cx="28194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i="1">
                <a:solidFill>
                  <a:srgbClr val="720072"/>
                </a:solidFill>
                <a:latin typeface="BlackChancery" pitchFamily="2" charset="0"/>
              </a:rPr>
              <a:t>L’ etat </a:t>
            </a:r>
            <a:br>
              <a:rPr lang="en-US" sz="4400" b="1" i="1">
                <a:solidFill>
                  <a:srgbClr val="720072"/>
                </a:solidFill>
                <a:latin typeface="BlackChancery" pitchFamily="2" charset="0"/>
              </a:rPr>
            </a:br>
            <a:r>
              <a:rPr lang="en-US" sz="4400" b="1" i="1">
                <a:solidFill>
                  <a:srgbClr val="720072"/>
                </a:solidFill>
                <a:latin typeface="BlackChancery" pitchFamily="2" charset="0"/>
              </a:rPr>
              <a:t>c’est moi!</a:t>
            </a:r>
          </a:p>
        </p:txBody>
      </p:sp>
      <p:sp>
        <p:nvSpPr>
          <p:cNvPr id="193539" name="Text Box 3"/>
          <p:cNvSpPr txBox="1">
            <a:spLocks noChangeArrowheads="1"/>
          </p:cNvSpPr>
          <p:nvPr/>
        </p:nvSpPr>
        <p:spPr bwMode="auto">
          <a:xfrm>
            <a:off x="1752600" y="3657600"/>
            <a:ext cx="2819400" cy="17399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3600" b="1">
                <a:solidFill>
                  <a:srgbClr val="720072"/>
                </a:solidFill>
                <a:latin typeface="BlackChancery" pitchFamily="2" charset="0"/>
              </a:rPr>
              <a:t>By</a:t>
            </a:r>
            <a:br>
              <a:rPr lang="en-US" sz="3600" b="1">
                <a:solidFill>
                  <a:srgbClr val="720072"/>
                </a:solidFill>
                <a:latin typeface="BlackChancery" pitchFamily="2" charset="0"/>
              </a:rPr>
            </a:br>
            <a:r>
              <a:rPr lang="en-US" sz="3600" b="1">
                <a:solidFill>
                  <a:srgbClr val="720072"/>
                </a:solidFill>
                <a:latin typeface="BlackChancery" pitchFamily="2" charset="0"/>
              </a:rPr>
              <a:t>Hyacinthe</a:t>
            </a:r>
            <a:br>
              <a:rPr lang="en-US" sz="3600" b="1">
                <a:solidFill>
                  <a:srgbClr val="720072"/>
                </a:solidFill>
                <a:latin typeface="BlackChancery" pitchFamily="2" charset="0"/>
              </a:rPr>
            </a:br>
            <a:r>
              <a:rPr lang="en-US" sz="3600" b="1">
                <a:solidFill>
                  <a:srgbClr val="720072"/>
                </a:solidFill>
                <a:latin typeface="BlackChancery" pitchFamily="2" charset="0"/>
              </a:rPr>
              <a:t>Rigaud</a:t>
            </a:r>
          </a:p>
        </p:txBody>
      </p:sp>
      <p:pic>
        <p:nvPicPr>
          <p:cNvPr id="193540" name="Picture 4" descr="louis14aftrigaud_1638-1715lrg36k"/>
          <p:cNvPicPr>
            <a:picLocks noChangeAspect="1" noChangeArrowheads="1"/>
          </p:cNvPicPr>
          <p:nvPr/>
        </p:nvPicPr>
        <p:blipFill>
          <a:blip r:embed="rId2" cstate="print">
            <a:lum bright="-6000" contrast="6000"/>
          </a:blip>
          <a:srcRect/>
          <a:stretch>
            <a:fillRect/>
          </a:stretch>
        </p:blipFill>
        <p:spPr bwMode="auto">
          <a:xfrm>
            <a:off x="4802188" y="381000"/>
            <a:ext cx="3808412" cy="60198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1600200" y="304800"/>
            <a:ext cx="73914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Louis XIV’s Carriage</a:t>
            </a:r>
          </a:p>
        </p:txBody>
      </p:sp>
      <p:pic>
        <p:nvPicPr>
          <p:cNvPr id="191491" name="Picture 3" descr="Cbapteme"/>
          <p:cNvPicPr>
            <a:picLocks noChangeAspect="1" noChangeArrowheads="1"/>
          </p:cNvPicPr>
          <p:nvPr/>
        </p:nvPicPr>
        <p:blipFill>
          <a:blip r:embed="rId2" cstate="print">
            <a:lum contrast="6000"/>
          </a:blip>
          <a:srcRect/>
          <a:stretch>
            <a:fillRect/>
          </a:stretch>
        </p:blipFill>
        <p:spPr bwMode="auto">
          <a:xfrm>
            <a:off x="1981200" y="1524000"/>
            <a:ext cx="6705600" cy="44608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828800" y="304800"/>
            <a:ext cx="6934200" cy="762000"/>
          </a:xfrm>
          <a:prstGeom prst="rect">
            <a:avLst/>
          </a:prstGeom>
          <a:noFill/>
          <a:ln w="12700">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sz="4400" b="1">
                <a:solidFill>
                  <a:srgbClr val="720072"/>
                </a:solidFill>
                <a:latin typeface="BlackChancery" pitchFamily="2" charset="0"/>
              </a:rPr>
              <a:t>The Bourbon Family Crest</a:t>
            </a:r>
          </a:p>
        </p:txBody>
      </p:sp>
      <p:pic>
        <p:nvPicPr>
          <p:cNvPr id="120841" name="Picture 9" descr="gates1"/>
          <p:cNvPicPr>
            <a:picLocks noChangeAspect="1" noChangeArrowheads="1"/>
          </p:cNvPicPr>
          <p:nvPr/>
        </p:nvPicPr>
        <p:blipFill>
          <a:blip r:embed="rId2" cstate="print">
            <a:lum contrast="6000"/>
          </a:blip>
          <a:srcRect/>
          <a:stretch>
            <a:fillRect/>
          </a:stretch>
        </p:blipFill>
        <p:spPr bwMode="auto">
          <a:xfrm>
            <a:off x="1905000" y="1371600"/>
            <a:ext cx="6705600" cy="5029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057400" y="304800"/>
            <a:ext cx="6324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 ouis XIV as Apollo</a:t>
            </a:r>
          </a:p>
        </p:txBody>
      </p:sp>
      <p:pic>
        <p:nvPicPr>
          <p:cNvPr id="160774" name="Picture 6" descr="2-louis-dance"/>
          <p:cNvPicPr>
            <a:picLocks noChangeAspect="1" noChangeArrowheads="1"/>
          </p:cNvPicPr>
          <p:nvPr/>
        </p:nvPicPr>
        <p:blipFill>
          <a:blip r:embed="rId2" cstate="print">
            <a:lum contrast="12000"/>
          </a:blip>
          <a:srcRect/>
          <a:stretch>
            <a:fillRect/>
          </a:stretch>
        </p:blipFill>
        <p:spPr bwMode="auto">
          <a:xfrm>
            <a:off x="3505200" y="1295400"/>
            <a:ext cx="3355975" cy="52578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2057400" y="304800"/>
            <a:ext cx="6324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 ouis XIV as Apollo</a:t>
            </a:r>
          </a:p>
        </p:txBody>
      </p:sp>
      <p:pic>
        <p:nvPicPr>
          <p:cNvPr id="195589" name="Picture 5" descr="LouisSun"/>
          <p:cNvPicPr>
            <a:picLocks noChangeAspect="1" noChangeArrowheads="1"/>
          </p:cNvPicPr>
          <p:nvPr/>
        </p:nvPicPr>
        <p:blipFill>
          <a:blip r:embed="rId2" cstate="print">
            <a:lum bright="6000" contrast="6000"/>
          </a:blip>
          <a:srcRect/>
          <a:stretch>
            <a:fillRect/>
          </a:stretch>
        </p:blipFill>
        <p:spPr bwMode="auto">
          <a:xfrm>
            <a:off x="3962400" y="1447800"/>
            <a:ext cx="2552700" cy="3657600"/>
          </a:xfrm>
          <a:prstGeom prst="rect">
            <a:avLst/>
          </a:prstGeom>
          <a:noFill/>
        </p:spPr>
      </p:pic>
      <p:sp>
        <p:nvSpPr>
          <p:cNvPr id="195590" name="Rectangle 6"/>
          <p:cNvSpPr>
            <a:spLocks noChangeArrowheads="1"/>
          </p:cNvSpPr>
          <p:nvPr/>
        </p:nvSpPr>
        <p:spPr bwMode="auto">
          <a:xfrm>
            <a:off x="3048000" y="5410200"/>
            <a:ext cx="4343400" cy="579438"/>
          </a:xfrm>
          <a:prstGeom prst="rect">
            <a:avLst/>
          </a:prstGeom>
          <a:noFill/>
          <a:ln w="12700">
            <a:noFill/>
            <a:miter lim="800000"/>
            <a:headEnd type="none" w="sm" len="sm"/>
            <a:tailEnd type="none" w="sm" len="sm"/>
          </a:ln>
          <a:effectLst/>
        </p:spPr>
        <p:txBody>
          <a:bodyPr>
            <a:spAutoFit/>
          </a:bodyPr>
          <a:lstStyle/>
          <a:p>
            <a:pPr algn="ctr"/>
            <a:r>
              <a:rPr lang="en-US" sz="3200" b="1">
                <a:solidFill>
                  <a:srgbClr val="800080"/>
                </a:solidFill>
                <a:effectLst>
                  <a:outerShdw blurRad="38100" dist="38100" dir="2700000" algn="tl">
                    <a:srgbClr val="000000"/>
                  </a:outerShdw>
                </a:effectLst>
                <a:latin typeface="BlackChancery" pitchFamily="2" charset="0"/>
              </a:rPr>
              <a:t>by Jean Nocret, 1670</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2362200" y="304800"/>
            <a:ext cx="5867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The Sun Symbol</a:t>
            </a:r>
          </a:p>
        </p:txBody>
      </p:sp>
      <p:pic>
        <p:nvPicPr>
          <p:cNvPr id="119812" name="Picture 4" descr="Sun_King_Symbol"/>
          <p:cNvPicPr>
            <a:picLocks noChangeAspect="1" noChangeArrowheads="1"/>
          </p:cNvPicPr>
          <p:nvPr/>
        </p:nvPicPr>
        <p:blipFill>
          <a:blip r:embed="rId2" cstate="print"/>
          <a:srcRect r="1759"/>
          <a:stretch>
            <a:fillRect/>
          </a:stretch>
        </p:blipFill>
        <p:spPr bwMode="auto">
          <a:xfrm>
            <a:off x="2922588" y="1295400"/>
            <a:ext cx="4621212" cy="5105400"/>
          </a:xfrm>
          <a:prstGeom prst="rect">
            <a:avLst/>
          </a:prstGeom>
          <a:noFill/>
          <a:ln w="9525">
            <a:noFill/>
            <a:miter lim="800000"/>
            <a:headEnd/>
            <a:tailEnd/>
          </a:ln>
          <a:effectLst/>
        </p:spPr>
      </p:pic>
      <p:sp>
        <p:nvSpPr>
          <p:cNvPr id="119813" name="Oval 5"/>
          <p:cNvSpPr>
            <a:spLocks noChangeArrowheads="1"/>
          </p:cNvSpPr>
          <p:nvPr/>
        </p:nvSpPr>
        <p:spPr bwMode="auto">
          <a:xfrm>
            <a:off x="5208588" y="1371600"/>
            <a:ext cx="1066800" cy="2133600"/>
          </a:xfrm>
          <a:prstGeom prst="ellipse">
            <a:avLst/>
          </a:prstGeom>
          <a:noFill/>
          <a:ln w="38100">
            <a:solidFill>
              <a:schemeClr val="bg1"/>
            </a:solidFill>
            <a:round/>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981200" y="0"/>
            <a:ext cx="6629400" cy="1431925"/>
          </a:xfrm>
          <a:prstGeom prst="rect">
            <a:avLst/>
          </a:prstGeom>
          <a:noFill/>
          <a:ln w="12700">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sz="4400" b="1" dirty="0">
                <a:solidFill>
                  <a:srgbClr val="720072"/>
                </a:solidFill>
                <a:latin typeface="BlackChancery" pitchFamily="2" charset="0"/>
              </a:rPr>
              <a:t>Louis XIV </a:t>
            </a:r>
            <a:br>
              <a:rPr lang="en-US" sz="4400" b="1" dirty="0">
                <a:solidFill>
                  <a:srgbClr val="720072"/>
                </a:solidFill>
                <a:latin typeface="BlackChancery" pitchFamily="2" charset="0"/>
              </a:rPr>
            </a:br>
            <a:r>
              <a:rPr lang="en-US" sz="4400" b="1" dirty="0" err="1">
                <a:solidFill>
                  <a:srgbClr val="720072"/>
                </a:solidFill>
                <a:latin typeface="BlackChancery" pitchFamily="2" charset="0"/>
              </a:rPr>
              <a:t>Gian</a:t>
            </a:r>
            <a:r>
              <a:rPr lang="en-US" sz="4400" b="1" dirty="0">
                <a:solidFill>
                  <a:srgbClr val="720072"/>
                </a:solidFill>
                <a:latin typeface="BlackChancery" pitchFamily="2" charset="0"/>
              </a:rPr>
              <a:t> Lorenzo Bernini, 1665</a:t>
            </a:r>
          </a:p>
        </p:txBody>
      </p:sp>
      <p:pic>
        <p:nvPicPr>
          <p:cNvPr id="173059" name="Picture 3" descr="buste"/>
          <p:cNvPicPr>
            <a:picLocks noChangeAspect="1" noChangeArrowheads="1"/>
          </p:cNvPicPr>
          <p:nvPr/>
        </p:nvPicPr>
        <p:blipFill>
          <a:blip r:embed="rId2" cstate="print">
            <a:lum bright="-6000" contrast="6000"/>
          </a:blip>
          <a:srcRect/>
          <a:stretch>
            <a:fillRect/>
          </a:stretch>
        </p:blipFill>
        <p:spPr bwMode="auto">
          <a:xfrm>
            <a:off x="3124200" y="1399610"/>
            <a:ext cx="4038600" cy="488998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5029200" y="2590800"/>
            <a:ext cx="4114800" cy="1446550"/>
          </a:xfrm>
          <a:prstGeom prst="rect">
            <a:avLst/>
          </a:prstGeom>
          <a:noFill/>
          <a:ln w="12700">
            <a:noFill/>
            <a:miter lim="800000"/>
            <a:headEnd type="none" w="sm" len="sm"/>
            <a:tailEnd type="none" w="sm" len="sm"/>
          </a:ln>
          <a:effectLst>
            <a:outerShdw dist="35921" dir="2700000" algn="ctr" rotWithShape="0">
              <a:schemeClr val="hlink"/>
            </a:outerShdw>
          </a:effectLst>
        </p:spPr>
        <p:txBody>
          <a:bodyPr wrap="square">
            <a:spAutoFit/>
          </a:bodyPr>
          <a:lstStyle/>
          <a:p>
            <a:pPr algn="ctr">
              <a:spcBef>
                <a:spcPct val="50000"/>
              </a:spcBef>
            </a:pPr>
            <a:r>
              <a:rPr lang="en-US" sz="4400" b="1" dirty="0">
                <a:solidFill>
                  <a:srgbClr val="720072"/>
                </a:solidFill>
                <a:latin typeface="BlackChancery" pitchFamily="2" charset="0"/>
              </a:rPr>
              <a:t>Marie Theresa &amp; the Dauphin</a:t>
            </a:r>
          </a:p>
        </p:txBody>
      </p:sp>
      <p:pic>
        <p:nvPicPr>
          <p:cNvPr id="121860" name="Picture 4" descr="Marie_Therese"/>
          <p:cNvPicPr>
            <a:picLocks noChangeAspect="1" noChangeArrowheads="1"/>
          </p:cNvPicPr>
          <p:nvPr/>
        </p:nvPicPr>
        <p:blipFill>
          <a:blip r:embed="rId2" cstate="print">
            <a:lum bright="2000" contrast="18000"/>
          </a:blip>
          <a:srcRect/>
          <a:stretch>
            <a:fillRect/>
          </a:stretch>
        </p:blipFill>
        <p:spPr bwMode="auto">
          <a:xfrm>
            <a:off x="1143000" y="1295400"/>
            <a:ext cx="3814763"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828800" y="152400"/>
            <a:ext cx="7010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Versailles Statistics</a:t>
            </a:r>
          </a:p>
        </p:txBody>
      </p:sp>
      <p:sp>
        <p:nvSpPr>
          <p:cNvPr id="176131" name="Rectangle 3"/>
          <p:cNvSpPr>
            <a:spLocks noChangeArrowheads="1"/>
          </p:cNvSpPr>
          <p:nvPr/>
        </p:nvSpPr>
        <p:spPr bwMode="auto">
          <a:xfrm>
            <a:off x="1752600" y="889000"/>
            <a:ext cx="7391400" cy="5859463"/>
          </a:xfrm>
          <a:prstGeom prst="rect">
            <a:avLst/>
          </a:prstGeom>
          <a:noFill/>
          <a:ln w="12700">
            <a:noFill/>
            <a:miter lim="800000"/>
            <a:headEnd type="none" w="sm" len="sm"/>
            <a:tailEnd type="none" w="sm" len="sm"/>
          </a:ln>
          <a:effectLst/>
        </p:spPr>
        <p:txBody>
          <a:bodyPr anchor="ctr">
            <a:spAutoFit/>
          </a:bodyPr>
          <a:lstStyle/>
          <a:p>
            <a:pPr indent="236538">
              <a:buClr>
                <a:srgbClr val="6E006E"/>
              </a:buClr>
              <a:buFont typeface="PressWriter Symbols" pitchFamily="2" charset="2"/>
              <a:buChar char="e"/>
            </a:pPr>
            <a:r>
              <a:rPr lang="en-US" sz="1800">
                <a:latin typeface="Arial" charset="0"/>
              </a:rPr>
              <a:t> </a:t>
            </a:r>
            <a:r>
              <a:rPr lang="en-US" sz="1800">
                <a:latin typeface="Comic Sans MS" pitchFamily="66" charset="0"/>
              </a:rPr>
              <a:t>2,000 acres of grounds</a:t>
            </a:r>
          </a:p>
          <a:p>
            <a:pPr indent="236538">
              <a:buClr>
                <a:srgbClr val="6E006E"/>
              </a:buClr>
              <a:buFont typeface="PressWriter Symbols" pitchFamily="2" charset="2"/>
              <a:buChar char="e"/>
            </a:pPr>
            <a:r>
              <a:rPr lang="en-US" sz="1800">
                <a:latin typeface="Comic Sans MS" pitchFamily="66" charset="0"/>
              </a:rPr>
              <a:t> 12 miles of roads</a:t>
            </a:r>
          </a:p>
          <a:p>
            <a:pPr indent="236538">
              <a:buClr>
                <a:srgbClr val="6E006E"/>
              </a:buClr>
              <a:buFont typeface="PressWriter Symbols" pitchFamily="2" charset="2"/>
              <a:buChar char="e"/>
            </a:pPr>
            <a:r>
              <a:rPr lang="en-US" sz="1800">
                <a:latin typeface="Comic Sans MS" pitchFamily="66" charset="0"/>
              </a:rPr>
              <a:t> 27 miles of trellises</a:t>
            </a:r>
          </a:p>
          <a:p>
            <a:pPr indent="236538">
              <a:buClr>
                <a:srgbClr val="6E006E"/>
              </a:buClr>
              <a:buFont typeface="PressWriter Symbols" pitchFamily="2" charset="2"/>
              <a:buChar char="e"/>
            </a:pPr>
            <a:r>
              <a:rPr lang="en-US" sz="1800">
                <a:latin typeface="Comic Sans MS" pitchFamily="66" charset="0"/>
              </a:rPr>
              <a:t> 200,000 trees</a:t>
            </a:r>
          </a:p>
          <a:p>
            <a:pPr indent="236538">
              <a:buClr>
                <a:srgbClr val="6E006E"/>
              </a:buClr>
              <a:buFont typeface="PressWriter Symbols" pitchFamily="2" charset="2"/>
              <a:buChar char="e"/>
            </a:pPr>
            <a:r>
              <a:rPr lang="en-US" sz="1800">
                <a:latin typeface="Comic Sans MS" pitchFamily="66" charset="0"/>
              </a:rPr>
              <a:t> 210,000 flowers planted every year</a:t>
            </a:r>
          </a:p>
          <a:p>
            <a:pPr indent="236538">
              <a:buClr>
                <a:srgbClr val="6E006E"/>
              </a:buClr>
              <a:buFont typeface="PressWriter Symbols" pitchFamily="2" charset="2"/>
              <a:buChar char="e"/>
            </a:pPr>
            <a:r>
              <a:rPr lang="en-US" sz="1800">
                <a:latin typeface="Comic Sans MS" pitchFamily="66" charset="0"/>
              </a:rPr>
              <a:t> 80 miles of rows of trees</a:t>
            </a:r>
          </a:p>
          <a:p>
            <a:pPr indent="236538">
              <a:buClr>
                <a:srgbClr val="6E006E"/>
              </a:buClr>
              <a:buFont typeface="PressWriter Symbols" pitchFamily="2" charset="2"/>
              <a:buChar char="e"/>
            </a:pPr>
            <a:r>
              <a:rPr lang="en-US" sz="1800">
                <a:latin typeface="Comic Sans MS" pitchFamily="66" charset="0"/>
              </a:rPr>
              <a:t> 55 acres surface area of the Grand Canal</a:t>
            </a:r>
          </a:p>
          <a:p>
            <a:pPr indent="236538">
              <a:buClr>
                <a:srgbClr val="6E006E"/>
              </a:buClr>
              <a:buFont typeface="PressWriter Symbols" pitchFamily="2" charset="2"/>
              <a:buChar char="e"/>
            </a:pPr>
            <a:r>
              <a:rPr lang="en-US" sz="1800">
                <a:latin typeface="Comic Sans MS" pitchFamily="66" charset="0"/>
              </a:rPr>
              <a:t> 12 miles of enclosing walls</a:t>
            </a:r>
          </a:p>
          <a:p>
            <a:pPr indent="236538">
              <a:buClr>
                <a:srgbClr val="6E006E"/>
              </a:buClr>
              <a:buFont typeface="PressWriter Symbols" pitchFamily="2" charset="2"/>
              <a:buChar char="e"/>
            </a:pPr>
            <a:r>
              <a:rPr lang="en-US" sz="1800">
                <a:latin typeface="Comic Sans MS" pitchFamily="66" charset="0"/>
              </a:rPr>
              <a:t> 50 fountains and 620 fountain nozzles</a:t>
            </a:r>
          </a:p>
          <a:p>
            <a:pPr indent="236538">
              <a:buClr>
                <a:srgbClr val="6E006E"/>
              </a:buClr>
              <a:buFont typeface="PressWriter Symbols" pitchFamily="2" charset="2"/>
              <a:buChar char="e"/>
            </a:pPr>
            <a:r>
              <a:rPr lang="en-US" sz="1800">
                <a:latin typeface="Comic Sans MS" pitchFamily="66" charset="0"/>
              </a:rPr>
              <a:t> 21 miles of water conduits</a:t>
            </a:r>
          </a:p>
          <a:p>
            <a:pPr indent="236538">
              <a:buClr>
                <a:srgbClr val="6E006E"/>
              </a:buClr>
              <a:buFont typeface="PressWriter Symbols" pitchFamily="2" charset="2"/>
              <a:buChar char="e"/>
            </a:pPr>
            <a:r>
              <a:rPr lang="en-US" sz="1800">
                <a:latin typeface="Comic Sans MS" pitchFamily="66" charset="0"/>
              </a:rPr>
              <a:t> 3,600 cubic meters per hour: water consumed</a:t>
            </a:r>
          </a:p>
          <a:p>
            <a:pPr indent="236538">
              <a:buClr>
                <a:srgbClr val="6E006E"/>
              </a:buClr>
              <a:buFont typeface="PressWriter Symbols" pitchFamily="2" charset="2"/>
              <a:buChar char="e"/>
            </a:pPr>
            <a:r>
              <a:rPr lang="en-US" sz="1800">
                <a:latin typeface="Comic Sans MS" pitchFamily="66" charset="0"/>
              </a:rPr>
              <a:t> 26 acres of roof</a:t>
            </a:r>
          </a:p>
          <a:p>
            <a:pPr indent="236538">
              <a:buClr>
                <a:srgbClr val="6E006E"/>
              </a:buClr>
              <a:buFont typeface="PressWriter Symbols" pitchFamily="2" charset="2"/>
              <a:buChar char="e"/>
            </a:pPr>
            <a:r>
              <a:rPr lang="en-US" sz="1800">
                <a:latin typeface="Comic Sans MS" pitchFamily="66" charset="0"/>
              </a:rPr>
              <a:t> 51,210 square meters of floors</a:t>
            </a:r>
          </a:p>
          <a:p>
            <a:pPr indent="236538">
              <a:buClr>
                <a:srgbClr val="6E006E"/>
              </a:buClr>
              <a:buFont typeface="PressWriter Symbols" pitchFamily="2" charset="2"/>
              <a:buChar char="e"/>
            </a:pPr>
            <a:r>
              <a:rPr lang="en-US" sz="1800">
                <a:latin typeface="Comic Sans MS" pitchFamily="66" charset="0"/>
              </a:rPr>
              <a:t> 2,153 windows</a:t>
            </a:r>
          </a:p>
          <a:p>
            <a:pPr indent="236538">
              <a:buClr>
                <a:srgbClr val="6E006E"/>
              </a:buClr>
              <a:buFont typeface="PressWriter Symbols" pitchFamily="2" charset="2"/>
              <a:buChar char="e"/>
            </a:pPr>
            <a:r>
              <a:rPr lang="en-US" sz="1800">
                <a:latin typeface="Comic Sans MS" pitchFamily="66" charset="0"/>
              </a:rPr>
              <a:t> 700 rooms</a:t>
            </a:r>
          </a:p>
          <a:p>
            <a:pPr indent="236538">
              <a:buClr>
                <a:srgbClr val="6E006E"/>
              </a:buClr>
              <a:buFont typeface="PressWriter Symbols" pitchFamily="2" charset="2"/>
              <a:buChar char="e"/>
            </a:pPr>
            <a:r>
              <a:rPr lang="en-US" sz="1800">
                <a:latin typeface="Comic Sans MS" pitchFamily="66" charset="0"/>
              </a:rPr>
              <a:t> 67 staircases</a:t>
            </a:r>
          </a:p>
          <a:p>
            <a:pPr indent="236538">
              <a:buClr>
                <a:srgbClr val="6E006E"/>
              </a:buClr>
              <a:buFont typeface="PressWriter Symbols" pitchFamily="2" charset="2"/>
              <a:buChar char="e"/>
            </a:pPr>
            <a:r>
              <a:rPr lang="en-US" sz="1800">
                <a:latin typeface="Comic Sans MS" pitchFamily="66" charset="0"/>
              </a:rPr>
              <a:t> 6,000 paintings</a:t>
            </a:r>
          </a:p>
          <a:p>
            <a:pPr indent="236538">
              <a:buClr>
                <a:srgbClr val="6E006E"/>
              </a:buClr>
              <a:buFont typeface="PressWriter Symbols" pitchFamily="2" charset="2"/>
              <a:buChar char="e"/>
            </a:pPr>
            <a:r>
              <a:rPr lang="en-US" sz="1800">
                <a:latin typeface="Comic Sans MS" pitchFamily="66" charset="0"/>
              </a:rPr>
              <a:t> 1,500 drawings and 15,000 engravings</a:t>
            </a:r>
          </a:p>
          <a:p>
            <a:pPr indent="236538">
              <a:buClr>
                <a:srgbClr val="6E006E"/>
              </a:buClr>
              <a:buFont typeface="PressWriter Symbols" pitchFamily="2" charset="2"/>
              <a:buChar char="e"/>
            </a:pPr>
            <a:r>
              <a:rPr lang="en-US" sz="1800">
                <a:latin typeface="Comic Sans MS" pitchFamily="66" charset="0"/>
              </a:rPr>
              <a:t> 2,100 sculptures </a:t>
            </a:r>
          </a:p>
          <a:p>
            <a:pPr indent="236538">
              <a:buClr>
                <a:srgbClr val="6E006E"/>
              </a:buClr>
              <a:buFont typeface="PressWriter Symbols" pitchFamily="2" charset="2"/>
              <a:buChar char="e"/>
            </a:pPr>
            <a:r>
              <a:rPr lang="en-US" sz="1800">
                <a:latin typeface="Comic Sans MS" pitchFamily="66" charset="0"/>
              </a:rPr>
              <a:t> 5,000 items of furniture and </a:t>
            </a:r>
            <a:r>
              <a:rPr lang="en-US" sz="1800" i="1">
                <a:latin typeface="Comic Sans MS" pitchFamily="66" charset="0"/>
              </a:rPr>
              <a:t>objects d'art</a:t>
            </a:r>
          </a:p>
          <a:p>
            <a:pPr indent="236538">
              <a:buClr>
                <a:srgbClr val="6E006E"/>
              </a:buClr>
              <a:buFont typeface="PressWriter Symbols" pitchFamily="2" charset="2"/>
              <a:buChar char="e"/>
            </a:pPr>
            <a:r>
              <a:rPr lang="en-US" sz="1800">
                <a:latin typeface="Comic Sans MS" pitchFamily="66" charset="0"/>
              </a:rPr>
              <a:t> 150 varieties of apple and peach trees in the Vegetable Garden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176131">
                                            <p:txEl>
                                              <p:pRg st="0" end="0"/>
                                            </p:txEl>
                                          </p:spTgt>
                                        </p:tgtEl>
                                        <p:attrNameLst>
                                          <p:attrName>style.visibility</p:attrName>
                                        </p:attrNameLst>
                                      </p:cBhvr>
                                      <p:to>
                                        <p:strVal val="visible"/>
                                      </p:to>
                                    </p:set>
                                    <p:animEffect transition="in" filter="wipe(left)">
                                      <p:cBhvr>
                                        <p:cTn id="7" dur="500"/>
                                        <p:tgtEl>
                                          <p:spTgt spid="176131">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500"/>
                                  </p:stCondLst>
                                  <p:childTnLst>
                                    <p:set>
                                      <p:cBhvr>
                                        <p:cTn id="10" dur="1" fill="hold">
                                          <p:stCondLst>
                                            <p:cond delay="0"/>
                                          </p:stCondLst>
                                        </p:cTn>
                                        <p:tgtEl>
                                          <p:spTgt spid="176131">
                                            <p:txEl>
                                              <p:pRg st="1" end="1"/>
                                            </p:txEl>
                                          </p:spTgt>
                                        </p:tgtEl>
                                        <p:attrNameLst>
                                          <p:attrName>style.visibility</p:attrName>
                                        </p:attrNameLst>
                                      </p:cBhvr>
                                      <p:to>
                                        <p:strVal val="visible"/>
                                      </p:to>
                                    </p:set>
                                    <p:animEffect transition="in" filter="wipe(left)">
                                      <p:cBhvr>
                                        <p:cTn id="11" dur="500"/>
                                        <p:tgtEl>
                                          <p:spTgt spid="176131">
                                            <p:txEl>
                                              <p:pRg st="1" end="1"/>
                                            </p:txEl>
                                          </p:spTgt>
                                        </p:tgtEl>
                                      </p:cBhvr>
                                    </p:animEffect>
                                  </p:childTnLst>
                                </p:cTn>
                              </p:par>
                            </p:childTnLst>
                          </p:cTn>
                        </p:par>
                        <p:par>
                          <p:cTn id="12" fill="hold">
                            <p:stCondLst>
                              <p:cond delay="4000"/>
                            </p:stCondLst>
                            <p:childTnLst>
                              <p:par>
                                <p:cTn id="13" presetID="22" presetClass="entr" presetSubtype="8" fill="hold" nodeType="afterEffect">
                                  <p:stCondLst>
                                    <p:cond delay="1500"/>
                                  </p:stCondLst>
                                  <p:childTnLst>
                                    <p:set>
                                      <p:cBhvr>
                                        <p:cTn id="14" dur="1" fill="hold">
                                          <p:stCondLst>
                                            <p:cond delay="0"/>
                                          </p:stCondLst>
                                        </p:cTn>
                                        <p:tgtEl>
                                          <p:spTgt spid="176131">
                                            <p:txEl>
                                              <p:pRg st="2" end="2"/>
                                            </p:txEl>
                                          </p:spTgt>
                                        </p:tgtEl>
                                        <p:attrNameLst>
                                          <p:attrName>style.visibility</p:attrName>
                                        </p:attrNameLst>
                                      </p:cBhvr>
                                      <p:to>
                                        <p:strVal val="visible"/>
                                      </p:to>
                                    </p:set>
                                    <p:animEffect transition="in" filter="wipe(left)">
                                      <p:cBhvr>
                                        <p:cTn id="15" dur="500"/>
                                        <p:tgtEl>
                                          <p:spTgt spid="176131">
                                            <p:txEl>
                                              <p:pRg st="2" end="2"/>
                                            </p:txEl>
                                          </p:spTgt>
                                        </p:tgtEl>
                                      </p:cBhvr>
                                    </p:animEffect>
                                  </p:childTnLst>
                                </p:cTn>
                              </p:par>
                            </p:childTnLst>
                          </p:cTn>
                        </p:par>
                        <p:par>
                          <p:cTn id="16" fill="hold">
                            <p:stCondLst>
                              <p:cond delay="6000"/>
                            </p:stCondLst>
                            <p:childTnLst>
                              <p:par>
                                <p:cTn id="17" presetID="22" presetClass="entr" presetSubtype="8" fill="hold" nodeType="afterEffect">
                                  <p:stCondLst>
                                    <p:cond delay="1500"/>
                                  </p:stCondLst>
                                  <p:childTnLst>
                                    <p:set>
                                      <p:cBhvr>
                                        <p:cTn id="18" dur="1" fill="hold">
                                          <p:stCondLst>
                                            <p:cond delay="0"/>
                                          </p:stCondLst>
                                        </p:cTn>
                                        <p:tgtEl>
                                          <p:spTgt spid="176131">
                                            <p:txEl>
                                              <p:pRg st="3" end="3"/>
                                            </p:txEl>
                                          </p:spTgt>
                                        </p:tgtEl>
                                        <p:attrNameLst>
                                          <p:attrName>style.visibility</p:attrName>
                                        </p:attrNameLst>
                                      </p:cBhvr>
                                      <p:to>
                                        <p:strVal val="visible"/>
                                      </p:to>
                                    </p:set>
                                    <p:animEffect transition="in" filter="wipe(left)">
                                      <p:cBhvr>
                                        <p:cTn id="19" dur="500"/>
                                        <p:tgtEl>
                                          <p:spTgt spid="176131">
                                            <p:txEl>
                                              <p:pRg st="3" end="3"/>
                                            </p:txEl>
                                          </p:spTgt>
                                        </p:tgtEl>
                                      </p:cBhvr>
                                    </p:animEffect>
                                  </p:childTnLst>
                                </p:cTn>
                              </p:par>
                            </p:childTnLst>
                          </p:cTn>
                        </p:par>
                        <p:par>
                          <p:cTn id="20" fill="hold">
                            <p:stCondLst>
                              <p:cond delay="8000"/>
                            </p:stCondLst>
                            <p:childTnLst>
                              <p:par>
                                <p:cTn id="21" presetID="22" presetClass="entr" presetSubtype="8" fill="hold" nodeType="afterEffect">
                                  <p:stCondLst>
                                    <p:cond delay="1500"/>
                                  </p:stCondLst>
                                  <p:childTnLst>
                                    <p:set>
                                      <p:cBhvr>
                                        <p:cTn id="22" dur="1" fill="hold">
                                          <p:stCondLst>
                                            <p:cond delay="0"/>
                                          </p:stCondLst>
                                        </p:cTn>
                                        <p:tgtEl>
                                          <p:spTgt spid="176131">
                                            <p:txEl>
                                              <p:pRg st="4" end="4"/>
                                            </p:txEl>
                                          </p:spTgt>
                                        </p:tgtEl>
                                        <p:attrNameLst>
                                          <p:attrName>style.visibility</p:attrName>
                                        </p:attrNameLst>
                                      </p:cBhvr>
                                      <p:to>
                                        <p:strVal val="visible"/>
                                      </p:to>
                                    </p:set>
                                    <p:animEffect transition="in" filter="wipe(left)">
                                      <p:cBhvr>
                                        <p:cTn id="23" dur="500"/>
                                        <p:tgtEl>
                                          <p:spTgt spid="176131">
                                            <p:txEl>
                                              <p:pRg st="4" end="4"/>
                                            </p:txEl>
                                          </p:spTgt>
                                        </p:tgtEl>
                                      </p:cBhvr>
                                    </p:animEffect>
                                  </p:childTnLst>
                                </p:cTn>
                              </p:par>
                            </p:childTnLst>
                          </p:cTn>
                        </p:par>
                        <p:par>
                          <p:cTn id="24" fill="hold">
                            <p:stCondLst>
                              <p:cond delay="10000"/>
                            </p:stCondLst>
                            <p:childTnLst>
                              <p:par>
                                <p:cTn id="25" presetID="22" presetClass="entr" presetSubtype="8" fill="hold" nodeType="afterEffect">
                                  <p:stCondLst>
                                    <p:cond delay="1500"/>
                                  </p:stCondLst>
                                  <p:childTnLst>
                                    <p:set>
                                      <p:cBhvr>
                                        <p:cTn id="26" dur="1" fill="hold">
                                          <p:stCondLst>
                                            <p:cond delay="0"/>
                                          </p:stCondLst>
                                        </p:cTn>
                                        <p:tgtEl>
                                          <p:spTgt spid="176131">
                                            <p:txEl>
                                              <p:pRg st="5" end="5"/>
                                            </p:txEl>
                                          </p:spTgt>
                                        </p:tgtEl>
                                        <p:attrNameLst>
                                          <p:attrName>style.visibility</p:attrName>
                                        </p:attrNameLst>
                                      </p:cBhvr>
                                      <p:to>
                                        <p:strVal val="visible"/>
                                      </p:to>
                                    </p:set>
                                    <p:animEffect transition="in" filter="wipe(left)">
                                      <p:cBhvr>
                                        <p:cTn id="27" dur="500"/>
                                        <p:tgtEl>
                                          <p:spTgt spid="176131">
                                            <p:txEl>
                                              <p:pRg st="5" end="5"/>
                                            </p:txEl>
                                          </p:spTgt>
                                        </p:tgtEl>
                                      </p:cBhvr>
                                    </p:animEffect>
                                  </p:childTnLst>
                                </p:cTn>
                              </p:par>
                            </p:childTnLst>
                          </p:cTn>
                        </p:par>
                        <p:par>
                          <p:cTn id="28" fill="hold">
                            <p:stCondLst>
                              <p:cond delay="12000"/>
                            </p:stCondLst>
                            <p:childTnLst>
                              <p:par>
                                <p:cTn id="29" presetID="22" presetClass="entr" presetSubtype="8" fill="hold" nodeType="afterEffect">
                                  <p:stCondLst>
                                    <p:cond delay="1500"/>
                                  </p:stCondLst>
                                  <p:childTnLst>
                                    <p:set>
                                      <p:cBhvr>
                                        <p:cTn id="30" dur="1" fill="hold">
                                          <p:stCondLst>
                                            <p:cond delay="0"/>
                                          </p:stCondLst>
                                        </p:cTn>
                                        <p:tgtEl>
                                          <p:spTgt spid="176131">
                                            <p:txEl>
                                              <p:pRg st="6" end="6"/>
                                            </p:txEl>
                                          </p:spTgt>
                                        </p:tgtEl>
                                        <p:attrNameLst>
                                          <p:attrName>style.visibility</p:attrName>
                                        </p:attrNameLst>
                                      </p:cBhvr>
                                      <p:to>
                                        <p:strVal val="visible"/>
                                      </p:to>
                                    </p:set>
                                    <p:animEffect transition="in" filter="wipe(left)">
                                      <p:cBhvr>
                                        <p:cTn id="31" dur="500"/>
                                        <p:tgtEl>
                                          <p:spTgt spid="176131">
                                            <p:txEl>
                                              <p:pRg st="6" end="6"/>
                                            </p:txEl>
                                          </p:spTgt>
                                        </p:tgtEl>
                                      </p:cBhvr>
                                    </p:animEffect>
                                  </p:childTnLst>
                                </p:cTn>
                              </p:par>
                            </p:childTnLst>
                          </p:cTn>
                        </p:par>
                        <p:par>
                          <p:cTn id="32" fill="hold">
                            <p:stCondLst>
                              <p:cond delay="14000"/>
                            </p:stCondLst>
                            <p:childTnLst>
                              <p:par>
                                <p:cTn id="33" presetID="22" presetClass="entr" presetSubtype="8" fill="hold" nodeType="afterEffect">
                                  <p:stCondLst>
                                    <p:cond delay="1500"/>
                                  </p:stCondLst>
                                  <p:childTnLst>
                                    <p:set>
                                      <p:cBhvr>
                                        <p:cTn id="34" dur="1" fill="hold">
                                          <p:stCondLst>
                                            <p:cond delay="0"/>
                                          </p:stCondLst>
                                        </p:cTn>
                                        <p:tgtEl>
                                          <p:spTgt spid="176131">
                                            <p:txEl>
                                              <p:pRg st="7" end="7"/>
                                            </p:txEl>
                                          </p:spTgt>
                                        </p:tgtEl>
                                        <p:attrNameLst>
                                          <p:attrName>style.visibility</p:attrName>
                                        </p:attrNameLst>
                                      </p:cBhvr>
                                      <p:to>
                                        <p:strVal val="visible"/>
                                      </p:to>
                                    </p:set>
                                    <p:animEffect transition="in" filter="wipe(left)">
                                      <p:cBhvr>
                                        <p:cTn id="35" dur="500"/>
                                        <p:tgtEl>
                                          <p:spTgt spid="176131">
                                            <p:txEl>
                                              <p:pRg st="7" end="7"/>
                                            </p:txEl>
                                          </p:spTgt>
                                        </p:tgtEl>
                                      </p:cBhvr>
                                    </p:animEffect>
                                  </p:childTnLst>
                                </p:cTn>
                              </p:par>
                            </p:childTnLst>
                          </p:cTn>
                        </p:par>
                        <p:par>
                          <p:cTn id="36" fill="hold">
                            <p:stCondLst>
                              <p:cond delay="16000"/>
                            </p:stCondLst>
                            <p:childTnLst>
                              <p:par>
                                <p:cTn id="37" presetID="22" presetClass="entr" presetSubtype="8" fill="hold" nodeType="afterEffect">
                                  <p:stCondLst>
                                    <p:cond delay="1500"/>
                                  </p:stCondLst>
                                  <p:childTnLst>
                                    <p:set>
                                      <p:cBhvr>
                                        <p:cTn id="38" dur="1" fill="hold">
                                          <p:stCondLst>
                                            <p:cond delay="0"/>
                                          </p:stCondLst>
                                        </p:cTn>
                                        <p:tgtEl>
                                          <p:spTgt spid="176131">
                                            <p:txEl>
                                              <p:pRg st="8" end="8"/>
                                            </p:txEl>
                                          </p:spTgt>
                                        </p:tgtEl>
                                        <p:attrNameLst>
                                          <p:attrName>style.visibility</p:attrName>
                                        </p:attrNameLst>
                                      </p:cBhvr>
                                      <p:to>
                                        <p:strVal val="visible"/>
                                      </p:to>
                                    </p:set>
                                    <p:animEffect transition="in" filter="wipe(left)">
                                      <p:cBhvr>
                                        <p:cTn id="39" dur="500"/>
                                        <p:tgtEl>
                                          <p:spTgt spid="176131">
                                            <p:txEl>
                                              <p:pRg st="8" end="8"/>
                                            </p:txEl>
                                          </p:spTgt>
                                        </p:tgtEl>
                                      </p:cBhvr>
                                    </p:animEffect>
                                  </p:childTnLst>
                                </p:cTn>
                              </p:par>
                            </p:childTnLst>
                          </p:cTn>
                        </p:par>
                        <p:par>
                          <p:cTn id="40" fill="hold">
                            <p:stCondLst>
                              <p:cond delay="18000"/>
                            </p:stCondLst>
                            <p:childTnLst>
                              <p:par>
                                <p:cTn id="41" presetID="22" presetClass="entr" presetSubtype="8" fill="hold" nodeType="afterEffect">
                                  <p:stCondLst>
                                    <p:cond delay="1500"/>
                                  </p:stCondLst>
                                  <p:childTnLst>
                                    <p:set>
                                      <p:cBhvr>
                                        <p:cTn id="42" dur="1" fill="hold">
                                          <p:stCondLst>
                                            <p:cond delay="0"/>
                                          </p:stCondLst>
                                        </p:cTn>
                                        <p:tgtEl>
                                          <p:spTgt spid="176131">
                                            <p:txEl>
                                              <p:pRg st="9" end="9"/>
                                            </p:txEl>
                                          </p:spTgt>
                                        </p:tgtEl>
                                        <p:attrNameLst>
                                          <p:attrName>style.visibility</p:attrName>
                                        </p:attrNameLst>
                                      </p:cBhvr>
                                      <p:to>
                                        <p:strVal val="visible"/>
                                      </p:to>
                                    </p:set>
                                    <p:animEffect transition="in" filter="wipe(left)">
                                      <p:cBhvr>
                                        <p:cTn id="43" dur="500"/>
                                        <p:tgtEl>
                                          <p:spTgt spid="176131">
                                            <p:txEl>
                                              <p:pRg st="9" end="9"/>
                                            </p:txEl>
                                          </p:spTgt>
                                        </p:tgtEl>
                                      </p:cBhvr>
                                    </p:animEffect>
                                  </p:childTnLst>
                                </p:cTn>
                              </p:par>
                            </p:childTnLst>
                          </p:cTn>
                        </p:par>
                        <p:par>
                          <p:cTn id="44" fill="hold">
                            <p:stCondLst>
                              <p:cond delay="20000"/>
                            </p:stCondLst>
                            <p:childTnLst>
                              <p:par>
                                <p:cTn id="45" presetID="22" presetClass="entr" presetSubtype="8" fill="hold" nodeType="afterEffect">
                                  <p:stCondLst>
                                    <p:cond delay="1500"/>
                                  </p:stCondLst>
                                  <p:childTnLst>
                                    <p:set>
                                      <p:cBhvr>
                                        <p:cTn id="46" dur="1" fill="hold">
                                          <p:stCondLst>
                                            <p:cond delay="0"/>
                                          </p:stCondLst>
                                        </p:cTn>
                                        <p:tgtEl>
                                          <p:spTgt spid="176131">
                                            <p:txEl>
                                              <p:pRg st="10" end="10"/>
                                            </p:txEl>
                                          </p:spTgt>
                                        </p:tgtEl>
                                        <p:attrNameLst>
                                          <p:attrName>style.visibility</p:attrName>
                                        </p:attrNameLst>
                                      </p:cBhvr>
                                      <p:to>
                                        <p:strVal val="visible"/>
                                      </p:to>
                                    </p:set>
                                    <p:animEffect transition="in" filter="wipe(left)">
                                      <p:cBhvr>
                                        <p:cTn id="47" dur="500"/>
                                        <p:tgtEl>
                                          <p:spTgt spid="176131">
                                            <p:txEl>
                                              <p:pRg st="10" end="10"/>
                                            </p:txEl>
                                          </p:spTgt>
                                        </p:tgtEl>
                                      </p:cBhvr>
                                    </p:animEffect>
                                  </p:childTnLst>
                                </p:cTn>
                              </p:par>
                            </p:childTnLst>
                          </p:cTn>
                        </p:par>
                        <p:par>
                          <p:cTn id="48" fill="hold">
                            <p:stCondLst>
                              <p:cond delay="22000"/>
                            </p:stCondLst>
                            <p:childTnLst>
                              <p:par>
                                <p:cTn id="49" presetID="22" presetClass="entr" presetSubtype="8" fill="hold" nodeType="afterEffect">
                                  <p:stCondLst>
                                    <p:cond delay="1500"/>
                                  </p:stCondLst>
                                  <p:childTnLst>
                                    <p:set>
                                      <p:cBhvr>
                                        <p:cTn id="50" dur="1" fill="hold">
                                          <p:stCondLst>
                                            <p:cond delay="0"/>
                                          </p:stCondLst>
                                        </p:cTn>
                                        <p:tgtEl>
                                          <p:spTgt spid="176131">
                                            <p:txEl>
                                              <p:pRg st="11" end="11"/>
                                            </p:txEl>
                                          </p:spTgt>
                                        </p:tgtEl>
                                        <p:attrNameLst>
                                          <p:attrName>style.visibility</p:attrName>
                                        </p:attrNameLst>
                                      </p:cBhvr>
                                      <p:to>
                                        <p:strVal val="visible"/>
                                      </p:to>
                                    </p:set>
                                    <p:animEffect transition="in" filter="wipe(left)">
                                      <p:cBhvr>
                                        <p:cTn id="51" dur="500"/>
                                        <p:tgtEl>
                                          <p:spTgt spid="176131">
                                            <p:txEl>
                                              <p:pRg st="11" end="11"/>
                                            </p:txEl>
                                          </p:spTgt>
                                        </p:tgtEl>
                                      </p:cBhvr>
                                    </p:animEffect>
                                  </p:childTnLst>
                                </p:cTn>
                              </p:par>
                            </p:childTnLst>
                          </p:cTn>
                        </p:par>
                        <p:par>
                          <p:cTn id="52" fill="hold">
                            <p:stCondLst>
                              <p:cond delay="24000"/>
                            </p:stCondLst>
                            <p:childTnLst>
                              <p:par>
                                <p:cTn id="53" presetID="22" presetClass="entr" presetSubtype="8" fill="hold" nodeType="afterEffect">
                                  <p:stCondLst>
                                    <p:cond delay="1500"/>
                                  </p:stCondLst>
                                  <p:childTnLst>
                                    <p:set>
                                      <p:cBhvr>
                                        <p:cTn id="54" dur="1" fill="hold">
                                          <p:stCondLst>
                                            <p:cond delay="0"/>
                                          </p:stCondLst>
                                        </p:cTn>
                                        <p:tgtEl>
                                          <p:spTgt spid="176131">
                                            <p:txEl>
                                              <p:pRg st="12" end="12"/>
                                            </p:txEl>
                                          </p:spTgt>
                                        </p:tgtEl>
                                        <p:attrNameLst>
                                          <p:attrName>style.visibility</p:attrName>
                                        </p:attrNameLst>
                                      </p:cBhvr>
                                      <p:to>
                                        <p:strVal val="visible"/>
                                      </p:to>
                                    </p:set>
                                    <p:animEffect transition="in" filter="wipe(left)">
                                      <p:cBhvr>
                                        <p:cTn id="55" dur="500"/>
                                        <p:tgtEl>
                                          <p:spTgt spid="176131">
                                            <p:txEl>
                                              <p:pRg st="12" end="12"/>
                                            </p:txEl>
                                          </p:spTgt>
                                        </p:tgtEl>
                                      </p:cBhvr>
                                    </p:animEffect>
                                  </p:childTnLst>
                                </p:cTn>
                              </p:par>
                            </p:childTnLst>
                          </p:cTn>
                        </p:par>
                        <p:par>
                          <p:cTn id="56" fill="hold">
                            <p:stCondLst>
                              <p:cond delay="26000"/>
                            </p:stCondLst>
                            <p:childTnLst>
                              <p:par>
                                <p:cTn id="57" presetID="22" presetClass="entr" presetSubtype="8" fill="hold" nodeType="afterEffect">
                                  <p:stCondLst>
                                    <p:cond delay="1500"/>
                                  </p:stCondLst>
                                  <p:childTnLst>
                                    <p:set>
                                      <p:cBhvr>
                                        <p:cTn id="58" dur="1" fill="hold">
                                          <p:stCondLst>
                                            <p:cond delay="0"/>
                                          </p:stCondLst>
                                        </p:cTn>
                                        <p:tgtEl>
                                          <p:spTgt spid="176131">
                                            <p:txEl>
                                              <p:pRg st="13" end="13"/>
                                            </p:txEl>
                                          </p:spTgt>
                                        </p:tgtEl>
                                        <p:attrNameLst>
                                          <p:attrName>style.visibility</p:attrName>
                                        </p:attrNameLst>
                                      </p:cBhvr>
                                      <p:to>
                                        <p:strVal val="visible"/>
                                      </p:to>
                                    </p:set>
                                    <p:animEffect transition="in" filter="wipe(left)">
                                      <p:cBhvr>
                                        <p:cTn id="59" dur="500"/>
                                        <p:tgtEl>
                                          <p:spTgt spid="176131">
                                            <p:txEl>
                                              <p:pRg st="13" end="13"/>
                                            </p:txEl>
                                          </p:spTgt>
                                        </p:tgtEl>
                                      </p:cBhvr>
                                    </p:animEffect>
                                  </p:childTnLst>
                                </p:cTn>
                              </p:par>
                            </p:childTnLst>
                          </p:cTn>
                        </p:par>
                        <p:par>
                          <p:cTn id="60" fill="hold">
                            <p:stCondLst>
                              <p:cond delay="28000"/>
                            </p:stCondLst>
                            <p:childTnLst>
                              <p:par>
                                <p:cTn id="61" presetID="22" presetClass="entr" presetSubtype="8" fill="hold" nodeType="afterEffect">
                                  <p:stCondLst>
                                    <p:cond delay="1500"/>
                                  </p:stCondLst>
                                  <p:childTnLst>
                                    <p:set>
                                      <p:cBhvr>
                                        <p:cTn id="62" dur="1" fill="hold">
                                          <p:stCondLst>
                                            <p:cond delay="0"/>
                                          </p:stCondLst>
                                        </p:cTn>
                                        <p:tgtEl>
                                          <p:spTgt spid="176131">
                                            <p:txEl>
                                              <p:pRg st="14" end="14"/>
                                            </p:txEl>
                                          </p:spTgt>
                                        </p:tgtEl>
                                        <p:attrNameLst>
                                          <p:attrName>style.visibility</p:attrName>
                                        </p:attrNameLst>
                                      </p:cBhvr>
                                      <p:to>
                                        <p:strVal val="visible"/>
                                      </p:to>
                                    </p:set>
                                    <p:animEffect transition="in" filter="wipe(left)">
                                      <p:cBhvr>
                                        <p:cTn id="63" dur="500"/>
                                        <p:tgtEl>
                                          <p:spTgt spid="176131">
                                            <p:txEl>
                                              <p:pRg st="14" end="14"/>
                                            </p:txEl>
                                          </p:spTgt>
                                        </p:tgtEl>
                                      </p:cBhvr>
                                    </p:animEffect>
                                  </p:childTnLst>
                                </p:cTn>
                              </p:par>
                            </p:childTnLst>
                          </p:cTn>
                        </p:par>
                        <p:par>
                          <p:cTn id="64" fill="hold">
                            <p:stCondLst>
                              <p:cond delay="30000"/>
                            </p:stCondLst>
                            <p:childTnLst>
                              <p:par>
                                <p:cTn id="65" presetID="22" presetClass="entr" presetSubtype="8" fill="hold" nodeType="afterEffect">
                                  <p:stCondLst>
                                    <p:cond delay="1500"/>
                                  </p:stCondLst>
                                  <p:childTnLst>
                                    <p:set>
                                      <p:cBhvr>
                                        <p:cTn id="66" dur="1" fill="hold">
                                          <p:stCondLst>
                                            <p:cond delay="0"/>
                                          </p:stCondLst>
                                        </p:cTn>
                                        <p:tgtEl>
                                          <p:spTgt spid="176131">
                                            <p:txEl>
                                              <p:pRg st="15" end="15"/>
                                            </p:txEl>
                                          </p:spTgt>
                                        </p:tgtEl>
                                        <p:attrNameLst>
                                          <p:attrName>style.visibility</p:attrName>
                                        </p:attrNameLst>
                                      </p:cBhvr>
                                      <p:to>
                                        <p:strVal val="visible"/>
                                      </p:to>
                                    </p:set>
                                    <p:animEffect transition="in" filter="wipe(left)">
                                      <p:cBhvr>
                                        <p:cTn id="67" dur="500"/>
                                        <p:tgtEl>
                                          <p:spTgt spid="176131">
                                            <p:txEl>
                                              <p:pRg st="15" end="15"/>
                                            </p:txEl>
                                          </p:spTgt>
                                        </p:tgtEl>
                                      </p:cBhvr>
                                    </p:animEffect>
                                  </p:childTnLst>
                                </p:cTn>
                              </p:par>
                            </p:childTnLst>
                          </p:cTn>
                        </p:par>
                        <p:par>
                          <p:cTn id="68" fill="hold">
                            <p:stCondLst>
                              <p:cond delay="32000"/>
                            </p:stCondLst>
                            <p:childTnLst>
                              <p:par>
                                <p:cTn id="69" presetID="22" presetClass="entr" presetSubtype="8" fill="hold" nodeType="afterEffect">
                                  <p:stCondLst>
                                    <p:cond delay="1500"/>
                                  </p:stCondLst>
                                  <p:childTnLst>
                                    <p:set>
                                      <p:cBhvr>
                                        <p:cTn id="70" dur="1" fill="hold">
                                          <p:stCondLst>
                                            <p:cond delay="0"/>
                                          </p:stCondLst>
                                        </p:cTn>
                                        <p:tgtEl>
                                          <p:spTgt spid="176131">
                                            <p:txEl>
                                              <p:pRg st="16" end="16"/>
                                            </p:txEl>
                                          </p:spTgt>
                                        </p:tgtEl>
                                        <p:attrNameLst>
                                          <p:attrName>style.visibility</p:attrName>
                                        </p:attrNameLst>
                                      </p:cBhvr>
                                      <p:to>
                                        <p:strVal val="visible"/>
                                      </p:to>
                                    </p:set>
                                    <p:animEffect transition="in" filter="wipe(left)">
                                      <p:cBhvr>
                                        <p:cTn id="71" dur="500"/>
                                        <p:tgtEl>
                                          <p:spTgt spid="176131">
                                            <p:txEl>
                                              <p:pRg st="16" end="16"/>
                                            </p:txEl>
                                          </p:spTgt>
                                        </p:tgtEl>
                                      </p:cBhvr>
                                    </p:animEffect>
                                  </p:childTnLst>
                                </p:cTn>
                              </p:par>
                            </p:childTnLst>
                          </p:cTn>
                        </p:par>
                        <p:par>
                          <p:cTn id="72" fill="hold">
                            <p:stCondLst>
                              <p:cond delay="34000"/>
                            </p:stCondLst>
                            <p:childTnLst>
                              <p:par>
                                <p:cTn id="73" presetID="22" presetClass="entr" presetSubtype="8" fill="hold" nodeType="afterEffect">
                                  <p:stCondLst>
                                    <p:cond delay="1500"/>
                                  </p:stCondLst>
                                  <p:childTnLst>
                                    <p:set>
                                      <p:cBhvr>
                                        <p:cTn id="74" dur="1" fill="hold">
                                          <p:stCondLst>
                                            <p:cond delay="0"/>
                                          </p:stCondLst>
                                        </p:cTn>
                                        <p:tgtEl>
                                          <p:spTgt spid="176131">
                                            <p:txEl>
                                              <p:pRg st="17" end="17"/>
                                            </p:txEl>
                                          </p:spTgt>
                                        </p:tgtEl>
                                        <p:attrNameLst>
                                          <p:attrName>style.visibility</p:attrName>
                                        </p:attrNameLst>
                                      </p:cBhvr>
                                      <p:to>
                                        <p:strVal val="visible"/>
                                      </p:to>
                                    </p:set>
                                    <p:animEffect transition="in" filter="wipe(left)">
                                      <p:cBhvr>
                                        <p:cTn id="75" dur="500"/>
                                        <p:tgtEl>
                                          <p:spTgt spid="176131">
                                            <p:txEl>
                                              <p:pRg st="17" end="17"/>
                                            </p:txEl>
                                          </p:spTgt>
                                        </p:tgtEl>
                                      </p:cBhvr>
                                    </p:animEffect>
                                  </p:childTnLst>
                                </p:cTn>
                              </p:par>
                            </p:childTnLst>
                          </p:cTn>
                        </p:par>
                        <p:par>
                          <p:cTn id="76" fill="hold">
                            <p:stCondLst>
                              <p:cond delay="36000"/>
                            </p:stCondLst>
                            <p:childTnLst>
                              <p:par>
                                <p:cTn id="77" presetID="22" presetClass="entr" presetSubtype="8" fill="hold" nodeType="afterEffect">
                                  <p:stCondLst>
                                    <p:cond delay="1500"/>
                                  </p:stCondLst>
                                  <p:childTnLst>
                                    <p:set>
                                      <p:cBhvr>
                                        <p:cTn id="78" dur="1" fill="hold">
                                          <p:stCondLst>
                                            <p:cond delay="0"/>
                                          </p:stCondLst>
                                        </p:cTn>
                                        <p:tgtEl>
                                          <p:spTgt spid="176131">
                                            <p:txEl>
                                              <p:pRg st="18" end="18"/>
                                            </p:txEl>
                                          </p:spTgt>
                                        </p:tgtEl>
                                        <p:attrNameLst>
                                          <p:attrName>style.visibility</p:attrName>
                                        </p:attrNameLst>
                                      </p:cBhvr>
                                      <p:to>
                                        <p:strVal val="visible"/>
                                      </p:to>
                                    </p:set>
                                    <p:animEffect transition="in" filter="wipe(left)">
                                      <p:cBhvr>
                                        <p:cTn id="79" dur="500"/>
                                        <p:tgtEl>
                                          <p:spTgt spid="176131">
                                            <p:txEl>
                                              <p:pRg st="18" end="18"/>
                                            </p:txEl>
                                          </p:spTgt>
                                        </p:tgtEl>
                                      </p:cBhvr>
                                    </p:animEffect>
                                  </p:childTnLst>
                                </p:cTn>
                              </p:par>
                            </p:childTnLst>
                          </p:cTn>
                        </p:par>
                        <p:par>
                          <p:cTn id="80" fill="hold">
                            <p:stCondLst>
                              <p:cond delay="38000"/>
                            </p:stCondLst>
                            <p:childTnLst>
                              <p:par>
                                <p:cTn id="81" presetID="22" presetClass="entr" presetSubtype="8" fill="hold" nodeType="afterEffect">
                                  <p:stCondLst>
                                    <p:cond delay="1500"/>
                                  </p:stCondLst>
                                  <p:childTnLst>
                                    <p:set>
                                      <p:cBhvr>
                                        <p:cTn id="82" dur="1" fill="hold">
                                          <p:stCondLst>
                                            <p:cond delay="0"/>
                                          </p:stCondLst>
                                        </p:cTn>
                                        <p:tgtEl>
                                          <p:spTgt spid="176131">
                                            <p:txEl>
                                              <p:pRg st="19" end="19"/>
                                            </p:txEl>
                                          </p:spTgt>
                                        </p:tgtEl>
                                        <p:attrNameLst>
                                          <p:attrName>style.visibility</p:attrName>
                                        </p:attrNameLst>
                                      </p:cBhvr>
                                      <p:to>
                                        <p:strVal val="visible"/>
                                      </p:to>
                                    </p:set>
                                    <p:animEffect transition="in" filter="wipe(left)">
                                      <p:cBhvr>
                                        <p:cTn id="83" dur="500"/>
                                        <p:tgtEl>
                                          <p:spTgt spid="176131">
                                            <p:txEl>
                                              <p:pRg st="19" end="19"/>
                                            </p:txEl>
                                          </p:spTgt>
                                        </p:tgtEl>
                                      </p:cBhvr>
                                    </p:animEffect>
                                  </p:childTnLst>
                                </p:cTn>
                              </p:par>
                            </p:childTnLst>
                          </p:cTn>
                        </p:par>
                        <p:par>
                          <p:cTn id="84" fill="hold">
                            <p:stCondLst>
                              <p:cond delay="40000"/>
                            </p:stCondLst>
                            <p:childTnLst>
                              <p:par>
                                <p:cTn id="85" presetID="22" presetClass="entr" presetSubtype="8" fill="hold" nodeType="afterEffect">
                                  <p:stCondLst>
                                    <p:cond delay="1500"/>
                                  </p:stCondLst>
                                  <p:childTnLst>
                                    <p:set>
                                      <p:cBhvr>
                                        <p:cTn id="86" dur="1" fill="hold">
                                          <p:stCondLst>
                                            <p:cond delay="0"/>
                                          </p:stCondLst>
                                        </p:cTn>
                                        <p:tgtEl>
                                          <p:spTgt spid="176131">
                                            <p:txEl>
                                              <p:pRg st="20" end="20"/>
                                            </p:txEl>
                                          </p:spTgt>
                                        </p:tgtEl>
                                        <p:attrNameLst>
                                          <p:attrName>style.visibility</p:attrName>
                                        </p:attrNameLst>
                                      </p:cBhvr>
                                      <p:to>
                                        <p:strVal val="visible"/>
                                      </p:to>
                                    </p:set>
                                    <p:animEffect transition="in" filter="wipe(left)">
                                      <p:cBhvr>
                                        <p:cTn id="87" dur="500"/>
                                        <p:tgtEl>
                                          <p:spTgt spid="176131">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2438400" y="441325"/>
            <a:ext cx="59436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Palais de Versailles</a:t>
            </a:r>
          </a:p>
        </p:txBody>
      </p:sp>
      <p:pic>
        <p:nvPicPr>
          <p:cNvPr id="123908" name="Picture 4" descr="PalaisDeVersailles"/>
          <p:cNvPicPr>
            <a:picLocks noChangeAspect="1" noChangeArrowheads="1"/>
          </p:cNvPicPr>
          <p:nvPr/>
        </p:nvPicPr>
        <p:blipFill>
          <a:blip r:embed="rId2" cstate="print"/>
          <a:srcRect/>
          <a:stretch>
            <a:fillRect/>
          </a:stretch>
        </p:blipFill>
        <p:spPr bwMode="auto">
          <a:xfrm>
            <a:off x="1752600" y="1600200"/>
            <a:ext cx="7086600" cy="47244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620000" cy="1143000"/>
          </a:xfrm>
        </p:spPr>
        <p:txBody>
          <a:bodyPr/>
          <a:lstStyle/>
          <a:p>
            <a:pPr algn="ctr"/>
            <a:r>
              <a:rPr lang="en-US" dirty="0" smtClean="0">
                <a:latin typeface="Georgia" pitchFamily="18" charset="0"/>
              </a:rPr>
              <a:t>Louis XIII</a:t>
            </a:r>
            <a:br>
              <a:rPr lang="en-US" dirty="0" smtClean="0">
                <a:latin typeface="Georgia" pitchFamily="18" charset="0"/>
              </a:rPr>
            </a:br>
            <a:r>
              <a:rPr lang="en-US" dirty="0" smtClean="0">
                <a:latin typeface="Georgia" pitchFamily="18" charset="0"/>
              </a:rPr>
              <a:t>(r1610 – 1643) </a:t>
            </a:r>
            <a:endParaRPr lang="en-US" dirty="0">
              <a:latin typeface="Georgia" pitchFamily="18" charset="0"/>
            </a:endParaRPr>
          </a:p>
        </p:txBody>
      </p:sp>
      <p:sp>
        <p:nvSpPr>
          <p:cNvPr id="3" name="Content Placeholder 2"/>
          <p:cNvSpPr>
            <a:spLocks noGrp="1"/>
          </p:cNvSpPr>
          <p:nvPr>
            <p:ph idx="1"/>
          </p:nvPr>
        </p:nvSpPr>
        <p:spPr>
          <a:xfrm>
            <a:off x="2743200" y="1371600"/>
            <a:ext cx="6400800" cy="4525963"/>
          </a:xfrm>
        </p:spPr>
        <p:txBody>
          <a:bodyPr/>
          <a:lstStyle/>
          <a:p>
            <a:r>
              <a:rPr lang="en-US" b="1" dirty="0" smtClean="0">
                <a:latin typeface="Georgia" pitchFamily="18" charset="0"/>
              </a:rPr>
              <a:t>Son of Henri IV.  Came to throne age 9, after </a:t>
            </a:r>
            <a:r>
              <a:rPr lang="en-US" sz="2800" b="1" dirty="0" smtClean="0">
                <a:latin typeface="Georgia" pitchFamily="18" charset="0"/>
              </a:rPr>
              <a:t>father’s assassination.</a:t>
            </a:r>
          </a:p>
          <a:p>
            <a:r>
              <a:rPr lang="en-US" sz="2800" b="1" dirty="0" smtClean="0">
                <a:latin typeface="Georgia" pitchFamily="18" charset="0"/>
              </a:rPr>
              <a:t>Relied on two principal advisors</a:t>
            </a:r>
          </a:p>
          <a:p>
            <a:pPr lvl="1"/>
            <a:r>
              <a:rPr lang="en-US" sz="2400" b="1" dirty="0" err="1" smtClean="0">
                <a:latin typeface="Georgia" pitchFamily="18" charset="0"/>
              </a:rPr>
              <a:t>Luynes</a:t>
            </a:r>
            <a:r>
              <a:rPr lang="en-US" sz="2400" b="1" dirty="0" smtClean="0">
                <a:latin typeface="Georgia" pitchFamily="18" charset="0"/>
              </a:rPr>
              <a:t> and Richelieu (more of both to come)</a:t>
            </a:r>
          </a:p>
          <a:p>
            <a:r>
              <a:rPr lang="en-US" sz="2800" b="1" dirty="0" smtClean="0">
                <a:latin typeface="Georgia" pitchFamily="18" charset="0"/>
              </a:rPr>
              <a:t>His mother Marie de Medici ruled a Regent.  </a:t>
            </a:r>
          </a:p>
          <a:p>
            <a:pPr lvl="1"/>
            <a:r>
              <a:rPr lang="en-US" sz="2400" b="1" dirty="0" smtClean="0">
                <a:latin typeface="Georgia" pitchFamily="18" charset="0"/>
              </a:rPr>
              <a:t>She played favorites and allowed her lovers to gain power at the expense of the monarchy</a:t>
            </a:r>
          </a:p>
        </p:txBody>
      </p:sp>
      <p:pic>
        <p:nvPicPr>
          <p:cNvPr id="1027" name="Picture 3"/>
          <p:cNvPicPr>
            <a:picLocks noChangeAspect="1" noChangeArrowheads="1"/>
          </p:cNvPicPr>
          <p:nvPr/>
        </p:nvPicPr>
        <p:blipFill>
          <a:blip r:embed="rId2" cstate="print"/>
          <a:srcRect/>
          <a:stretch>
            <a:fillRect/>
          </a:stretch>
        </p:blipFill>
        <p:spPr bwMode="auto">
          <a:xfrm>
            <a:off x="152400" y="1600200"/>
            <a:ext cx="2505075" cy="4476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2362200" y="441325"/>
            <a:ext cx="59436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Palais de Versailles</a:t>
            </a:r>
          </a:p>
        </p:txBody>
      </p:sp>
      <p:pic>
        <p:nvPicPr>
          <p:cNvPr id="128004" name="Picture 4" descr="PalaisDeVersailles-1"/>
          <p:cNvPicPr>
            <a:picLocks noChangeAspect="1" noChangeArrowheads="1"/>
          </p:cNvPicPr>
          <p:nvPr/>
        </p:nvPicPr>
        <p:blipFill>
          <a:blip r:embed="rId2" cstate="print">
            <a:lum contrast="6000"/>
          </a:blip>
          <a:srcRect/>
          <a:stretch>
            <a:fillRect/>
          </a:stretch>
        </p:blipFill>
        <p:spPr bwMode="auto">
          <a:xfrm>
            <a:off x="1790700" y="1498600"/>
            <a:ext cx="7124700" cy="47498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1600200" y="304800"/>
            <a:ext cx="7391400" cy="155575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Versailles Palace,</a:t>
            </a:r>
            <a:br>
              <a:rPr lang="en-US" sz="4800" b="1">
                <a:solidFill>
                  <a:srgbClr val="720072"/>
                </a:solidFill>
                <a:latin typeface="BlackChancery" pitchFamily="2" charset="0"/>
              </a:rPr>
            </a:br>
            <a:r>
              <a:rPr lang="en-US" sz="4800" b="1">
                <a:solidFill>
                  <a:srgbClr val="720072"/>
                </a:solidFill>
                <a:latin typeface="BlackChancery" pitchFamily="2" charset="0"/>
              </a:rPr>
              <a:t>Park Side</a:t>
            </a:r>
          </a:p>
        </p:txBody>
      </p:sp>
      <p:pic>
        <p:nvPicPr>
          <p:cNvPr id="175107" name="Picture 3" descr="VerGarden"/>
          <p:cNvPicPr>
            <a:picLocks noChangeAspect="1" noChangeArrowheads="1"/>
          </p:cNvPicPr>
          <p:nvPr/>
        </p:nvPicPr>
        <p:blipFill>
          <a:blip r:embed="rId2" cstate="print">
            <a:lum contrast="6000"/>
          </a:blip>
          <a:srcRect/>
          <a:stretch>
            <a:fillRect/>
          </a:stretch>
        </p:blipFill>
        <p:spPr bwMode="auto">
          <a:xfrm>
            <a:off x="2133600" y="2122488"/>
            <a:ext cx="6172200" cy="3516312"/>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905000" y="457200"/>
            <a:ext cx="67818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Garden View of Versailles</a:t>
            </a:r>
          </a:p>
        </p:txBody>
      </p:sp>
      <p:pic>
        <p:nvPicPr>
          <p:cNvPr id="124932" name="Picture 4" descr="Versailles-GardenView"/>
          <p:cNvPicPr>
            <a:picLocks noChangeAspect="1" noChangeArrowheads="1"/>
          </p:cNvPicPr>
          <p:nvPr/>
        </p:nvPicPr>
        <p:blipFill>
          <a:blip r:embed="rId2" cstate="print">
            <a:lum bright="6000" contrast="6000"/>
          </a:blip>
          <a:srcRect/>
          <a:stretch>
            <a:fillRect/>
          </a:stretch>
        </p:blipFill>
        <p:spPr bwMode="auto">
          <a:xfrm>
            <a:off x="1828800" y="1828800"/>
            <a:ext cx="7008813" cy="41148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286000" y="471488"/>
            <a:ext cx="5943600" cy="823912"/>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Chateau de Versailles</a:t>
            </a:r>
          </a:p>
        </p:txBody>
      </p:sp>
      <p:pic>
        <p:nvPicPr>
          <p:cNvPr id="125957" name="Picture 5" descr="Chateau de Versailles"/>
          <p:cNvPicPr>
            <a:picLocks noChangeAspect="1" noChangeArrowheads="1"/>
          </p:cNvPicPr>
          <p:nvPr/>
        </p:nvPicPr>
        <p:blipFill>
          <a:blip r:embed="rId2" cstate="print">
            <a:lum bright="-10000" contrast="6000"/>
          </a:blip>
          <a:srcRect/>
          <a:stretch>
            <a:fillRect/>
          </a:stretch>
        </p:blipFill>
        <p:spPr bwMode="auto">
          <a:xfrm>
            <a:off x="1905000" y="1981200"/>
            <a:ext cx="6923088" cy="3941763"/>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2286000" y="381000"/>
            <a:ext cx="59436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Chateau de Versailles</a:t>
            </a:r>
          </a:p>
        </p:txBody>
      </p:sp>
      <p:pic>
        <p:nvPicPr>
          <p:cNvPr id="126980" name="Picture 4" descr="Chateau de Versailles-1"/>
          <p:cNvPicPr>
            <a:picLocks noChangeAspect="1" noChangeArrowheads="1"/>
          </p:cNvPicPr>
          <p:nvPr/>
        </p:nvPicPr>
        <p:blipFill>
          <a:blip r:embed="rId2" cstate="print"/>
          <a:srcRect/>
          <a:stretch>
            <a:fillRect/>
          </a:stretch>
        </p:blipFill>
        <p:spPr bwMode="auto">
          <a:xfrm>
            <a:off x="1828800" y="1589088"/>
            <a:ext cx="6934200" cy="4506912"/>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1600200" y="1952625"/>
            <a:ext cx="2895600" cy="2800767"/>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dirty="0" smtClean="0">
                <a:solidFill>
                  <a:srgbClr val="720072"/>
                </a:solidFill>
                <a:latin typeface="BlackChancery" pitchFamily="2" charset="0"/>
              </a:rPr>
              <a:t>Andre </a:t>
            </a:r>
            <a:r>
              <a:rPr lang="en-US" sz="4400" b="1" dirty="0">
                <a:solidFill>
                  <a:srgbClr val="720072"/>
                </a:solidFill>
                <a:latin typeface="BlackChancery" pitchFamily="2" charset="0"/>
              </a:rPr>
              <a:t/>
            </a:r>
            <a:br>
              <a:rPr lang="en-US" sz="4400" b="1" dirty="0">
                <a:solidFill>
                  <a:srgbClr val="720072"/>
                </a:solidFill>
                <a:latin typeface="BlackChancery" pitchFamily="2" charset="0"/>
              </a:rPr>
            </a:br>
            <a:r>
              <a:rPr lang="en-US" sz="4400" b="1" dirty="0">
                <a:solidFill>
                  <a:srgbClr val="720072"/>
                </a:solidFill>
                <a:latin typeface="BlackChancery" pitchFamily="2" charset="0"/>
              </a:rPr>
              <a:t>Le </a:t>
            </a:r>
            <a:r>
              <a:rPr lang="en-US" sz="4400" b="1" dirty="0" smtClean="0">
                <a:solidFill>
                  <a:srgbClr val="720072"/>
                </a:solidFill>
                <a:latin typeface="BlackChancery" pitchFamily="2" charset="0"/>
              </a:rPr>
              <a:t>Notre</a:t>
            </a:r>
            <a:r>
              <a:rPr lang="en-US" sz="4400" b="1" dirty="0">
                <a:solidFill>
                  <a:srgbClr val="720072"/>
                </a:solidFill>
                <a:latin typeface="BlackChancery" pitchFamily="2" charset="0"/>
              </a:rPr>
              <a:t>, Royal Gardener</a:t>
            </a:r>
          </a:p>
        </p:txBody>
      </p:sp>
      <p:pic>
        <p:nvPicPr>
          <p:cNvPr id="189443" name="Picture 3" descr="Lenotre-Z"/>
          <p:cNvPicPr>
            <a:picLocks noChangeAspect="1" noChangeArrowheads="1"/>
          </p:cNvPicPr>
          <p:nvPr/>
        </p:nvPicPr>
        <p:blipFill>
          <a:blip r:embed="rId2" cstate="print">
            <a:lum contrast="12000"/>
          </a:blip>
          <a:srcRect/>
          <a:stretch>
            <a:fillRect/>
          </a:stretch>
        </p:blipFill>
        <p:spPr bwMode="auto">
          <a:xfrm>
            <a:off x="4598988" y="762000"/>
            <a:ext cx="4087812" cy="5410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600200" y="304800"/>
            <a:ext cx="7391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Versailles’ Northern Gardens</a:t>
            </a:r>
          </a:p>
        </p:txBody>
      </p:sp>
      <p:pic>
        <p:nvPicPr>
          <p:cNvPr id="179203" name="Picture 3" descr="parterrenord-Z"/>
          <p:cNvPicPr>
            <a:picLocks noChangeAspect="1" noChangeArrowheads="1"/>
          </p:cNvPicPr>
          <p:nvPr/>
        </p:nvPicPr>
        <p:blipFill>
          <a:blip r:embed="rId2" cstate="print">
            <a:lum bright="6000" contrast="6000"/>
          </a:blip>
          <a:srcRect/>
          <a:stretch>
            <a:fillRect/>
          </a:stretch>
        </p:blipFill>
        <p:spPr bwMode="auto">
          <a:xfrm>
            <a:off x="1752600" y="1371600"/>
            <a:ext cx="7010400" cy="45418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600200" y="441325"/>
            <a:ext cx="72390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Gardens at Versailles</a:t>
            </a:r>
          </a:p>
        </p:txBody>
      </p:sp>
      <p:pic>
        <p:nvPicPr>
          <p:cNvPr id="180227" name="Picture 3" descr="Gardens"/>
          <p:cNvPicPr>
            <a:picLocks noChangeAspect="1" noChangeArrowheads="1"/>
          </p:cNvPicPr>
          <p:nvPr/>
        </p:nvPicPr>
        <p:blipFill>
          <a:blip r:embed="rId2" cstate="print">
            <a:lum contrast="40000"/>
          </a:blip>
          <a:srcRect/>
          <a:stretch>
            <a:fillRect/>
          </a:stretch>
        </p:blipFill>
        <p:spPr bwMode="auto">
          <a:xfrm>
            <a:off x="1752600" y="1695450"/>
            <a:ext cx="7010400" cy="409575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1676400" y="441325"/>
            <a:ext cx="72390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Chateau de Versailles Gardens</a:t>
            </a:r>
          </a:p>
        </p:txBody>
      </p:sp>
      <p:pic>
        <p:nvPicPr>
          <p:cNvPr id="181251" name="Picture 3" descr="Palace_Gardens"/>
          <p:cNvPicPr>
            <a:picLocks noChangeAspect="1" noChangeArrowheads="1"/>
          </p:cNvPicPr>
          <p:nvPr/>
        </p:nvPicPr>
        <p:blipFill>
          <a:blip r:embed="rId2" cstate="print">
            <a:lum contrast="26000"/>
          </a:blip>
          <a:srcRect/>
          <a:stretch>
            <a:fillRect/>
          </a:stretch>
        </p:blipFill>
        <p:spPr bwMode="auto">
          <a:xfrm>
            <a:off x="1828800" y="1524000"/>
            <a:ext cx="7010400" cy="45974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600200" y="441325"/>
            <a:ext cx="72390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The Orangery</a:t>
            </a:r>
          </a:p>
        </p:txBody>
      </p:sp>
      <p:pic>
        <p:nvPicPr>
          <p:cNvPr id="182275" name="Picture 3" descr="Orangery"/>
          <p:cNvPicPr>
            <a:picLocks noChangeAspect="1" noChangeArrowheads="1"/>
          </p:cNvPicPr>
          <p:nvPr/>
        </p:nvPicPr>
        <p:blipFill>
          <a:blip r:embed="rId2" cstate="print">
            <a:lum contrast="14000"/>
          </a:blip>
          <a:srcRect/>
          <a:stretch>
            <a:fillRect/>
          </a:stretch>
        </p:blipFill>
        <p:spPr bwMode="auto">
          <a:xfrm>
            <a:off x="1749425" y="1447800"/>
            <a:ext cx="7165975" cy="4395788"/>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1143000"/>
          </a:xfrm>
        </p:spPr>
        <p:txBody>
          <a:bodyPr/>
          <a:lstStyle/>
          <a:p>
            <a:pPr algn="ctr"/>
            <a:r>
              <a:rPr lang="en-US" b="1" dirty="0" smtClean="0">
                <a:latin typeface="Georgia" pitchFamily="18" charset="0"/>
              </a:rPr>
              <a:t>How Things Worked in France</a:t>
            </a:r>
            <a:endParaRPr lang="en-US" b="1" dirty="0">
              <a:latin typeface="Georgia" pitchFamily="18" charset="0"/>
            </a:endParaRPr>
          </a:p>
        </p:txBody>
      </p:sp>
      <p:sp>
        <p:nvSpPr>
          <p:cNvPr id="3" name="Content Placeholder 2"/>
          <p:cNvSpPr>
            <a:spLocks noGrp="1"/>
          </p:cNvSpPr>
          <p:nvPr>
            <p:ph idx="1"/>
          </p:nvPr>
        </p:nvSpPr>
        <p:spPr>
          <a:xfrm>
            <a:off x="1371600" y="1493837"/>
            <a:ext cx="7772400" cy="4525963"/>
          </a:xfrm>
        </p:spPr>
        <p:txBody>
          <a:bodyPr/>
          <a:lstStyle/>
          <a:p>
            <a:r>
              <a:rPr lang="en-US" sz="2800" b="1" dirty="0" smtClean="0">
                <a:latin typeface="Georgia" pitchFamily="18" charset="0"/>
              </a:rPr>
              <a:t>Royal Council – monarch appointed (traditionally nobility of Blood)  Often too many cooks to work effectively.  Smaller body of top 6 – </a:t>
            </a:r>
            <a:r>
              <a:rPr lang="en-US" sz="2800" b="1" dirty="0" err="1" smtClean="0">
                <a:latin typeface="Georgia" pitchFamily="18" charset="0"/>
              </a:rPr>
              <a:t>Counseil</a:t>
            </a:r>
            <a:r>
              <a:rPr lang="en-US" sz="2800" b="1" dirty="0" smtClean="0">
                <a:latin typeface="Georgia" pitchFamily="18" charset="0"/>
              </a:rPr>
              <a:t> des Affaires.</a:t>
            </a:r>
          </a:p>
          <a:p>
            <a:r>
              <a:rPr lang="en-US" sz="2800" b="1" dirty="0" smtClean="0">
                <a:latin typeface="Georgia" pitchFamily="18" charset="0"/>
              </a:rPr>
              <a:t>Numerous “departments” to cover their piece of the pie – finance, justice, military etc.</a:t>
            </a:r>
          </a:p>
          <a:p>
            <a:r>
              <a:rPr lang="en-US" sz="2800" b="1" dirty="0" smtClean="0">
                <a:latin typeface="Georgia" pitchFamily="18" charset="0"/>
              </a:rPr>
              <a:t>Sovereign bodies known as ‘</a:t>
            </a:r>
            <a:r>
              <a:rPr lang="en-US" sz="2800" b="1" dirty="0" err="1" smtClean="0">
                <a:latin typeface="Georgia" pitchFamily="18" charset="0"/>
              </a:rPr>
              <a:t>Parlements</a:t>
            </a:r>
            <a:r>
              <a:rPr lang="en-US" sz="2800" b="1" dirty="0" smtClean="0">
                <a:latin typeface="Georgia" pitchFamily="18" charset="0"/>
              </a:rPr>
              <a:t>’, the most important of which was </a:t>
            </a:r>
            <a:r>
              <a:rPr lang="en-US" sz="2800" b="1" dirty="0" err="1" smtClean="0">
                <a:latin typeface="Georgia" pitchFamily="18" charset="0"/>
              </a:rPr>
              <a:t>Parlement</a:t>
            </a:r>
            <a:r>
              <a:rPr lang="en-US" sz="2800" b="1" dirty="0" smtClean="0">
                <a:latin typeface="Georgia" pitchFamily="18" charset="0"/>
              </a:rPr>
              <a:t> de Paris.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752600" y="381000"/>
            <a:ext cx="72390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Grounds at Versailles</a:t>
            </a:r>
          </a:p>
        </p:txBody>
      </p:sp>
      <p:pic>
        <p:nvPicPr>
          <p:cNvPr id="188419" name="Picture 3" descr="Grounds-1"/>
          <p:cNvPicPr>
            <a:picLocks noChangeAspect="1" noChangeArrowheads="1"/>
          </p:cNvPicPr>
          <p:nvPr/>
        </p:nvPicPr>
        <p:blipFill>
          <a:blip r:embed="rId2" cstate="print">
            <a:lum contrast="6000"/>
          </a:blip>
          <a:srcRect/>
          <a:stretch>
            <a:fillRect/>
          </a:stretch>
        </p:blipFill>
        <p:spPr bwMode="auto">
          <a:xfrm>
            <a:off x="1781175" y="1524000"/>
            <a:ext cx="7058025" cy="4557713"/>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1600200" y="304800"/>
            <a:ext cx="73914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Fountains, Fountains, and More Fountains!</a:t>
            </a:r>
          </a:p>
        </p:txBody>
      </p:sp>
      <p:pic>
        <p:nvPicPr>
          <p:cNvPr id="183299" name="Picture 3" descr="Versailles08"/>
          <p:cNvPicPr>
            <a:picLocks noChangeAspect="1" noChangeArrowheads="1"/>
          </p:cNvPicPr>
          <p:nvPr/>
        </p:nvPicPr>
        <p:blipFill>
          <a:blip r:embed="rId2" cstate="print">
            <a:lum bright="6000" contrast="6000"/>
          </a:blip>
          <a:srcRect/>
          <a:stretch>
            <a:fillRect/>
          </a:stretch>
        </p:blipFill>
        <p:spPr bwMode="auto">
          <a:xfrm>
            <a:off x="1828800" y="1914525"/>
            <a:ext cx="7010400" cy="418147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1752600" y="441325"/>
            <a:ext cx="70866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And More Fountains!	</a:t>
            </a:r>
          </a:p>
        </p:txBody>
      </p:sp>
      <p:pic>
        <p:nvPicPr>
          <p:cNvPr id="184323" name="Picture 3" descr="Fountains-2"/>
          <p:cNvPicPr>
            <a:picLocks noChangeAspect="1" noChangeArrowheads="1"/>
          </p:cNvPicPr>
          <p:nvPr/>
        </p:nvPicPr>
        <p:blipFill>
          <a:blip r:embed="rId2" cstate="print">
            <a:lum contrast="26000"/>
          </a:blip>
          <a:srcRect/>
          <a:stretch>
            <a:fillRect/>
          </a:stretch>
        </p:blipFill>
        <p:spPr bwMode="auto">
          <a:xfrm>
            <a:off x="2209800" y="1676400"/>
            <a:ext cx="6248400" cy="42497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1676400" y="700088"/>
            <a:ext cx="7239000" cy="823912"/>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And More Fountains!</a:t>
            </a:r>
          </a:p>
        </p:txBody>
      </p:sp>
      <p:pic>
        <p:nvPicPr>
          <p:cNvPr id="185347" name="Picture 3" descr="Fountains-1"/>
          <p:cNvPicPr>
            <a:picLocks noChangeAspect="1" noChangeArrowheads="1"/>
          </p:cNvPicPr>
          <p:nvPr/>
        </p:nvPicPr>
        <p:blipFill>
          <a:blip r:embed="rId2" cstate="print">
            <a:lum contrast="20000"/>
          </a:blip>
          <a:srcRect/>
          <a:stretch>
            <a:fillRect/>
          </a:stretch>
        </p:blipFill>
        <p:spPr bwMode="auto">
          <a:xfrm>
            <a:off x="1752600" y="2362200"/>
            <a:ext cx="7162800" cy="27082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676400" y="228600"/>
            <a:ext cx="7162800" cy="155575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And Even More Fountains!!!</a:t>
            </a:r>
          </a:p>
        </p:txBody>
      </p:sp>
      <p:pic>
        <p:nvPicPr>
          <p:cNvPr id="186371" name="Picture 3" descr="Fountains-3"/>
          <p:cNvPicPr>
            <a:picLocks noChangeAspect="1" noChangeArrowheads="1"/>
          </p:cNvPicPr>
          <p:nvPr/>
        </p:nvPicPr>
        <p:blipFill>
          <a:blip r:embed="rId2" cstate="print">
            <a:lum contrast="6000"/>
          </a:blip>
          <a:srcRect/>
          <a:stretch>
            <a:fillRect/>
          </a:stretch>
        </p:blipFill>
        <p:spPr bwMode="auto">
          <a:xfrm>
            <a:off x="1700213" y="1982788"/>
            <a:ext cx="7215187" cy="4494212"/>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6629400" y="2133600"/>
            <a:ext cx="2438400" cy="21971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600" b="1">
                <a:solidFill>
                  <a:srgbClr val="720072"/>
                </a:solidFill>
                <a:latin typeface="BlackChancery" pitchFamily="2" charset="0"/>
              </a:rPr>
              <a:t>Hall </a:t>
            </a:r>
            <a:br>
              <a:rPr lang="en-US" sz="4600" b="1">
                <a:solidFill>
                  <a:srgbClr val="720072"/>
                </a:solidFill>
                <a:latin typeface="BlackChancery" pitchFamily="2" charset="0"/>
              </a:rPr>
            </a:br>
            <a:r>
              <a:rPr lang="en-US" sz="4600" b="1">
                <a:solidFill>
                  <a:srgbClr val="720072"/>
                </a:solidFill>
                <a:latin typeface="BlackChancery" pitchFamily="2" charset="0"/>
              </a:rPr>
              <a:t>of</a:t>
            </a:r>
            <a:br>
              <a:rPr lang="en-US" sz="4600" b="1">
                <a:solidFill>
                  <a:srgbClr val="720072"/>
                </a:solidFill>
                <a:latin typeface="BlackChancery" pitchFamily="2" charset="0"/>
              </a:rPr>
            </a:br>
            <a:r>
              <a:rPr lang="en-US" sz="4600" b="1">
                <a:solidFill>
                  <a:srgbClr val="720072"/>
                </a:solidFill>
                <a:latin typeface="BlackChancery" pitchFamily="2" charset="0"/>
              </a:rPr>
              <a:t>Mirrors</a:t>
            </a:r>
          </a:p>
        </p:txBody>
      </p:sp>
      <p:pic>
        <p:nvPicPr>
          <p:cNvPr id="129030" name="Picture 6" descr="112-7z"/>
          <p:cNvPicPr>
            <a:picLocks noChangeAspect="1" noChangeArrowheads="1"/>
          </p:cNvPicPr>
          <p:nvPr/>
        </p:nvPicPr>
        <p:blipFill>
          <a:blip r:embed="rId2" cstate="print">
            <a:lum bright="6000" contrast="12000"/>
          </a:blip>
          <a:srcRect/>
          <a:stretch>
            <a:fillRect/>
          </a:stretch>
        </p:blipFill>
        <p:spPr bwMode="auto">
          <a:xfrm>
            <a:off x="1752600" y="457200"/>
            <a:ext cx="4884738" cy="6096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Queen's Bed"/>
          <p:cNvPicPr>
            <a:picLocks noChangeAspect="1" noChangeArrowheads="1"/>
          </p:cNvPicPr>
          <p:nvPr/>
        </p:nvPicPr>
        <p:blipFill>
          <a:blip r:embed="rId2" cstate="print">
            <a:lum bright="6000" contrast="20000"/>
          </a:blip>
          <a:srcRect/>
          <a:stretch>
            <a:fillRect/>
          </a:stretch>
        </p:blipFill>
        <p:spPr bwMode="auto">
          <a:xfrm>
            <a:off x="5643563" y="1752600"/>
            <a:ext cx="2967037" cy="4648200"/>
          </a:xfrm>
          <a:prstGeom prst="rect">
            <a:avLst/>
          </a:prstGeom>
          <a:noFill/>
          <a:ln w="9525">
            <a:solidFill>
              <a:schemeClr val="tx1"/>
            </a:solidFill>
            <a:miter lim="800000"/>
            <a:headEnd/>
            <a:tailEnd/>
          </a:ln>
          <a:effectLst/>
        </p:spPr>
      </p:pic>
      <p:sp>
        <p:nvSpPr>
          <p:cNvPr id="133127" name="Text Box 7"/>
          <p:cNvSpPr txBox="1">
            <a:spLocks noChangeArrowheads="1"/>
          </p:cNvSpPr>
          <p:nvPr/>
        </p:nvSpPr>
        <p:spPr bwMode="auto">
          <a:xfrm>
            <a:off x="5486400" y="304800"/>
            <a:ext cx="3200400" cy="11906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3600" b="1">
                <a:solidFill>
                  <a:srgbClr val="720072"/>
                </a:solidFill>
                <a:latin typeface="BlackChancery" pitchFamily="2" charset="0"/>
              </a:rPr>
              <a:t>The Queen’s Bed</a:t>
            </a:r>
          </a:p>
        </p:txBody>
      </p:sp>
      <p:sp>
        <p:nvSpPr>
          <p:cNvPr id="133128" name="Text Box 8"/>
          <p:cNvSpPr txBox="1">
            <a:spLocks noChangeArrowheads="1"/>
          </p:cNvSpPr>
          <p:nvPr/>
        </p:nvSpPr>
        <p:spPr bwMode="auto">
          <a:xfrm>
            <a:off x="1981200" y="304800"/>
            <a:ext cx="2971800" cy="11906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3600" b="1">
                <a:solidFill>
                  <a:srgbClr val="720072"/>
                </a:solidFill>
                <a:latin typeface="BlackChancery" pitchFamily="2" charset="0"/>
              </a:rPr>
              <a:t>The King’s Bed</a:t>
            </a:r>
          </a:p>
        </p:txBody>
      </p:sp>
      <p:pic>
        <p:nvPicPr>
          <p:cNvPr id="133129" name="Picture 9" descr="King's Bed"/>
          <p:cNvPicPr>
            <a:picLocks noChangeAspect="1" noChangeArrowheads="1"/>
          </p:cNvPicPr>
          <p:nvPr/>
        </p:nvPicPr>
        <p:blipFill>
          <a:blip r:embed="rId3" cstate="print">
            <a:lum contrast="26000"/>
          </a:blip>
          <a:srcRect/>
          <a:stretch>
            <a:fillRect/>
          </a:stretch>
        </p:blipFill>
        <p:spPr bwMode="auto">
          <a:xfrm>
            <a:off x="1981200" y="1752600"/>
            <a:ext cx="3087688" cy="4648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withEffect">
                                  <p:stCondLst>
                                    <p:cond delay="0"/>
                                  </p:stCondLst>
                                  <p:childTnLst>
                                    <p:set>
                                      <p:cBhvr>
                                        <p:cTn id="6" dur="1" fill="hold">
                                          <p:stCondLst>
                                            <p:cond delay="0"/>
                                          </p:stCondLst>
                                        </p:cTn>
                                        <p:tgtEl>
                                          <p:spTgt spid="133128"/>
                                        </p:tgtEl>
                                        <p:attrNameLst>
                                          <p:attrName>style.visibility</p:attrName>
                                        </p:attrNameLst>
                                      </p:cBhvr>
                                      <p:to>
                                        <p:strVal val="visible"/>
                                      </p:to>
                                    </p:set>
                                    <p:anim calcmode="lin" valueType="num">
                                      <p:cBhvr additive="base">
                                        <p:cTn id="7" dur="2000" fill="hold"/>
                                        <p:tgtEl>
                                          <p:spTgt spid="133128"/>
                                        </p:tgtEl>
                                        <p:attrNameLst>
                                          <p:attrName>ppt_x</p:attrName>
                                        </p:attrNameLst>
                                      </p:cBhvr>
                                      <p:tavLst>
                                        <p:tav tm="0">
                                          <p:val>
                                            <p:strVal val="0-#ppt_w/2"/>
                                          </p:val>
                                        </p:tav>
                                        <p:tav tm="100000">
                                          <p:val>
                                            <p:strVal val="#ppt_x"/>
                                          </p:val>
                                        </p:tav>
                                      </p:tavLst>
                                    </p:anim>
                                    <p:anim calcmode="lin" valueType="num">
                                      <p:cBhvr additive="base">
                                        <p:cTn id="8" dur="2000" fill="hold"/>
                                        <p:tgtEl>
                                          <p:spTgt spid="133128"/>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133129"/>
                                        </p:tgtEl>
                                        <p:attrNameLst>
                                          <p:attrName>style.visibility</p:attrName>
                                        </p:attrNameLst>
                                      </p:cBhvr>
                                      <p:to>
                                        <p:strVal val="visible"/>
                                      </p:to>
                                    </p:set>
                                    <p:anim calcmode="lin" valueType="num">
                                      <p:cBhvr additive="base">
                                        <p:cTn id="11" dur="2000" fill="hold"/>
                                        <p:tgtEl>
                                          <p:spTgt spid="133129"/>
                                        </p:tgtEl>
                                        <p:attrNameLst>
                                          <p:attrName>ppt_x</p:attrName>
                                        </p:attrNameLst>
                                      </p:cBhvr>
                                      <p:tavLst>
                                        <p:tav tm="0">
                                          <p:val>
                                            <p:strVal val="0-#ppt_w/2"/>
                                          </p:val>
                                        </p:tav>
                                        <p:tav tm="100000">
                                          <p:val>
                                            <p:strVal val="#ppt_x"/>
                                          </p:val>
                                        </p:tav>
                                      </p:tavLst>
                                    </p:anim>
                                    <p:anim calcmode="lin" valueType="num">
                                      <p:cBhvr additive="base">
                                        <p:cTn id="12" dur="2000" fill="hold"/>
                                        <p:tgtEl>
                                          <p:spTgt spid="133129"/>
                                        </p:tgtEl>
                                        <p:attrNameLst>
                                          <p:attrName>ppt_y</p:attrName>
                                        </p:attrNameLst>
                                      </p:cBhvr>
                                      <p:tavLst>
                                        <p:tav tm="0">
                                          <p:val>
                                            <p:strVal val="#ppt_y"/>
                                          </p:val>
                                        </p:tav>
                                        <p:tav tm="100000">
                                          <p:val>
                                            <p:strVal val="#ppt_y"/>
                                          </p:val>
                                        </p:tav>
                                      </p:tavLst>
                                    </p:anim>
                                  </p:childTnLst>
                                </p:cTn>
                              </p:par>
                              <p:par>
                                <p:cTn id="13" presetID="7" presetClass="entr" presetSubtype="2" fill="hold" grpId="0" nodeType="withEffect">
                                  <p:stCondLst>
                                    <p:cond delay="2000"/>
                                  </p:stCondLst>
                                  <p:childTnLst>
                                    <p:set>
                                      <p:cBhvr>
                                        <p:cTn id="14" dur="1" fill="hold">
                                          <p:stCondLst>
                                            <p:cond delay="0"/>
                                          </p:stCondLst>
                                        </p:cTn>
                                        <p:tgtEl>
                                          <p:spTgt spid="133125"/>
                                        </p:tgtEl>
                                        <p:attrNameLst>
                                          <p:attrName>style.visibility</p:attrName>
                                        </p:attrNameLst>
                                      </p:cBhvr>
                                      <p:to>
                                        <p:strVal val="visible"/>
                                      </p:to>
                                    </p:set>
                                    <p:anim calcmode="lin" valueType="num">
                                      <p:cBhvr additive="base">
                                        <p:cTn id="15" dur="2000" fill="hold"/>
                                        <p:tgtEl>
                                          <p:spTgt spid="133125"/>
                                        </p:tgtEl>
                                        <p:attrNameLst>
                                          <p:attrName>ppt_x</p:attrName>
                                        </p:attrNameLst>
                                      </p:cBhvr>
                                      <p:tavLst>
                                        <p:tav tm="0">
                                          <p:val>
                                            <p:strVal val="1+#ppt_w/2"/>
                                          </p:val>
                                        </p:tav>
                                        <p:tav tm="100000">
                                          <p:val>
                                            <p:strVal val="#ppt_x"/>
                                          </p:val>
                                        </p:tav>
                                      </p:tavLst>
                                    </p:anim>
                                    <p:anim calcmode="lin" valueType="num">
                                      <p:cBhvr additive="base">
                                        <p:cTn id="16" dur="2000" fill="hold"/>
                                        <p:tgtEl>
                                          <p:spTgt spid="133125"/>
                                        </p:tgtEl>
                                        <p:attrNameLst>
                                          <p:attrName>ppt_y</p:attrName>
                                        </p:attrNameLst>
                                      </p:cBhvr>
                                      <p:tavLst>
                                        <p:tav tm="0">
                                          <p:val>
                                            <p:strVal val="#ppt_y"/>
                                          </p:val>
                                        </p:tav>
                                        <p:tav tm="100000">
                                          <p:val>
                                            <p:strVal val="#ppt_y"/>
                                          </p:val>
                                        </p:tav>
                                      </p:tavLst>
                                    </p:anim>
                                  </p:childTnLst>
                                </p:cTn>
                              </p:par>
                              <p:par>
                                <p:cTn id="17" presetID="7" presetClass="entr" presetSubtype="2" fill="hold" grpId="0" nodeType="withEffect">
                                  <p:stCondLst>
                                    <p:cond delay="2000"/>
                                  </p:stCondLst>
                                  <p:childTnLst>
                                    <p:set>
                                      <p:cBhvr>
                                        <p:cTn id="18" dur="1" fill="hold">
                                          <p:stCondLst>
                                            <p:cond delay="0"/>
                                          </p:stCondLst>
                                        </p:cTn>
                                        <p:tgtEl>
                                          <p:spTgt spid="133127"/>
                                        </p:tgtEl>
                                        <p:attrNameLst>
                                          <p:attrName>style.visibility</p:attrName>
                                        </p:attrNameLst>
                                      </p:cBhvr>
                                      <p:to>
                                        <p:strVal val="visible"/>
                                      </p:to>
                                    </p:set>
                                    <p:anim calcmode="lin" valueType="num">
                                      <p:cBhvr additive="base">
                                        <p:cTn id="19" dur="2000" fill="hold"/>
                                        <p:tgtEl>
                                          <p:spTgt spid="133127"/>
                                        </p:tgtEl>
                                        <p:attrNameLst>
                                          <p:attrName>ppt_x</p:attrName>
                                        </p:attrNameLst>
                                      </p:cBhvr>
                                      <p:tavLst>
                                        <p:tav tm="0">
                                          <p:val>
                                            <p:strVal val="1+#ppt_w/2"/>
                                          </p:val>
                                        </p:tav>
                                        <p:tav tm="100000">
                                          <p:val>
                                            <p:strVal val="#ppt_x"/>
                                          </p:val>
                                        </p:tav>
                                      </p:tavLst>
                                    </p:anim>
                                    <p:anim calcmode="lin" valueType="num">
                                      <p:cBhvr additive="base">
                                        <p:cTn id="20" dur="2000" fill="hold"/>
                                        <p:tgtEl>
                                          <p:spTgt spid="133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animBg="1"/>
      <p:bldP spid="133127" grpId="0"/>
      <p:bldP spid="1331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286000" y="228600"/>
            <a:ext cx="5943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XIV’s Chapel</a:t>
            </a:r>
          </a:p>
        </p:txBody>
      </p:sp>
      <p:pic>
        <p:nvPicPr>
          <p:cNvPr id="130054" name="Picture 6" descr="chapelle"/>
          <p:cNvPicPr>
            <a:picLocks noChangeAspect="1" noChangeArrowheads="1"/>
          </p:cNvPicPr>
          <p:nvPr/>
        </p:nvPicPr>
        <p:blipFill>
          <a:blip r:embed="rId2" cstate="print">
            <a:lum contrast="6000"/>
          </a:blip>
          <a:srcRect/>
          <a:stretch>
            <a:fillRect/>
          </a:stretch>
        </p:blipFill>
        <p:spPr bwMode="auto">
          <a:xfrm>
            <a:off x="3263900" y="1066800"/>
            <a:ext cx="4203700" cy="54864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600200" y="228600"/>
            <a:ext cx="7391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XIV’s Chapel Altarpiece</a:t>
            </a:r>
          </a:p>
        </p:txBody>
      </p:sp>
      <p:pic>
        <p:nvPicPr>
          <p:cNvPr id="159749" name="Picture 5" descr="autel"/>
          <p:cNvPicPr>
            <a:picLocks noChangeAspect="1" noChangeArrowheads="1"/>
          </p:cNvPicPr>
          <p:nvPr/>
        </p:nvPicPr>
        <p:blipFill>
          <a:blip r:embed="rId2" cstate="print">
            <a:lum bright="6000" contrast="12000"/>
          </a:blip>
          <a:srcRect/>
          <a:stretch>
            <a:fillRect/>
          </a:stretch>
        </p:blipFill>
        <p:spPr bwMode="auto">
          <a:xfrm>
            <a:off x="3048000" y="1143000"/>
            <a:ext cx="4316413" cy="54102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676400" y="228600"/>
            <a:ext cx="7239000" cy="79375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600" b="1">
                <a:solidFill>
                  <a:srgbClr val="720072"/>
                </a:solidFill>
                <a:latin typeface="BlackChancery" pitchFamily="2" charset="0"/>
              </a:rPr>
              <a:t>Organ in Louis XIV’s Chapel</a:t>
            </a:r>
          </a:p>
        </p:txBody>
      </p:sp>
      <p:pic>
        <p:nvPicPr>
          <p:cNvPr id="131076" name="Picture 4" descr="Organ"/>
          <p:cNvPicPr>
            <a:picLocks noChangeAspect="1" noChangeArrowheads="1"/>
          </p:cNvPicPr>
          <p:nvPr/>
        </p:nvPicPr>
        <p:blipFill>
          <a:blip r:embed="rId2" cstate="print">
            <a:lum contrast="32000"/>
          </a:blip>
          <a:srcRect/>
          <a:stretch>
            <a:fillRect/>
          </a:stretch>
        </p:blipFill>
        <p:spPr bwMode="auto">
          <a:xfrm>
            <a:off x="3276600" y="1143000"/>
            <a:ext cx="3814763" cy="54864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467600" cy="1143000"/>
          </a:xfrm>
        </p:spPr>
        <p:txBody>
          <a:bodyPr/>
          <a:lstStyle/>
          <a:p>
            <a:pPr lvl="0" algn="ctr">
              <a:defRPr/>
            </a:pPr>
            <a:r>
              <a:rPr lang="en-US" b="1" dirty="0" smtClean="0">
                <a:latin typeface="Georgia" pitchFamily="18" charset="0"/>
              </a:rPr>
              <a:t>How Things Worked in France Contd.</a:t>
            </a:r>
            <a:br>
              <a:rPr lang="en-US" b="1" dirty="0" smtClean="0">
                <a:latin typeface="Georgia" pitchFamily="18" charset="0"/>
              </a:rPr>
            </a:br>
            <a:endParaRPr lang="en-US" dirty="0">
              <a:latin typeface="Georgia" pitchFamily="18" charset="0"/>
            </a:endParaRPr>
          </a:p>
        </p:txBody>
      </p:sp>
      <p:sp>
        <p:nvSpPr>
          <p:cNvPr id="3" name="Content Placeholder 2"/>
          <p:cNvSpPr>
            <a:spLocks noGrp="1"/>
          </p:cNvSpPr>
          <p:nvPr>
            <p:ph idx="1"/>
          </p:nvPr>
        </p:nvSpPr>
        <p:spPr>
          <a:xfrm>
            <a:off x="1295400" y="1341437"/>
            <a:ext cx="7696200" cy="4525963"/>
          </a:xfrm>
        </p:spPr>
        <p:txBody>
          <a:bodyPr/>
          <a:lstStyle/>
          <a:p>
            <a:r>
              <a:rPr lang="en-US" sz="2800" b="1" dirty="0" smtClean="0">
                <a:latin typeface="Georgia" pitchFamily="18" charset="0"/>
              </a:rPr>
              <a:t>If the King needed something these bodies did not support, he simply created a duplicate version loaded with supporters.</a:t>
            </a:r>
          </a:p>
          <a:p>
            <a:pPr lvl="1"/>
            <a:r>
              <a:rPr lang="en-US" sz="2400" b="1" dirty="0" smtClean="0">
                <a:latin typeface="Georgia" pitchFamily="18" charset="0"/>
              </a:rPr>
              <a:t>This creates a huge bureaucracy.</a:t>
            </a:r>
          </a:p>
          <a:p>
            <a:r>
              <a:rPr lang="en-US" sz="2800" b="1" dirty="0" smtClean="0">
                <a:latin typeface="Georgia" pitchFamily="18" charset="0"/>
              </a:rPr>
              <a:t>Henri IV had been strong enough to control all of these, but a minor…</a:t>
            </a:r>
          </a:p>
          <a:p>
            <a:r>
              <a:rPr lang="en-US" sz="2800" b="1" dirty="0" smtClean="0">
                <a:latin typeface="Georgia" pitchFamily="18" charset="0"/>
              </a:rPr>
              <a:t>So these bodies now began to assert themselves.</a:t>
            </a:r>
          </a:p>
          <a:p>
            <a:r>
              <a:rPr lang="en-US" sz="2800" b="1" dirty="0" smtClean="0">
                <a:latin typeface="Georgia" pitchFamily="18" charset="0"/>
              </a:rPr>
              <a:t>They were not alone.  In the weakened times, the Huguenots did too.</a:t>
            </a:r>
            <a:endParaRPr lang="en-US" sz="2800" b="1" dirty="0">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down)">
                                      <p:cBhvr>
                                        <p:cTn id="7" dur="500"/>
                                        <p:tgtEl>
                                          <p:spTgt spid="3">
                                            <p:txEl>
                                              <p:pRg st="0" end="0"/>
                                            </p:txEl>
                                          </p:spTgt>
                                        </p:tgtEl>
                                      </p:cBhvr>
                                    </p:animEffect>
                                  </p:childTnLst>
                                </p:cTn>
                              </p:par>
                              <p:par>
                                <p:cTn id="8" presetID="5" presetClass="entr" presetSubtype="5"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5"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5"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5"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1676400" y="152400"/>
            <a:ext cx="72390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XIV’s Opera Stage</a:t>
            </a:r>
          </a:p>
        </p:txBody>
      </p:sp>
      <p:pic>
        <p:nvPicPr>
          <p:cNvPr id="132100" name="Picture 4" descr="Opera"/>
          <p:cNvPicPr>
            <a:picLocks noChangeAspect="1" noChangeArrowheads="1"/>
          </p:cNvPicPr>
          <p:nvPr/>
        </p:nvPicPr>
        <p:blipFill>
          <a:blip r:embed="rId2" cstate="print">
            <a:lum bright="-8000" contrast="32000"/>
          </a:blip>
          <a:srcRect/>
          <a:stretch>
            <a:fillRect/>
          </a:stretch>
        </p:blipFill>
        <p:spPr bwMode="auto">
          <a:xfrm>
            <a:off x="2743200" y="1066800"/>
            <a:ext cx="5099050" cy="55626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2667000" y="152400"/>
            <a:ext cx="51054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Cabinet with Views </a:t>
            </a:r>
            <a:br>
              <a:rPr lang="en-US" sz="4400" b="1">
                <a:solidFill>
                  <a:srgbClr val="720072"/>
                </a:solidFill>
                <a:latin typeface="BlackChancery" pitchFamily="2" charset="0"/>
              </a:rPr>
            </a:br>
            <a:r>
              <a:rPr lang="en-US" sz="4400" b="1">
                <a:solidFill>
                  <a:srgbClr val="720072"/>
                </a:solidFill>
                <a:latin typeface="BlackChancery" pitchFamily="2" charset="0"/>
              </a:rPr>
              <a:t>of Versailles, 19c</a:t>
            </a:r>
          </a:p>
        </p:txBody>
      </p:sp>
      <p:pic>
        <p:nvPicPr>
          <p:cNvPr id="142340" name="Picture 4" descr="Cabinet"/>
          <p:cNvPicPr>
            <a:picLocks noChangeAspect="1" noChangeArrowheads="1"/>
          </p:cNvPicPr>
          <p:nvPr/>
        </p:nvPicPr>
        <p:blipFill>
          <a:blip r:embed="rId2" cstate="print">
            <a:lum contrast="6000"/>
          </a:blip>
          <a:srcRect/>
          <a:stretch>
            <a:fillRect/>
          </a:stretch>
        </p:blipFill>
        <p:spPr bwMode="auto">
          <a:xfrm>
            <a:off x="3621088" y="1676400"/>
            <a:ext cx="3208337" cy="4876800"/>
          </a:xfrm>
          <a:prstGeom prst="rect">
            <a:avLst/>
          </a:prstGeom>
          <a:noFill/>
          <a:ln w="9525">
            <a:solidFill>
              <a:srgbClr val="6E006E"/>
            </a:solidFill>
            <a:miter lim="800000"/>
            <a:headEnd/>
            <a:tailEnd/>
          </a:ln>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1600200" y="228600"/>
            <a:ext cx="7391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XIV Furniture</a:t>
            </a:r>
          </a:p>
        </p:txBody>
      </p:sp>
      <p:pic>
        <p:nvPicPr>
          <p:cNvPr id="192515" name="Picture 3" descr="Pair of French, Louis XIV period Fauteuils"/>
          <p:cNvPicPr>
            <a:picLocks noChangeAspect="1" noChangeArrowheads="1"/>
          </p:cNvPicPr>
          <p:nvPr/>
        </p:nvPicPr>
        <p:blipFill>
          <a:blip r:embed="rId2" cstate="print">
            <a:lum bright="6000" contrast="6000"/>
          </a:blip>
          <a:srcRect t="6496" b="6496"/>
          <a:stretch>
            <a:fillRect/>
          </a:stretch>
        </p:blipFill>
        <p:spPr bwMode="auto">
          <a:xfrm>
            <a:off x="1752600" y="1219200"/>
            <a:ext cx="3352800" cy="2414588"/>
          </a:xfrm>
          <a:prstGeom prst="rect">
            <a:avLst/>
          </a:prstGeom>
          <a:noFill/>
          <a:ln w="9525">
            <a:solidFill>
              <a:srgbClr val="6E006E"/>
            </a:solidFill>
            <a:miter lim="800000"/>
            <a:headEnd/>
            <a:tailEnd/>
          </a:ln>
        </p:spPr>
      </p:pic>
      <p:pic>
        <p:nvPicPr>
          <p:cNvPr id="192516" name="Picture 4" descr="French, 18th century, Regence period commode"/>
          <p:cNvPicPr>
            <a:picLocks noChangeAspect="1" noChangeArrowheads="1"/>
          </p:cNvPicPr>
          <p:nvPr/>
        </p:nvPicPr>
        <p:blipFill>
          <a:blip r:embed="rId3" cstate="print">
            <a:lum bright="6000" contrast="6000"/>
          </a:blip>
          <a:srcRect/>
          <a:stretch>
            <a:fillRect/>
          </a:stretch>
        </p:blipFill>
        <p:spPr bwMode="auto">
          <a:xfrm>
            <a:off x="2209800" y="3962400"/>
            <a:ext cx="3276600" cy="2465388"/>
          </a:xfrm>
          <a:prstGeom prst="rect">
            <a:avLst/>
          </a:prstGeom>
          <a:noFill/>
          <a:ln w="9525">
            <a:solidFill>
              <a:srgbClr val="6E006E"/>
            </a:solidFill>
            <a:miter lim="800000"/>
            <a:headEnd/>
            <a:tailEnd/>
          </a:ln>
        </p:spPr>
      </p:pic>
      <p:pic>
        <p:nvPicPr>
          <p:cNvPr id="192517" name="Picture 5" descr="French, Louis XIV period, carved giltwood mirror"/>
          <p:cNvPicPr>
            <a:picLocks noChangeAspect="1" noChangeArrowheads="1"/>
          </p:cNvPicPr>
          <p:nvPr/>
        </p:nvPicPr>
        <p:blipFill>
          <a:blip r:embed="rId4" cstate="print">
            <a:lum bright="6000" contrast="6000"/>
          </a:blip>
          <a:srcRect/>
          <a:stretch>
            <a:fillRect/>
          </a:stretch>
        </p:blipFill>
        <p:spPr bwMode="auto">
          <a:xfrm>
            <a:off x="5867400" y="1143000"/>
            <a:ext cx="2857500" cy="5486400"/>
          </a:xfrm>
          <a:prstGeom prst="rect">
            <a:avLst/>
          </a:prstGeom>
          <a:noFill/>
          <a:ln w="9525">
            <a:solidFill>
              <a:srgbClr val="6E006E"/>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1000"/>
                                  </p:stCondLst>
                                  <p:childTnLst>
                                    <p:set>
                                      <p:cBhvr>
                                        <p:cTn id="6" dur="1" fill="hold">
                                          <p:stCondLst>
                                            <p:cond delay="0"/>
                                          </p:stCondLst>
                                        </p:cTn>
                                        <p:tgtEl>
                                          <p:spTgt spid="192515"/>
                                        </p:tgtEl>
                                        <p:attrNameLst>
                                          <p:attrName>style.visibility</p:attrName>
                                        </p:attrNameLst>
                                      </p:cBhvr>
                                      <p:to>
                                        <p:strVal val="visible"/>
                                      </p:to>
                                    </p:set>
                                    <p:animEffect transition="in" filter="plus(out)">
                                      <p:cBhvr>
                                        <p:cTn id="7" dur="2000"/>
                                        <p:tgtEl>
                                          <p:spTgt spid="192515"/>
                                        </p:tgtEl>
                                      </p:cBhvr>
                                    </p:animEffect>
                                  </p:childTnLst>
                                </p:cTn>
                              </p:par>
                            </p:childTnLst>
                          </p:cTn>
                        </p:par>
                        <p:par>
                          <p:cTn id="8" fill="hold">
                            <p:stCondLst>
                              <p:cond delay="3000"/>
                            </p:stCondLst>
                            <p:childTnLst>
                              <p:par>
                                <p:cTn id="9" presetID="7" presetClass="entr" presetSubtype="2" fill="hold" nodeType="afterEffect">
                                  <p:stCondLst>
                                    <p:cond delay="1500"/>
                                  </p:stCondLst>
                                  <p:childTnLst>
                                    <p:set>
                                      <p:cBhvr>
                                        <p:cTn id="10" dur="1" fill="hold">
                                          <p:stCondLst>
                                            <p:cond delay="0"/>
                                          </p:stCondLst>
                                        </p:cTn>
                                        <p:tgtEl>
                                          <p:spTgt spid="192516"/>
                                        </p:tgtEl>
                                        <p:attrNameLst>
                                          <p:attrName>style.visibility</p:attrName>
                                        </p:attrNameLst>
                                      </p:cBhvr>
                                      <p:to>
                                        <p:strVal val="visible"/>
                                      </p:to>
                                    </p:set>
                                    <p:anim calcmode="lin" valueType="num">
                                      <p:cBhvr additive="base">
                                        <p:cTn id="11" dur="1000" fill="hold"/>
                                        <p:tgtEl>
                                          <p:spTgt spid="192516"/>
                                        </p:tgtEl>
                                        <p:attrNameLst>
                                          <p:attrName>ppt_x</p:attrName>
                                        </p:attrNameLst>
                                      </p:cBhvr>
                                      <p:tavLst>
                                        <p:tav tm="0">
                                          <p:val>
                                            <p:strVal val="1+#ppt_w/2"/>
                                          </p:val>
                                        </p:tav>
                                        <p:tav tm="100000">
                                          <p:val>
                                            <p:strVal val="#ppt_x"/>
                                          </p:val>
                                        </p:tav>
                                      </p:tavLst>
                                    </p:anim>
                                    <p:anim calcmode="lin" valueType="num">
                                      <p:cBhvr additive="base">
                                        <p:cTn id="12" dur="1000" fill="hold"/>
                                        <p:tgtEl>
                                          <p:spTgt spid="192516"/>
                                        </p:tgtEl>
                                        <p:attrNameLst>
                                          <p:attrName>ppt_y</p:attrName>
                                        </p:attrNameLst>
                                      </p:cBhvr>
                                      <p:tavLst>
                                        <p:tav tm="0">
                                          <p:val>
                                            <p:strVal val="#ppt_y"/>
                                          </p:val>
                                        </p:tav>
                                        <p:tav tm="100000">
                                          <p:val>
                                            <p:strVal val="#ppt_y"/>
                                          </p:val>
                                        </p:tav>
                                      </p:tavLst>
                                    </p:anim>
                                  </p:childTnLst>
                                </p:cTn>
                              </p:par>
                            </p:childTnLst>
                          </p:cTn>
                        </p:par>
                        <p:par>
                          <p:cTn id="13" fill="hold">
                            <p:stCondLst>
                              <p:cond delay="5500"/>
                            </p:stCondLst>
                            <p:childTnLst>
                              <p:par>
                                <p:cTn id="14" presetID="9" presetClass="entr" presetSubtype="0" fill="hold" nodeType="afterEffect">
                                  <p:stCondLst>
                                    <p:cond delay="1500"/>
                                  </p:stCondLst>
                                  <p:childTnLst>
                                    <p:set>
                                      <p:cBhvr>
                                        <p:cTn id="15" dur="1" fill="hold">
                                          <p:stCondLst>
                                            <p:cond delay="0"/>
                                          </p:stCondLst>
                                        </p:cTn>
                                        <p:tgtEl>
                                          <p:spTgt spid="192517"/>
                                        </p:tgtEl>
                                        <p:attrNameLst>
                                          <p:attrName>style.visibility</p:attrName>
                                        </p:attrNameLst>
                                      </p:cBhvr>
                                      <p:to>
                                        <p:strVal val="visible"/>
                                      </p:to>
                                    </p:set>
                                    <p:animEffect transition="in" filter="dissolve">
                                      <p:cBhvr>
                                        <p:cTn id="16" dur="500"/>
                                        <p:tgtEl>
                                          <p:spTgt spid="19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676400" y="304800"/>
            <a:ext cx="72390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The Gallery of Battles</a:t>
            </a:r>
          </a:p>
        </p:txBody>
      </p:sp>
      <p:pic>
        <p:nvPicPr>
          <p:cNvPr id="143364" name="Picture 4" descr="GalleryOfBattles"/>
          <p:cNvPicPr>
            <a:picLocks noChangeAspect="1" noChangeArrowheads="1"/>
          </p:cNvPicPr>
          <p:nvPr/>
        </p:nvPicPr>
        <p:blipFill>
          <a:blip r:embed="rId2" cstate="print">
            <a:lum contrast="6000"/>
          </a:blip>
          <a:srcRect/>
          <a:stretch>
            <a:fillRect/>
          </a:stretch>
        </p:blipFill>
        <p:spPr bwMode="auto">
          <a:xfrm>
            <a:off x="2057400" y="1295400"/>
            <a:ext cx="6553200" cy="5211763"/>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1752600" y="228600"/>
            <a:ext cx="7086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Louis XV  [r. 1715 – 1774]</a:t>
            </a:r>
          </a:p>
        </p:txBody>
      </p:sp>
      <p:pic>
        <p:nvPicPr>
          <p:cNvPr id="169987" name="Picture 3" descr="LouisXVZ"/>
          <p:cNvPicPr>
            <a:picLocks noChangeAspect="1" noChangeArrowheads="1"/>
          </p:cNvPicPr>
          <p:nvPr/>
        </p:nvPicPr>
        <p:blipFill>
          <a:blip r:embed="rId2" cstate="print">
            <a:lum contrast="6000"/>
          </a:blip>
          <a:srcRect/>
          <a:stretch>
            <a:fillRect/>
          </a:stretch>
        </p:blipFill>
        <p:spPr bwMode="auto">
          <a:xfrm>
            <a:off x="3195638" y="1143000"/>
            <a:ext cx="4424362" cy="5410200"/>
          </a:xfrm>
          <a:prstGeom prst="rect">
            <a:avLst/>
          </a:prstGeom>
          <a:noFill/>
          <a:ln w="9525">
            <a:solidFill>
              <a:srgbClr val="6E006E"/>
            </a:solid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600200" y="304800"/>
            <a:ext cx="73914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The “Hunts” of Louis XV</a:t>
            </a:r>
          </a:p>
        </p:txBody>
      </p:sp>
      <p:pic>
        <p:nvPicPr>
          <p:cNvPr id="150532" name="Picture 4" descr="The_Hunts of Louis XV"/>
          <p:cNvPicPr>
            <a:picLocks noChangeAspect="1" noChangeArrowheads="1"/>
          </p:cNvPicPr>
          <p:nvPr/>
        </p:nvPicPr>
        <p:blipFill>
          <a:blip r:embed="rId2" cstate="print">
            <a:lum bright="-6000" contrast="6000"/>
          </a:blip>
          <a:srcRect/>
          <a:stretch>
            <a:fillRect/>
          </a:stretch>
        </p:blipFill>
        <p:spPr bwMode="auto">
          <a:xfrm>
            <a:off x="1752600" y="1447800"/>
            <a:ext cx="7086600" cy="4568825"/>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600200" y="152400"/>
            <a:ext cx="7391400" cy="823913"/>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800" b="1">
                <a:solidFill>
                  <a:srgbClr val="720072"/>
                </a:solidFill>
                <a:latin typeface="BlackChancery" pitchFamily="2" charset="0"/>
              </a:rPr>
              <a:t>Madame de Pompadour</a:t>
            </a:r>
          </a:p>
        </p:txBody>
      </p:sp>
      <p:pic>
        <p:nvPicPr>
          <p:cNvPr id="147462" name="Picture 6" descr="230-tZ"/>
          <p:cNvPicPr>
            <a:picLocks noChangeAspect="1" noChangeArrowheads="1"/>
          </p:cNvPicPr>
          <p:nvPr/>
        </p:nvPicPr>
        <p:blipFill>
          <a:blip r:embed="rId2" cstate="print">
            <a:lum bright="6000" contrast="12000"/>
          </a:blip>
          <a:srcRect/>
          <a:stretch>
            <a:fillRect/>
          </a:stretch>
        </p:blipFill>
        <p:spPr bwMode="auto">
          <a:xfrm>
            <a:off x="3159125" y="1066800"/>
            <a:ext cx="4308475" cy="54864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371600" y="304800"/>
            <a:ext cx="7772400" cy="731838"/>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200" b="1">
                <a:solidFill>
                  <a:srgbClr val="720072"/>
                </a:solidFill>
                <a:latin typeface="BlackChancery" pitchFamily="2" charset="0"/>
              </a:rPr>
              <a:t>Madame de Pompadour’s Bedroom</a:t>
            </a:r>
          </a:p>
        </p:txBody>
      </p:sp>
      <p:pic>
        <p:nvPicPr>
          <p:cNvPr id="148484" name="Picture 4" descr="MdmePomp-Bedroom"/>
          <p:cNvPicPr>
            <a:picLocks noChangeAspect="1" noChangeArrowheads="1"/>
          </p:cNvPicPr>
          <p:nvPr/>
        </p:nvPicPr>
        <p:blipFill>
          <a:blip r:embed="rId2" cstate="print">
            <a:lum bright="6000" contrast="6000"/>
          </a:blip>
          <a:srcRect/>
          <a:stretch>
            <a:fillRect/>
          </a:stretch>
        </p:blipFill>
        <p:spPr bwMode="auto">
          <a:xfrm>
            <a:off x="3124200" y="1143000"/>
            <a:ext cx="4111625" cy="54102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600200" y="152400"/>
            <a:ext cx="7391400" cy="13716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200" b="1">
                <a:solidFill>
                  <a:srgbClr val="720072"/>
                </a:solidFill>
                <a:latin typeface="BlackChancery" pitchFamily="2" charset="0"/>
              </a:rPr>
              <a:t>Petite Trianon,</a:t>
            </a:r>
            <a:br>
              <a:rPr lang="en-US" sz="4200" b="1">
                <a:solidFill>
                  <a:srgbClr val="720072"/>
                </a:solidFill>
                <a:latin typeface="BlackChancery" pitchFamily="2" charset="0"/>
              </a:rPr>
            </a:br>
            <a:r>
              <a:rPr lang="en-US" sz="4200" b="1">
                <a:solidFill>
                  <a:srgbClr val="720072"/>
                </a:solidFill>
                <a:latin typeface="BlackChancery" pitchFamily="2" charset="0"/>
              </a:rPr>
              <a:t>Madame de Pompadour’s Chateau</a:t>
            </a:r>
          </a:p>
        </p:txBody>
      </p:sp>
      <p:pic>
        <p:nvPicPr>
          <p:cNvPr id="149508" name="Picture 4" descr="Petit_Trianon-MdmePompadour"/>
          <p:cNvPicPr>
            <a:picLocks noChangeAspect="1" noChangeArrowheads="1"/>
          </p:cNvPicPr>
          <p:nvPr/>
        </p:nvPicPr>
        <p:blipFill>
          <a:blip r:embed="rId2" cstate="print">
            <a:lum contrast="6000"/>
          </a:blip>
          <a:srcRect b="5556"/>
          <a:stretch>
            <a:fillRect/>
          </a:stretch>
        </p:blipFill>
        <p:spPr bwMode="auto">
          <a:xfrm>
            <a:off x="2133600" y="1752600"/>
            <a:ext cx="6324600" cy="4732338"/>
          </a:xfrm>
          <a:prstGeom prst="rect">
            <a:avLst/>
          </a:prstGeom>
          <a:noFill/>
          <a:ln w="9525">
            <a:solidFill>
              <a:srgbClr val="6E006E"/>
            </a:solidFill>
            <a:miter lim="800000"/>
            <a:headEnd/>
            <a:tailEnd/>
          </a:ln>
          <a:effec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1828800" y="152400"/>
            <a:ext cx="67818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r">
              <a:spcBef>
                <a:spcPct val="50000"/>
              </a:spcBef>
            </a:pPr>
            <a:r>
              <a:rPr lang="en-US" sz="4400" b="1">
                <a:solidFill>
                  <a:srgbClr val="720072"/>
                </a:solidFill>
                <a:latin typeface="BlackChancery" pitchFamily="2" charset="0"/>
              </a:rPr>
              <a:t>Marie Antoinette &amp; Her Children</a:t>
            </a:r>
          </a:p>
        </p:txBody>
      </p:sp>
      <p:pic>
        <p:nvPicPr>
          <p:cNvPr id="151556" name="Picture 4" descr="Marie_Antoinette&amp;Her_Children"/>
          <p:cNvPicPr>
            <a:picLocks noChangeAspect="1" noChangeArrowheads="1"/>
          </p:cNvPicPr>
          <p:nvPr/>
        </p:nvPicPr>
        <p:blipFill>
          <a:blip r:embed="rId2" cstate="print">
            <a:lum bright="6000"/>
          </a:blip>
          <a:srcRect/>
          <a:stretch>
            <a:fillRect/>
          </a:stretch>
        </p:blipFill>
        <p:spPr bwMode="auto">
          <a:xfrm>
            <a:off x="2571750" y="1066800"/>
            <a:ext cx="3752850" cy="5410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685800"/>
          </a:xfrm>
        </p:spPr>
        <p:txBody>
          <a:bodyPr/>
          <a:lstStyle/>
          <a:p>
            <a:pPr algn="ctr"/>
            <a:r>
              <a:rPr lang="en-US" b="1" dirty="0" smtClean="0">
                <a:latin typeface="Georgia" pitchFamily="18" charset="0"/>
              </a:rPr>
              <a:t>Huguenot Strongholds</a:t>
            </a:r>
            <a:endParaRPr lang="en-US" b="1" dirty="0">
              <a:latin typeface="Georgia" pitchFamily="18" charset="0"/>
            </a:endParaRPr>
          </a:p>
        </p:txBody>
      </p:sp>
      <p:sp>
        <p:nvSpPr>
          <p:cNvPr id="3" name="Content Placeholder 2"/>
          <p:cNvSpPr>
            <a:spLocks noGrp="1"/>
          </p:cNvSpPr>
          <p:nvPr>
            <p:ph idx="1"/>
          </p:nvPr>
        </p:nvSpPr>
        <p:spPr>
          <a:xfrm>
            <a:off x="1219200" y="685800"/>
            <a:ext cx="7620000" cy="5867400"/>
          </a:xfrm>
        </p:spPr>
        <p:txBody>
          <a:bodyPr/>
          <a:lstStyle/>
          <a:p>
            <a:r>
              <a:rPr lang="en-US" sz="2800" b="1" dirty="0" smtClean="0">
                <a:latin typeface="Georgia" pitchFamily="18" charset="0"/>
              </a:rPr>
              <a:t>Granted freedoms under Edict of Nantes.</a:t>
            </a:r>
          </a:p>
          <a:p>
            <a:r>
              <a:rPr lang="en-US" sz="2800" b="1" dirty="0" smtClean="0">
                <a:latin typeface="Georgia" pitchFamily="18" charset="0"/>
              </a:rPr>
              <a:t>The counter reformation created a defensive mentality among the Huguenots.  They began to fortify the cities and regions they controlled.  </a:t>
            </a:r>
          </a:p>
          <a:p>
            <a:pPr lvl="1"/>
            <a:r>
              <a:rPr lang="en-US" sz="2400" b="1" dirty="0" smtClean="0">
                <a:latin typeface="Georgia" pitchFamily="18" charset="0"/>
              </a:rPr>
              <a:t>Called  “Circles”</a:t>
            </a:r>
          </a:p>
          <a:p>
            <a:r>
              <a:rPr lang="en-US" sz="2800" b="1" dirty="0" smtClean="0">
                <a:latin typeface="Georgia" pitchFamily="18" charset="0"/>
              </a:rPr>
              <a:t>These almost </a:t>
            </a:r>
          </a:p>
          <a:p>
            <a:pPr>
              <a:buNone/>
            </a:pPr>
            <a:r>
              <a:rPr lang="en-US" sz="2800" b="1" dirty="0" smtClean="0">
                <a:latin typeface="Georgia" pitchFamily="18" charset="0"/>
              </a:rPr>
              <a:t>became independent</a:t>
            </a:r>
          </a:p>
          <a:p>
            <a:pPr>
              <a:buNone/>
            </a:pPr>
            <a:r>
              <a:rPr lang="en-US" sz="2800" b="1" dirty="0" smtClean="0">
                <a:latin typeface="Georgia" pitchFamily="18" charset="0"/>
              </a:rPr>
              <a:t> states .</a:t>
            </a:r>
          </a:p>
          <a:p>
            <a:r>
              <a:rPr lang="en-US" sz="2800" b="1" dirty="0" smtClean="0">
                <a:latin typeface="Georgia" pitchFamily="18" charset="0"/>
              </a:rPr>
              <a:t>Seen as a threat to </a:t>
            </a:r>
          </a:p>
          <a:p>
            <a:pPr>
              <a:buNone/>
            </a:pPr>
            <a:r>
              <a:rPr lang="en-US" sz="2800" b="1" dirty="0" smtClean="0">
                <a:latin typeface="Georgia" pitchFamily="18" charset="0"/>
              </a:rPr>
              <a:t>Louis’ power.</a:t>
            </a:r>
          </a:p>
          <a:p>
            <a:endParaRPr lang="en-US" b="1" dirty="0" smtClean="0">
              <a:latin typeface="Georgia" pitchFamily="18" charset="0"/>
            </a:endParaRPr>
          </a:p>
          <a:p>
            <a:pPr>
              <a:buNone/>
            </a:pPr>
            <a:endParaRPr lang="en-US" b="1" dirty="0">
              <a:latin typeface="Georgia"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5257800" y="3467100"/>
            <a:ext cx="3810000" cy="2857500"/>
          </a:xfrm>
          <a:prstGeom prst="rect">
            <a:avLst/>
          </a:prstGeom>
          <a:noFill/>
          <a:ln w="9525">
            <a:noFill/>
            <a:miter lim="800000"/>
            <a:headEnd/>
            <a:tailEnd/>
          </a:ln>
        </p:spPr>
      </p:pic>
      <p:sp>
        <p:nvSpPr>
          <p:cNvPr id="6" name="TextBox 5"/>
          <p:cNvSpPr txBox="1"/>
          <p:nvPr/>
        </p:nvSpPr>
        <p:spPr>
          <a:xfrm>
            <a:off x="5181600" y="6396335"/>
            <a:ext cx="3962400" cy="461665"/>
          </a:xfrm>
          <a:prstGeom prst="rect">
            <a:avLst/>
          </a:prstGeom>
          <a:noFill/>
        </p:spPr>
        <p:txBody>
          <a:bodyPr wrap="square" rtlCol="0">
            <a:spAutoFit/>
          </a:bodyPr>
          <a:lstStyle/>
          <a:p>
            <a:r>
              <a:rPr lang="en-US" b="1" dirty="0" err="1" smtClean="0">
                <a:latin typeface="BlackChancery"/>
              </a:rPr>
              <a:t>LaRochelle</a:t>
            </a:r>
            <a:r>
              <a:rPr lang="en-US" b="1" dirty="0" smtClean="0">
                <a:latin typeface="BlackChancery"/>
              </a:rPr>
              <a:t> – Huguenot “circle”</a:t>
            </a:r>
            <a:endParaRPr lang="en-US" b="1" dirty="0">
              <a:latin typeface="BlackChance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dissolve">
                                      <p:cBhvr>
                                        <p:cTn id="22" dur="500"/>
                                        <p:tgtEl>
                                          <p:spTgt spid="102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heckerboard(across)">
                                      <p:cBhvr>
                                        <p:cTn id="29" dur="500"/>
                                        <p:tgtEl>
                                          <p:spTgt spid="3">
                                            <p:txEl>
                                              <p:pRg st="3" end="3"/>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heckerboard(across)">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heckerboard(across)">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600200" y="304800"/>
            <a:ext cx="73914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Marie Antoinette’s Boudoir</a:t>
            </a:r>
          </a:p>
        </p:txBody>
      </p:sp>
      <p:pic>
        <p:nvPicPr>
          <p:cNvPr id="152580" name="Picture 4" descr="Red Room Furniture"/>
          <p:cNvPicPr>
            <a:picLocks noChangeAspect="1" noChangeArrowheads="1"/>
          </p:cNvPicPr>
          <p:nvPr/>
        </p:nvPicPr>
        <p:blipFill>
          <a:blip r:embed="rId2" cstate="print">
            <a:lum bright="6000"/>
          </a:blip>
          <a:srcRect/>
          <a:stretch>
            <a:fillRect/>
          </a:stretch>
        </p:blipFill>
        <p:spPr bwMode="auto">
          <a:xfrm>
            <a:off x="1981200" y="1371600"/>
            <a:ext cx="6629400" cy="5126038"/>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1600200" y="228600"/>
            <a:ext cx="73914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Marie Antoinette’s </a:t>
            </a:r>
            <a:br>
              <a:rPr lang="en-US" sz="4400" b="1">
                <a:solidFill>
                  <a:srgbClr val="720072"/>
                </a:solidFill>
                <a:latin typeface="BlackChancery" pitchFamily="2" charset="0"/>
              </a:rPr>
            </a:br>
            <a:r>
              <a:rPr lang="en-US" sz="4400" b="1">
                <a:solidFill>
                  <a:srgbClr val="720072"/>
                </a:solidFill>
                <a:latin typeface="BlackChancery" pitchFamily="2" charset="0"/>
              </a:rPr>
              <a:t>“Peasant” House</a:t>
            </a:r>
          </a:p>
        </p:txBody>
      </p:sp>
      <p:pic>
        <p:nvPicPr>
          <p:cNvPr id="153606" name="Picture 6" descr="Versailles09"/>
          <p:cNvPicPr>
            <a:picLocks noChangeAspect="1" noChangeArrowheads="1"/>
          </p:cNvPicPr>
          <p:nvPr/>
        </p:nvPicPr>
        <p:blipFill>
          <a:blip r:embed="rId2" cstate="print">
            <a:lum contrast="12000"/>
          </a:blip>
          <a:srcRect/>
          <a:stretch>
            <a:fillRect/>
          </a:stretch>
        </p:blipFill>
        <p:spPr bwMode="auto">
          <a:xfrm>
            <a:off x="1981200" y="1905000"/>
            <a:ext cx="6629400" cy="4492625"/>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828800" y="152400"/>
            <a:ext cx="70866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spcBef>
                <a:spcPct val="50000"/>
              </a:spcBef>
            </a:pPr>
            <a:r>
              <a:rPr lang="en-US" sz="4400" b="1">
                <a:solidFill>
                  <a:srgbClr val="720072"/>
                </a:solidFill>
                <a:latin typeface="BlackChancery" pitchFamily="2" charset="0"/>
              </a:rPr>
              <a:t>Marie Antoinette’s “Peasant’s Hut”</a:t>
            </a:r>
          </a:p>
        </p:txBody>
      </p:sp>
      <p:pic>
        <p:nvPicPr>
          <p:cNvPr id="154628" name="Picture 4" descr="Marie_Antoinette's_Peasant_House-1"/>
          <p:cNvPicPr>
            <a:picLocks noChangeAspect="1" noChangeArrowheads="1"/>
          </p:cNvPicPr>
          <p:nvPr/>
        </p:nvPicPr>
        <p:blipFill>
          <a:blip r:embed="rId2" cstate="print">
            <a:lum bright="12000" contrast="18000"/>
          </a:blip>
          <a:srcRect/>
          <a:stretch>
            <a:fillRect/>
          </a:stretch>
        </p:blipFill>
        <p:spPr bwMode="auto">
          <a:xfrm>
            <a:off x="3429000" y="1066800"/>
            <a:ext cx="3895725" cy="55626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1524000" y="152400"/>
            <a:ext cx="7086600" cy="1431925"/>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r">
              <a:spcBef>
                <a:spcPct val="50000"/>
              </a:spcBef>
            </a:pPr>
            <a:r>
              <a:rPr lang="en-US" sz="4400" b="1">
                <a:solidFill>
                  <a:srgbClr val="720072"/>
                </a:solidFill>
                <a:latin typeface="BlackChancery" pitchFamily="2" charset="0"/>
              </a:rPr>
              <a:t>Marie Antoinette’s “Peasant’s Hut”</a:t>
            </a:r>
          </a:p>
        </p:txBody>
      </p:sp>
      <p:pic>
        <p:nvPicPr>
          <p:cNvPr id="196612" name="Picture 4" descr="The_Staircase"/>
          <p:cNvPicPr>
            <a:picLocks noChangeAspect="1" noChangeArrowheads="1"/>
          </p:cNvPicPr>
          <p:nvPr/>
        </p:nvPicPr>
        <p:blipFill>
          <a:blip r:embed="rId2" cstate="print">
            <a:lum contrast="26000"/>
          </a:blip>
          <a:srcRect/>
          <a:stretch>
            <a:fillRect/>
          </a:stretch>
        </p:blipFill>
        <p:spPr bwMode="auto">
          <a:xfrm>
            <a:off x="2917825" y="1066800"/>
            <a:ext cx="4168775" cy="5562600"/>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algn="ctr"/>
            <a:r>
              <a:rPr lang="en-US" b="1" dirty="0" smtClean="0">
                <a:effectLst>
                  <a:outerShdw blurRad="38100" dist="38100" dir="2700000" algn="tl">
                    <a:srgbClr val="000000">
                      <a:alpha val="43137"/>
                    </a:srgbClr>
                  </a:outerShdw>
                </a:effectLst>
              </a:rPr>
              <a:t>Louis XIV</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95400" y="533400"/>
            <a:ext cx="7848600" cy="5440363"/>
          </a:xfrm>
        </p:spPr>
        <p:txBody>
          <a:bodyPr/>
          <a:lstStyle/>
          <a:p>
            <a:r>
              <a:rPr lang="en-US" sz="2800" b="1" dirty="0" smtClean="0">
                <a:latin typeface="Georgia" pitchFamily="18" charset="0"/>
              </a:rPr>
              <a:t>Strong Catholic and believe the Church was an ally in controlling the country.</a:t>
            </a:r>
          </a:p>
          <a:p>
            <a:r>
              <a:rPr lang="en-US" sz="2800" b="1" dirty="0" smtClean="0">
                <a:latin typeface="Georgia" pitchFamily="18" charset="0"/>
              </a:rPr>
              <a:t>Despite this he persecutes </a:t>
            </a:r>
            <a:r>
              <a:rPr lang="en-US" sz="2800" b="1" dirty="0" err="1" smtClean="0">
                <a:latin typeface="Georgia" pitchFamily="18" charset="0"/>
              </a:rPr>
              <a:t>Jansenists</a:t>
            </a:r>
            <a:r>
              <a:rPr lang="en-US" sz="2800" b="1" dirty="0" smtClean="0">
                <a:latin typeface="Georgia" pitchFamily="18" charset="0"/>
              </a:rPr>
              <a:t> who were a Catholic Branch, especially as his reign went on.</a:t>
            </a:r>
          </a:p>
          <a:p>
            <a:r>
              <a:rPr lang="en-US" sz="2800" b="1" dirty="0" smtClean="0">
                <a:latin typeface="Georgia" pitchFamily="18" charset="0"/>
              </a:rPr>
              <a:t>Persecutes the Huguenots eventually</a:t>
            </a:r>
          </a:p>
          <a:p>
            <a:pPr lvl="1"/>
            <a:r>
              <a:rPr lang="en-US" sz="2400" b="1" dirty="0" smtClean="0">
                <a:latin typeface="Georgia" pitchFamily="18" charset="0"/>
              </a:rPr>
              <a:t>Tries to get them to convert by paying cash</a:t>
            </a:r>
          </a:p>
          <a:p>
            <a:pPr lvl="1"/>
            <a:r>
              <a:rPr lang="en-US" sz="2400" b="1" dirty="0" smtClean="0">
                <a:latin typeface="Georgia" pitchFamily="18" charset="0"/>
              </a:rPr>
              <a:t>Made it harder and harder to get </a:t>
            </a:r>
            <a:r>
              <a:rPr lang="en-US" sz="2400" b="1" dirty="0" err="1" smtClean="0">
                <a:latin typeface="Georgia" pitchFamily="18" charset="0"/>
              </a:rPr>
              <a:t>Govt</a:t>
            </a:r>
            <a:r>
              <a:rPr lang="en-US" sz="2400" b="1" dirty="0" smtClean="0">
                <a:latin typeface="Georgia" pitchFamily="18" charset="0"/>
              </a:rPr>
              <a:t> jobs</a:t>
            </a:r>
          </a:p>
          <a:p>
            <a:r>
              <a:rPr lang="en-US" sz="2800" b="1" dirty="0" smtClean="0">
                <a:latin typeface="Georgia" pitchFamily="18" charset="0"/>
              </a:rPr>
              <a:t>1685 </a:t>
            </a:r>
            <a:r>
              <a:rPr lang="en-US" sz="2800" b="1" smtClean="0">
                <a:latin typeface="Georgia" pitchFamily="18" charset="0"/>
              </a:rPr>
              <a:t>Louis </a:t>
            </a:r>
            <a:r>
              <a:rPr lang="en-US" sz="2800" b="1" smtClean="0">
                <a:latin typeface="Georgia" pitchFamily="18" charset="0"/>
              </a:rPr>
              <a:t>XIV </a:t>
            </a:r>
            <a:r>
              <a:rPr lang="en-US" sz="2800" b="1" dirty="0" smtClean="0">
                <a:latin typeface="Georgia" pitchFamily="18" charset="0"/>
              </a:rPr>
              <a:t>revokes Edict of Nantes introduces Edict of </a:t>
            </a:r>
            <a:r>
              <a:rPr lang="en-US" sz="2800" b="1" dirty="0" err="1" smtClean="0">
                <a:latin typeface="Georgia" pitchFamily="18" charset="0"/>
              </a:rPr>
              <a:t>Fontainebleu</a:t>
            </a:r>
            <a:r>
              <a:rPr lang="en-US" sz="2800" b="1" dirty="0" smtClean="0">
                <a:latin typeface="Georgia" pitchFamily="18" charset="0"/>
              </a:rPr>
              <a:t> makes Protestantism illegal.  20K Protestants flee France.  What was the impact?</a:t>
            </a:r>
          </a:p>
          <a:p>
            <a:r>
              <a:rPr lang="en-US" sz="2800" b="1" dirty="0" smtClean="0">
                <a:latin typeface="Georgia" pitchFamily="18" charset="0"/>
              </a:rPr>
              <a:t>Where else were there similar issues?</a:t>
            </a:r>
          </a:p>
          <a:p>
            <a:endParaRPr lang="en-US" sz="2400" b="1" dirty="0">
              <a:latin typeface="Georgia"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2209800" y="228600"/>
            <a:ext cx="6324600" cy="762000"/>
          </a:xfrm>
          <a:prstGeom prst="rect">
            <a:avLst/>
          </a:prstGeom>
          <a:noFill/>
          <a:ln w="12700">
            <a:noFill/>
            <a:miter lim="800000"/>
            <a:headEnd type="none" w="sm" len="sm"/>
            <a:tailEnd type="none" w="sm" len="sm"/>
          </a:ln>
          <a:effectLst>
            <a:outerShdw dist="35921" dir="2700000" algn="ctr" rotWithShape="0">
              <a:schemeClr val="hlink"/>
            </a:outerShdw>
          </a:effectLst>
        </p:spPr>
        <p:txBody>
          <a:bodyPr>
            <a:spAutoFit/>
          </a:bodyPr>
          <a:lstStyle/>
          <a:p>
            <a:pPr algn="ctr">
              <a:spcBef>
                <a:spcPct val="50000"/>
              </a:spcBef>
            </a:pPr>
            <a:r>
              <a:rPr lang="en-US" sz="4400" b="1">
                <a:solidFill>
                  <a:srgbClr val="720072"/>
                </a:solidFill>
                <a:latin typeface="BlackChancery" pitchFamily="2" charset="0"/>
              </a:rPr>
              <a:t>Jean-Baptiste Colbert</a:t>
            </a:r>
          </a:p>
        </p:txBody>
      </p:sp>
      <p:pic>
        <p:nvPicPr>
          <p:cNvPr id="122884" name="Picture 4" descr="Colbert_Portrait"/>
          <p:cNvPicPr>
            <a:picLocks noChangeAspect="1" noChangeArrowheads="1"/>
          </p:cNvPicPr>
          <p:nvPr/>
        </p:nvPicPr>
        <p:blipFill>
          <a:blip r:embed="rId2" cstate="print"/>
          <a:srcRect/>
          <a:stretch>
            <a:fillRect/>
          </a:stretch>
        </p:blipFill>
        <p:spPr bwMode="auto">
          <a:xfrm>
            <a:off x="228600" y="1295400"/>
            <a:ext cx="3500437" cy="5334000"/>
          </a:xfrm>
          <a:prstGeom prst="rect">
            <a:avLst/>
          </a:prstGeom>
          <a:noFill/>
          <a:ln w="9525">
            <a:noFill/>
            <a:miter lim="800000"/>
            <a:headEnd/>
            <a:tailEnd/>
          </a:ln>
          <a:effectLst/>
        </p:spPr>
      </p:pic>
      <p:sp>
        <p:nvSpPr>
          <p:cNvPr id="4" name="TextBox 3"/>
          <p:cNvSpPr txBox="1"/>
          <p:nvPr/>
        </p:nvSpPr>
        <p:spPr>
          <a:xfrm>
            <a:off x="3810000" y="1295400"/>
            <a:ext cx="5334000" cy="5262979"/>
          </a:xfrm>
          <a:prstGeom prst="rect">
            <a:avLst/>
          </a:prstGeom>
          <a:noFill/>
        </p:spPr>
        <p:txBody>
          <a:bodyPr wrap="square" rtlCol="0">
            <a:spAutoFit/>
          </a:bodyPr>
          <a:lstStyle/>
          <a:p>
            <a:pPr marL="342900" lvl="0" indent="-342900">
              <a:spcBef>
                <a:spcPct val="20000"/>
              </a:spcBef>
              <a:buClr>
                <a:srgbClr val="996633"/>
              </a:buClr>
              <a:buSzPct val="95000"/>
              <a:buFont typeface="Wingdings" pitchFamily="2" charset="2"/>
              <a:buChar char="¬"/>
            </a:pPr>
            <a:r>
              <a:rPr lang="en-US" b="1" kern="0" dirty="0" smtClean="0">
                <a:solidFill>
                  <a:srgbClr val="000000"/>
                </a:solidFill>
                <a:latin typeface="Georgia" pitchFamily="18" charset="0"/>
                <a:cs typeface="Times New Roman"/>
              </a:rPr>
              <a:t>Had the task of funding Louis’ extravagant lifestyle.</a:t>
            </a:r>
          </a:p>
          <a:p>
            <a:pPr marL="342900" lvl="0" indent="-342900">
              <a:spcBef>
                <a:spcPct val="20000"/>
              </a:spcBef>
              <a:buClr>
                <a:srgbClr val="996633"/>
              </a:buClr>
              <a:buSzPct val="95000"/>
              <a:buFont typeface="Wingdings" pitchFamily="2" charset="2"/>
              <a:buChar char="¬"/>
            </a:pPr>
            <a:r>
              <a:rPr lang="en-US" b="1" kern="0" dirty="0" err="1" smtClean="0">
                <a:solidFill>
                  <a:srgbClr val="000000"/>
                </a:solidFill>
                <a:latin typeface="Georgia" pitchFamily="18" charset="0"/>
                <a:cs typeface="Times New Roman"/>
              </a:rPr>
              <a:t>Mercantalist</a:t>
            </a:r>
            <a:r>
              <a:rPr lang="en-US" b="1" kern="0" dirty="0" smtClean="0">
                <a:solidFill>
                  <a:srgbClr val="000000"/>
                </a:solidFill>
                <a:latin typeface="Georgia" pitchFamily="18" charset="0"/>
                <a:cs typeface="Times New Roman"/>
              </a:rPr>
              <a:t>!!</a:t>
            </a:r>
          </a:p>
          <a:p>
            <a:pPr marL="342900" lvl="0" indent="-342900">
              <a:spcBef>
                <a:spcPct val="20000"/>
              </a:spcBef>
              <a:buClr>
                <a:srgbClr val="996633"/>
              </a:buClr>
              <a:buSzPct val="95000"/>
              <a:buFont typeface="Wingdings" pitchFamily="2" charset="2"/>
              <a:buChar char="¬"/>
            </a:pPr>
            <a:r>
              <a:rPr lang="en-US" b="1" kern="0" dirty="0" smtClean="0">
                <a:solidFill>
                  <a:srgbClr val="000000"/>
                </a:solidFill>
                <a:latin typeface="Georgia" pitchFamily="18" charset="0"/>
                <a:cs typeface="Times New Roman"/>
              </a:rPr>
              <a:t>Improved transportation across the country and continued to strengthen military.</a:t>
            </a:r>
          </a:p>
          <a:p>
            <a:pPr marL="342900" lvl="0" indent="-342900">
              <a:spcBef>
                <a:spcPct val="20000"/>
              </a:spcBef>
              <a:buClr>
                <a:srgbClr val="996633"/>
              </a:buClr>
              <a:buSzPct val="95000"/>
              <a:buFont typeface="Wingdings" pitchFamily="2" charset="2"/>
              <a:buChar char="¬"/>
            </a:pPr>
            <a:r>
              <a:rPr lang="en-US" b="1" kern="0" dirty="0" smtClean="0">
                <a:solidFill>
                  <a:srgbClr val="000000"/>
                </a:solidFill>
                <a:latin typeface="Georgia" pitchFamily="18" charset="0"/>
                <a:cs typeface="Times New Roman"/>
              </a:rPr>
              <a:t>Reintroduced </a:t>
            </a:r>
            <a:r>
              <a:rPr lang="en-US" b="1" kern="0" dirty="0" err="1" smtClean="0">
                <a:solidFill>
                  <a:srgbClr val="FF0000"/>
                </a:solidFill>
                <a:latin typeface="Georgia" pitchFamily="18" charset="0"/>
                <a:cs typeface="Times New Roman"/>
              </a:rPr>
              <a:t>corvee</a:t>
            </a:r>
            <a:r>
              <a:rPr lang="en-US" b="1" kern="0" dirty="0" smtClean="0">
                <a:solidFill>
                  <a:srgbClr val="FF0000"/>
                </a:solidFill>
                <a:latin typeface="Georgia" pitchFamily="18" charset="0"/>
                <a:cs typeface="Times New Roman"/>
              </a:rPr>
              <a:t>.  </a:t>
            </a:r>
            <a:r>
              <a:rPr lang="en-US" b="1" kern="0" dirty="0" smtClean="0">
                <a:latin typeface="Georgia" pitchFamily="18" charset="0"/>
                <a:cs typeface="Times New Roman"/>
              </a:rPr>
              <a:t>Labor tax for peasants to infrastructure</a:t>
            </a:r>
          </a:p>
          <a:p>
            <a:pPr marL="342900" lvl="0" indent="-342900">
              <a:spcBef>
                <a:spcPct val="20000"/>
              </a:spcBef>
              <a:buClr>
                <a:srgbClr val="996633"/>
              </a:buClr>
              <a:buSzPct val="95000"/>
              <a:buFont typeface="Wingdings" pitchFamily="2" charset="2"/>
              <a:buChar char="¬"/>
            </a:pPr>
            <a:endParaRPr lang="en-US" sz="2800" b="1" kern="0" dirty="0" smtClean="0">
              <a:solidFill>
                <a:srgbClr val="000000"/>
              </a:solidFill>
              <a:latin typeface="Georgia" pitchFamily="18" charset="0"/>
              <a:cs typeface="Times New Roman"/>
            </a:endParaRPr>
          </a:p>
          <a:p>
            <a:endParaRPr lang="en-US" b="1" dirty="0" smtClean="0">
              <a:latin typeface="Georgia" pitchFamily="18" charset="0"/>
            </a:endParaRPr>
          </a:p>
          <a:p>
            <a:endParaRPr lang="en-US" b="1" dirty="0">
              <a:latin typeface="Georgia"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543800" cy="1143000"/>
          </a:xfrm>
        </p:spPr>
        <p:txBody>
          <a:bodyPr/>
          <a:lstStyle/>
          <a:p>
            <a:pPr algn="ctr"/>
            <a:r>
              <a:rPr lang="en-US" b="1" i="0" dirty="0" smtClean="0">
                <a:latin typeface="Georgia" pitchFamily="18" charset="0"/>
              </a:rPr>
              <a:t>The Protestant Threat</a:t>
            </a:r>
            <a:endParaRPr lang="en-US" b="1" i="0" dirty="0">
              <a:latin typeface="Georgia" pitchFamily="18" charset="0"/>
            </a:endParaRPr>
          </a:p>
        </p:txBody>
      </p:sp>
      <p:sp>
        <p:nvSpPr>
          <p:cNvPr id="3" name="Content Placeholder 2"/>
          <p:cNvSpPr>
            <a:spLocks noGrp="1"/>
          </p:cNvSpPr>
          <p:nvPr>
            <p:ph idx="1"/>
          </p:nvPr>
        </p:nvSpPr>
        <p:spPr>
          <a:xfrm>
            <a:off x="1219200" y="609600"/>
            <a:ext cx="7924800" cy="4525963"/>
          </a:xfrm>
        </p:spPr>
        <p:txBody>
          <a:bodyPr/>
          <a:lstStyle/>
          <a:p>
            <a:r>
              <a:rPr lang="en-US" sz="2800" b="1" dirty="0" smtClean="0">
                <a:latin typeface="Georgia" pitchFamily="18" charset="0"/>
              </a:rPr>
              <a:t>Inherited from his father</a:t>
            </a:r>
          </a:p>
          <a:p>
            <a:pPr lvl="1"/>
            <a:r>
              <a:rPr lang="en-US" sz="2400" b="1" dirty="0" smtClean="0">
                <a:latin typeface="Georgia" pitchFamily="18" charset="0"/>
              </a:rPr>
              <a:t>Henri had promised Catholic Church return of some of its land (taken during religious wars)  Who owned it?</a:t>
            </a:r>
          </a:p>
          <a:p>
            <a:r>
              <a:rPr lang="en-US" sz="2800" b="1" dirty="0" smtClean="0">
                <a:latin typeface="Georgia" pitchFamily="18" charset="0"/>
              </a:rPr>
              <a:t>French crown kept it, but Louis decides to return it!</a:t>
            </a:r>
          </a:p>
          <a:p>
            <a:r>
              <a:rPr lang="en-US" sz="2800" b="1" dirty="0" smtClean="0">
                <a:latin typeface="Georgia" pitchFamily="18" charset="0"/>
              </a:rPr>
              <a:t>H’s refuse to give it up.  Louis forces them</a:t>
            </a:r>
          </a:p>
          <a:p>
            <a:pPr lvl="1"/>
            <a:r>
              <a:rPr lang="en-US" sz="2400" b="1" dirty="0" smtClean="0">
                <a:latin typeface="Georgia" pitchFamily="18" charset="0"/>
              </a:rPr>
              <a:t>trying to live up to daddy</a:t>
            </a:r>
          </a:p>
          <a:p>
            <a:pPr lvl="1"/>
            <a:r>
              <a:rPr lang="en-US" sz="2400" b="1" dirty="0" smtClean="0">
                <a:latin typeface="Georgia" pitchFamily="18" charset="0"/>
              </a:rPr>
              <a:t>Growing influence of </a:t>
            </a:r>
            <a:r>
              <a:rPr lang="en-US" sz="2400" b="1" dirty="0" err="1" smtClean="0">
                <a:latin typeface="Georgia" pitchFamily="18" charset="0"/>
              </a:rPr>
              <a:t>devots</a:t>
            </a:r>
            <a:r>
              <a:rPr lang="en-US" sz="2400" b="1" dirty="0" smtClean="0">
                <a:latin typeface="Georgia" pitchFamily="18" charset="0"/>
              </a:rPr>
              <a:t> (HC Catholics)</a:t>
            </a:r>
          </a:p>
          <a:p>
            <a:pPr lvl="1"/>
            <a:r>
              <a:rPr lang="en-US" sz="2400" b="1" dirty="0" smtClean="0">
                <a:latin typeface="Georgia" pitchFamily="18" charset="0"/>
              </a:rPr>
              <a:t>Gave him the chance to lead his army (he liked the feeling of power</a:t>
            </a:r>
            <a:r>
              <a:rPr lang="en-US" b="1" dirty="0" smtClean="0">
                <a:latin typeface="Georgia" pitchFamily="18" charset="0"/>
              </a:rPr>
              <a:t>)</a:t>
            </a:r>
          </a:p>
          <a:p>
            <a:r>
              <a:rPr lang="en-US" sz="2800" b="1" dirty="0" smtClean="0">
                <a:latin typeface="Georgia" pitchFamily="18" charset="0"/>
              </a:rPr>
              <a:t>Upon return to Catholic hands, cemeteries were desecrated</a:t>
            </a:r>
          </a:p>
          <a:p>
            <a:endParaRPr lang="en-US" b="1" dirty="0">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5"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5"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305800" cy="990600"/>
          </a:xfrm>
        </p:spPr>
        <p:txBody>
          <a:bodyPr/>
          <a:lstStyle/>
          <a:p>
            <a:pPr algn="ctr"/>
            <a:r>
              <a:rPr lang="en-US" sz="4000" b="1" i="0" dirty="0" smtClean="0">
                <a:effectLst>
                  <a:outerShdw blurRad="38100" dist="38100" dir="2700000" algn="tl">
                    <a:srgbClr val="000000">
                      <a:alpha val="43137"/>
                    </a:srgbClr>
                  </a:outerShdw>
                </a:effectLst>
                <a:latin typeface="Georgia" pitchFamily="18" charset="0"/>
              </a:rPr>
              <a:t>French Religious Conflict AGAIN</a:t>
            </a:r>
            <a:endParaRPr lang="en-US" sz="4000" b="1" i="0" dirty="0">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990600" y="1265237"/>
            <a:ext cx="8153400" cy="5440363"/>
          </a:xfrm>
        </p:spPr>
        <p:txBody>
          <a:bodyPr/>
          <a:lstStyle/>
          <a:p>
            <a:r>
              <a:rPr lang="en-US" sz="2800" b="1" dirty="0" smtClean="0">
                <a:latin typeface="Georgia" pitchFamily="18" charset="0"/>
              </a:rPr>
              <a:t>Huguenots led by </a:t>
            </a:r>
            <a:r>
              <a:rPr lang="en-US" sz="2800" b="1" dirty="0" err="1" smtClean="0">
                <a:latin typeface="Georgia" pitchFamily="18" charset="0"/>
              </a:rPr>
              <a:t>Rohan</a:t>
            </a:r>
            <a:endParaRPr lang="en-US" sz="2800" b="1" dirty="0" smtClean="0">
              <a:latin typeface="Georgia" pitchFamily="18" charset="0"/>
            </a:endParaRPr>
          </a:p>
          <a:p>
            <a:r>
              <a:rPr lang="en-US" sz="2800" b="1" dirty="0" smtClean="0">
                <a:latin typeface="Georgia" pitchFamily="18" charset="0"/>
              </a:rPr>
              <a:t>Louis advised by </a:t>
            </a:r>
            <a:r>
              <a:rPr lang="en-US" sz="2800" b="1" dirty="0" err="1" smtClean="0">
                <a:latin typeface="Georgia" pitchFamily="18" charset="0"/>
              </a:rPr>
              <a:t>Luynes</a:t>
            </a:r>
            <a:r>
              <a:rPr lang="en-US" sz="2800" b="1" dirty="0" smtClean="0">
                <a:latin typeface="Georgia" pitchFamily="18" charset="0"/>
              </a:rPr>
              <a:t> who believed in DRK and that a strong foreign policy (empire) needed domestic stability and security</a:t>
            </a:r>
          </a:p>
          <a:p>
            <a:r>
              <a:rPr lang="en-US" sz="2800" b="1" dirty="0" err="1" smtClean="0">
                <a:latin typeface="Georgia" pitchFamily="18" charset="0"/>
              </a:rPr>
              <a:t>Luynes</a:t>
            </a:r>
            <a:r>
              <a:rPr lang="en-US" sz="2800" b="1" dirty="0" smtClean="0">
                <a:latin typeface="Georgia" pitchFamily="18" charset="0"/>
              </a:rPr>
              <a:t> killed while accompanying King</a:t>
            </a:r>
          </a:p>
          <a:p>
            <a:r>
              <a:rPr lang="en-US" sz="2800" b="1" dirty="0" smtClean="0">
                <a:latin typeface="Georgia" pitchFamily="18" charset="0"/>
              </a:rPr>
              <a:t>Campaign failed – Peace of Montpellier </a:t>
            </a:r>
          </a:p>
          <a:p>
            <a:pPr lvl="1"/>
            <a:r>
              <a:rPr lang="en-US" sz="2400" b="1" dirty="0" smtClean="0">
                <a:latin typeface="Georgia" pitchFamily="18" charset="0"/>
              </a:rPr>
              <a:t>Upheld Nantes</a:t>
            </a:r>
          </a:p>
          <a:p>
            <a:pPr lvl="1"/>
            <a:r>
              <a:rPr lang="en-US" sz="2400" b="1" dirty="0" err="1" smtClean="0">
                <a:latin typeface="Georgia" pitchFamily="18" charset="0"/>
              </a:rPr>
              <a:t>Rohan</a:t>
            </a:r>
            <a:r>
              <a:rPr lang="en-US" sz="2400" b="1" dirty="0" smtClean="0">
                <a:latin typeface="Georgia" pitchFamily="18" charset="0"/>
              </a:rPr>
              <a:t> pardoned.</a:t>
            </a:r>
          </a:p>
          <a:p>
            <a:pPr lvl="1"/>
            <a:r>
              <a:rPr lang="en-US" sz="2400" b="1" dirty="0" smtClean="0">
                <a:latin typeface="Georgia" pitchFamily="18" charset="0"/>
              </a:rPr>
              <a:t>Huguenot circles maintained.</a:t>
            </a:r>
          </a:p>
          <a:p>
            <a:r>
              <a:rPr lang="en-US" sz="2800" b="1" dirty="0" err="1" smtClean="0">
                <a:latin typeface="Georgia" pitchFamily="18" charset="0"/>
              </a:rPr>
              <a:t>Luynes</a:t>
            </a:r>
            <a:r>
              <a:rPr lang="en-US" sz="2800" b="1" dirty="0" smtClean="0">
                <a:latin typeface="Georgia" pitchFamily="18" charset="0"/>
              </a:rPr>
              <a:t> replaced by Richelieu (</a:t>
            </a:r>
            <a:r>
              <a:rPr lang="en-US" sz="2800" b="1" dirty="0" err="1" smtClean="0">
                <a:latin typeface="Georgia" pitchFamily="18" charset="0"/>
              </a:rPr>
              <a:t>Politique</a:t>
            </a:r>
            <a:r>
              <a:rPr lang="en-US" sz="2800" b="1" dirty="0" smtClean="0">
                <a:latin typeface="Georgia" pitchFamily="18" charset="0"/>
              </a:rPr>
              <a:t>?)</a:t>
            </a:r>
            <a:endParaRPr lang="en-US" sz="2800" b="1" dirty="0">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696200" cy="685800"/>
          </a:xfrm>
        </p:spPr>
        <p:txBody>
          <a:bodyPr/>
          <a:lstStyle/>
          <a:p>
            <a:pPr algn="ctr"/>
            <a:r>
              <a:rPr lang="en-US" b="1" dirty="0" smtClean="0">
                <a:effectLst>
                  <a:outerShdw blurRad="38100" dist="38100" dir="2700000" algn="tl">
                    <a:srgbClr val="000000">
                      <a:alpha val="43137"/>
                    </a:srgbClr>
                  </a:outerShdw>
                </a:effectLst>
              </a:rPr>
              <a:t>Richelieu</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600200" y="533400"/>
            <a:ext cx="7543800" cy="4525963"/>
          </a:xfrm>
        </p:spPr>
        <p:txBody>
          <a:bodyPr/>
          <a:lstStyle/>
          <a:p>
            <a:r>
              <a:rPr lang="en-US" sz="2800" b="1" dirty="0" smtClean="0">
                <a:latin typeface="Georgia" pitchFamily="18" charset="0"/>
              </a:rPr>
              <a:t>Huguenots dominate domestic actions</a:t>
            </a:r>
          </a:p>
          <a:p>
            <a:r>
              <a:rPr lang="en-US" sz="2800" b="1" dirty="0" smtClean="0">
                <a:latin typeface="Georgia" pitchFamily="18" charset="0"/>
              </a:rPr>
              <a:t>Seeks to strengthen military</a:t>
            </a:r>
          </a:p>
          <a:p>
            <a:r>
              <a:rPr lang="en-US" sz="2800" b="1" dirty="0" smtClean="0">
                <a:latin typeface="Georgia" pitchFamily="18" charset="0"/>
              </a:rPr>
              <a:t>Involves France in 30 Years War</a:t>
            </a:r>
            <a:endParaRPr lang="en-US" sz="2800" b="1" dirty="0">
              <a:latin typeface="Georgia"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505200" y="2438400"/>
            <a:ext cx="3333750" cy="432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nny Days">
  <a:themeElements>
    <a:clrScheme name="Sunny Days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fontScheme name="Sunny Days">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Sunny Days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Sunny Days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Sunny Days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Sunny Days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Sunny Days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Office\Templates\Design Templates 97\Sunny Days.pot</Template>
  <TotalTime>2542</TotalTime>
  <Words>1259</Words>
  <Application>Microsoft Office PowerPoint</Application>
  <PresentationFormat>On-screen Show (4:3)</PresentationFormat>
  <Paragraphs>188</Paragraphs>
  <Slides>65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Georgia</vt:lpstr>
      <vt:lpstr>Times New Roman</vt:lpstr>
      <vt:lpstr>Wingdings</vt:lpstr>
      <vt:lpstr>BlackChancery</vt:lpstr>
      <vt:lpstr>Comic Sans MS</vt:lpstr>
      <vt:lpstr>PressWriter Symbols</vt:lpstr>
      <vt:lpstr>Sunny Days</vt:lpstr>
      <vt:lpstr>Absolutism In France</vt:lpstr>
      <vt:lpstr>Origins of Divine Right</vt:lpstr>
      <vt:lpstr>Louis XIII (r1610 – 1643) </vt:lpstr>
      <vt:lpstr>How Things Worked in France</vt:lpstr>
      <vt:lpstr>How Things Worked in France Contd. </vt:lpstr>
      <vt:lpstr>Huguenot Strongholds</vt:lpstr>
      <vt:lpstr>The Protestant Threat</vt:lpstr>
      <vt:lpstr>French Religious Conflict AGAIN</vt:lpstr>
      <vt:lpstr>Richelieu</vt:lpstr>
      <vt:lpstr>Huguenots</vt:lpstr>
      <vt:lpstr>War on the Huguenots</vt:lpstr>
      <vt:lpstr> Richelieu and the Military</vt:lpstr>
      <vt:lpstr>Richelieu Conclusions</vt:lpstr>
      <vt:lpstr>Louis XIV (r forever!!!) (1643 – 1715) </vt:lpstr>
      <vt:lpstr>Slide 15</vt:lpstr>
      <vt:lpstr>Slide 16</vt:lpstr>
      <vt:lpstr>Mazarin</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Louis XIV</vt:lpstr>
      <vt:lpstr>Slide 65</vt:lpstr>
    </vt:vector>
  </TitlesOfParts>
  <Company>World Bank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SOCIETY, AND PUBLIC POLICY: </dc:title>
  <dc:creator>Flavio Teodoro Chaves</dc:creator>
  <cp:lastModifiedBy>keith.mainland</cp:lastModifiedBy>
  <cp:revision>252</cp:revision>
  <dcterms:created xsi:type="dcterms:W3CDTF">2002-01-28T18:30:51Z</dcterms:created>
  <dcterms:modified xsi:type="dcterms:W3CDTF">2011-10-06T15:09:51Z</dcterms:modified>
</cp:coreProperties>
</file>