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92" r:id="rId2"/>
    <p:sldId id="293" r:id="rId3"/>
    <p:sldId id="294" r:id="rId4"/>
    <p:sldId id="295" r:id="rId5"/>
    <p:sldId id="296" r:id="rId6"/>
    <p:sldId id="297" r:id="rId7"/>
    <p:sldId id="298" r:id="rId8"/>
    <p:sldId id="299" r:id="rId9"/>
    <p:sldId id="270" r:id="rId10"/>
    <p:sldId id="269" r:id="rId11"/>
    <p:sldId id="283" r:id="rId12"/>
    <p:sldId id="280" r:id="rId13"/>
    <p:sldId id="286" r:id="rId14"/>
    <p:sldId id="276" r:id="rId15"/>
    <p:sldId id="266" r:id="rId16"/>
    <p:sldId id="288" r:id="rId17"/>
    <p:sldId id="273" r:id="rId18"/>
    <p:sldId id="265" r:id="rId19"/>
    <p:sldId id="281" r:id="rId20"/>
    <p:sldId id="278" r:id="rId21"/>
    <p:sldId id="277" r:id="rId22"/>
    <p:sldId id="289" r:id="rId23"/>
    <p:sldId id="287" r:id="rId24"/>
    <p:sldId id="290" r:id="rId25"/>
    <p:sldId id="285" r:id="rId26"/>
    <p:sldId id="267" r:id="rId27"/>
    <p:sldId id="279" r:id="rId28"/>
    <p:sldId id="291" r:id="rId29"/>
    <p:sldId id="284" r:id="rId30"/>
    <p:sldId id="263" r:id="rId31"/>
    <p:sldId id="268" r:id="rId32"/>
  </p:sldIdLst>
  <p:sldSz cx="9144000" cy="6858000" type="screen4x3"/>
  <p:notesSz cx="6858000" cy="9144000"/>
  <p:embeddedFontLst>
    <p:embeddedFont>
      <p:font typeface="Kredit"/>
      <p:regular r:id="rId33"/>
    </p:embeddedFont>
    <p:embeddedFont>
      <p:font typeface="Comic Sans MS" pitchFamily="66" charset="0"/>
      <p:regular r:id="rId34"/>
      <p:bold r:id="rId35"/>
    </p:embeddedFont>
    <p:embeddedFont>
      <p:font typeface="Cyberia" charset="0"/>
      <p:regular r:id="rId36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00000"/>
    <a:srgbClr val="FFE1E1"/>
    <a:srgbClr val="FFF3F3"/>
    <a:srgbClr val="FFD1D1"/>
    <a:srgbClr val="009900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14" y="-4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1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3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029477-B1E4-437C-8EF1-F3D5970EBE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21ADD6-7C75-4A72-AE70-D07F3D6BF9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1D71DE-2639-4E1A-9ABE-E515CA78B1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B129BC-61C3-4AC4-BA66-20BF6CF021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2EF37F-6472-469D-B809-359B462367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1E61FB-5C26-4CED-BF07-0A56192AB3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5602AA-F526-4E9F-B954-C3D92C2723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67B2E5-EEEB-4575-B6BF-42E607260E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72CE5A-A915-4FDC-95BB-E128EBBF4B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8C25B6-CD7E-443C-A5CC-E119062752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78AD30-C9B3-43A3-A2D8-C45CD7E5ED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7E9BB6B7-ABD0-451A-9FD5-C2DFA8FD08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3962400" cy="487363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edit" pitchFamily="2" charset="0"/>
              </a:rPr>
              <a:t>The Jews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09600"/>
            <a:ext cx="4724400" cy="25908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Ongoing traditional discrimination, but depth depended on country</a:t>
            </a:r>
          </a:p>
          <a:p>
            <a:pPr lvl="1" eaLnBrk="1" hangingPunct="1">
              <a:defRPr/>
            </a:pPr>
            <a:r>
              <a:rPr lang="en-US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French recognized Jewish citizenship</a:t>
            </a:r>
          </a:p>
          <a:p>
            <a:pPr lvl="1" eaLnBrk="1" hangingPunct="1">
              <a:defRPr/>
            </a:pPr>
            <a:r>
              <a:rPr lang="en-US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A/H same</a:t>
            </a:r>
          </a:p>
        </p:txBody>
      </p:sp>
      <p:pic>
        <p:nvPicPr>
          <p:cNvPr id="205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52400"/>
            <a:ext cx="4572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0" y="3066395"/>
            <a:ext cx="9144000" cy="440120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Eastern Europe the worst – Russia and Poland!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Treated as non entities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Limited areas to live in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Banned from jobs and higher education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Pogroms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1873 Stock crash.  Jews blamed.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Persecution up (biological threat)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Zionist </a:t>
            </a:r>
            <a:r>
              <a:rPr lang="en-US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Congress </a:t>
            </a:r>
            <a:r>
              <a:rPr lang="en-US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(</a:t>
            </a:r>
            <a:r>
              <a:rPr lang="en-US" sz="24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Herzel</a:t>
            </a:r>
            <a:r>
              <a:rPr lang="en-US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) </a:t>
            </a:r>
            <a:r>
              <a:rPr lang="en-US" sz="2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– Create a Jewish home state</a:t>
            </a:r>
          </a:p>
          <a:p>
            <a:pPr>
              <a:defRPr/>
            </a:pP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9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900" decel="100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900" decel="100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900" decel="100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900" decel="100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900" decel="100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900" decel="100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900" decel="100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152400" y="1752600"/>
            <a:ext cx="3048000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yberia" charset="0"/>
                <a:cs typeface="Cyberia" charset="0"/>
              </a:rPr>
              <a:t>Early 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yberia" charset="0"/>
                <a:cs typeface="Cyberia" charset="0"/>
              </a:rPr>
              <a:t>20</a:t>
            </a:r>
            <a:r>
              <a:rPr lang="en-US" sz="4400" b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yberia" charset="0"/>
                <a:cs typeface="Cyberia" charset="0"/>
              </a:rPr>
              <a:t>c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yberia" charset="0"/>
                <a:cs typeface="Cyberia" charset="0"/>
              </a:rPr>
              <a:t>:  Russian Social Hierarchy</a:t>
            </a:r>
          </a:p>
        </p:txBody>
      </p:sp>
      <p:pic>
        <p:nvPicPr>
          <p:cNvPr id="14339" name="Picture 3" descr="chart-russia_social_pyramid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6F4EE"/>
              </a:clrFrom>
              <a:clrTo>
                <a:srgbClr val="F6F4EE">
                  <a:alpha val="0"/>
                </a:srgbClr>
              </a:clrTo>
            </a:clrChange>
            <a:lum bright="-6000" contrast="12000"/>
          </a:blip>
          <a:srcRect l="2483" r="3206"/>
          <a:stretch>
            <a:fillRect/>
          </a:stretch>
        </p:blipFill>
        <p:spPr bwMode="auto">
          <a:xfrm>
            <a:off x="3276600" y="304800"/>
            <a:ext cx="5570538" cy="6248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2532" name="Line 4"/>
          <p:cNvSpPr>
            <a:spLocks noChangeShapeType="1"/>
          </p:cNvSpPr>
          <p:nvPr/>
        </p:nvSpPr>
        <p:spPr bwMode="auto">
          <a:xfrm>
            <a:off x="2286000" y="4648200"/>
            <a:ext cx="914400" cy="12192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2533" name="Line 5"/>
          <p:cNvSpPr>
            <a:spLocks noChangeShapeType="1"/>
          </p:cNvSpPr>
          <p:nvPr/>
        </p:nvSpPr>
        <p:spPr bwMode="auto">
          <a:xfrm flipV="1">
            <a:off x="3886200" y="5257800"/>
            <a:ext cx="304800" cy="4572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2534" name="Line 6"/>
          <p:cNvSpPr>
            <a:spLocks noChangeShapeType="1"/>
          </p:cNvSpPr>
          <p:nvPr/>
        </p:nvSpPr>
        <p:spPr bwMode="auto">
          <a:xfrm flipV="1">
            <a:off x="4267200" y="4343400"/>
            <a:ext cx="228600" cy="6858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2535" name="Line 7"/>
          <p:cNvSpPr>
            <a:spLocks noChangeShapeType="1"/>
          </p:cNvSpPr>
          <p:nvPr/>
        </p:nvSpPr>
        <p:spPr bwMode="auto">
          <a:xfrm flipV="1">
            <a:off x="4572000" y="3352800"/>
            <a:ext cx="152400" cy="6858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2536" name="Line 8"/>
          <p:cNvSpPr>
            <a:spLocks noChangeShapeType="1"/>
          </p:cNvSpPr>
          <p:nvPr/>
        </p:nvSpPr>
        <p:spPr bwMode="auto">
          <a:xfrm flipV="1">
            <a:off x="4724400" y="2209800"/>
            <a:ext cx="0" cy="7620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2" grpId="0" animBg="1"/>
      <p:bldP spid="22533" grpId="0" animBg="1"/>
      <p:bldP spid="22534" grpId="0" animBg="1"/>
      <p:bldP spid="22535" grpId="0" animBg="1"/>
      <p:bldP spid="2253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0" y="228600"/>
            <a:ext cx="9067800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yberia" pitchFamily="18" charset="0"/>
                <a:cs typeface="Cyberia" pitchFamily="18" charset="0"/>
              </a:rPr>
              <a:t>First </a:t>
            </a:r>
            <a:r>
              <a:rPr lang="en-US" sz="4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yberia" pitchFamily="18" charset="0"/>
                <a:cs typeface="Cyberia" pitchFamily="18" charset="0"/>
              </a:rPr>
              <a:t>Stages of Industrialization</a:t>
            </a:r>
          </a:p>
        </p:txBody>
      </p:sp>
      <p:pic>
        <p:nvPicPr>
          <p:cNvPr id="15363" name="Picture 4" descr="early Russian factor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296988"/>
            <a:ext cx="6019800" cy="4494212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15364" name="Text Box 5"/>
          <p:cNvSpPr txBox="1">
            <a:spLocks noChangeArrowheads="1"/>
          </p:cNvSpPr>
          <p:nvPr/>
        </p:nvSpPr>
        <p:spPr bwMode="auto">
          <a:xfrm>
            <a:off x="1600200" y="5943600"/>
            <a:ext cx="6019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An Early Russian Factory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381000" y="166688"/>
            <a:ext cx="845820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yberia" pitchFamily="18" charset="0"/>
                <a:cs typeface="Cyberia" pitchFamily="18" charset="0"/>
              </a:rPr>
              <a:t>Weak 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yberia" pitchFamily="18" charset="0"/>
                <a:cs typeface="Cyberia" pitchFamily="18" charset="0"/>
              </a:rPr>
              <a:t>Economy</a:t>
            </a:r>
            <a:endParaRPr lang="en-US" sz="44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yberia" pitchFamily="18" charset="0"/>
              <a:cs typeface="Cyberia" pitchFamily="18" charset="0"/>
            </a:endParaRPr>
          </a:p>
        </p:txBody>
      </p:sp>
      <p:pic>
        <p:nvPicPr>
          <p:cNvPr id="16387" name="Picture 3" descr="1905 Russian rubles"/>
          <p:cNvPicPr>
            <a:picLocks noChangeAspect="1" noChangeArrowheads="1"/>
          </p:cNvPicPr>
          <p:nvPr/>
        </p:nvPicPr>
        <p:blipFill>
          <a:blip r:embed="rId2" cstate="print">
            <a:lum contrast="6000"/>
          </a:blip>
          <a:srcRect/>
          <a:stretch>
            <a:fillRect/>
          </a:stretch>
        </p:blipFill>
        <p:spPr bwMode="auto">
          <a:xfrm>
            <a:off x="2743200" y="1143000"/>
            <a:ext cx="3717925" cy="479107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2819400" y="6019800"/>
            <a:ext cx="3657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1905 Russian Rubles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2"/>
          <p:cNvSpPr txBox="1">
            <a:spLocks noChangeArrowheads="1"/>
          </p:cNvSpPr>
          <p:nvPr/>
        </p:nvSpPr>
        <p:spPr bwMode="auto">
          <a:xfrm>
            <a:off x="381000" y="166688"/>
            <a:ext cx="85344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yberia" pitchFamily="18" charset="0"/>
                <a:cs typeface="Cyberia" pitchFamily="18" charset="0"/>
              </a:rPr>
              <a:t>Extensive 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yberia" pitchFamily="18" charset="0"/>
                <a:cs typeface="Cyberia" pitchFamily="18" charset="0"/>
              </a:rPr>
              <a:t>Foreign Investments &amp; Influence</a:t>
            </a:r>
            <a:endParaRPr lang="en-US" sz="44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yberia" pitchFamily="18" charset="0"/>
              <a:cs typeface="Cyberia" pitchFamily="18" charset="0"/>
            </a:endParaRPr>
          </a:p>
        </p:txBody>
      </p:sp>
      <p:sp>
        <p:nvSpPr>
          <p:cNvPr id="17411" name="Text Box 4"/>
          <p:cNvSpPr txBox="1">
            <a:spLocks noChangeArrowheads="1"/>
          </p:cNvSpPr>
          <p:nvPr/>
        </p:nvSpPr>
        <p:spPr bwMode="auto">
          <a:xfrm>
            <a:off x="1295400" y="5715000"/>
            <a:ext cx="6553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Building the Trans-Siberian RR</a:t>
            </a:r>
            <a:br>
              <a:rPr lang="en-US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en-US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[Economic benefits only in a few regions.]</a:t>
            </a:r>
          </a:p>
        </p:txBody>
      </p:sp>
      <p:pic>
        <p:nvPicPr>
          <p:cNvPr id="17412" name="Picture 5" descr="map-Trans-Siberian RR"/>
          <p:cNvPicPr>
            <a:picLocks noChangeAspect="1" noChangeArrowheads="1"/>
          </p:cNvPicPr>
          <p:nvPr/>
        </p:nvPicPr>
        <p:blipFill>
          <a:blip r:embed="rId2" cstate="print">
            <a:lum bright="-12000" contrast="12000"/>
          </a:blip>
          <a:srcRect l="259" t="739" r="3023" b="4680"/>
          <a:stretch>
            <a:fillRect/>
          </a:stretch>
        </p:blipFill>
        <p:spPr bwMode="auto">
          <a:xfrm>
            <a:off x="1981200" y="1905000"/>
            <a:ext cx="5334000" cy="36576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381000" y="228600"/>
            <a:ext cx="84582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yberia" pitchFamily="18" charset="0"/>
                <a:cs typeface="Cyberia" pitchFamily="18" charset="0"/>
              </a:rPr>
              <a:t>Unrest 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yberia" pitchFamily="18" charset="0"/>
                <a:cs typeface="Cyberia" pitchFamily="18" charset="0"/>
              </a:rPr>
              <a:t>Among the Peasants &amp; Urban Working Poor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yberia" pitchFamily="18" charset="0"/>
              <a:cs typeface="Cyberia" pitchFamily="18" charset="0"/>
            </a:endParaRPr>
          </a:p>
        </p:txBody>
      </p:sp>
      <p:pic>
        <p:nvPicPr>
          <p:cNvPr id="24579" name="Picture 3" descr="Father_Georgi_Apollonievich_Gapon"/>
          <p:cNvPicPr>
            <a:picLocks noChangeAspect="1" noChangeArrowheads="1"/>
          </p:cNvPicPr>
          <p:nvPr/>
        </p:nvPicPr>
        <p:blipFill>
          <a:blip r:embed="rId2" cstate="print">
            <a:lum contrast="6000"/>
          </a:blip>
          <a:srcRect/>
          <a:stretch>
            <a:fillRect/>
          </a:stretch>
        </p:blipFill>
        <p:spPr bwMode="auto">
          <a:xfrm>
            <a:off x="2362200" y="1981200"/>
            <a:ext cx="2619375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5410200" y="2362200"/>
            <a:ext cx="251460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Father </a:t>
            </a:r>
            <a:r>
              <a:rPr lang="en-US" sz="36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Georgi</a:t>
            </a:r>
            <a:r>
              <a:rPr lang="en-US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36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Gapon</a:t>
            </a:r>
            <a:r>
              <a:rPr lang="en-US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:</a:t>
            </a:r>
            <a:br>
              <a:rPr lang="en-US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endParaRPr lang="en-US" sz="24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381000" y="76200"/>
            <a:ext cx="8458200" cy="143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800" b="1" dirty="0">
                <a:solidFill>
                  <a:srgbClr val="D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yberia" pitchFamily="18" charset="0"/>
                <a:cs typeface="Cyberia" pitchFamily="18" charset="0"/>
              </a:rPr>
              <a:t>Bloody Sunday</a:t>
            </a:r>
            <a:br>
              <a:rPr lang="en-US" sz="4800" b="1" dirty="0">
                <a:solidFill>
                  <a:srgbClr val="D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yberia" pitchFamily="18" charset="0"/>
                <a:cs typeface="Cyberia" pitchFamily="18" charset="0"/>
              </a:rPr>
            </a:br>
            <a:r>
              <a:rPr lang="en-US" sz="4000" b="1" dirty="0">
                <a:solidFill>
                  <a:srgbClr val="D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yberia" pitchFamily="18" charset="0"/>
                <a:cs typeface="Cyberia" pitchFamily="18" charset="0"/>
              </a:rPr>
              <a:t>January 22, 1905</a:t>
            </a:r>
          </a:p>
        </p:txBody>
      </p:sp>
      <p:pic>
        <p:nvPicPr>
          <p:cNvPr id="25603" name="Picture 3" descr="BloodySunday-1"/>
          <p:cNvPicPr>
            <a:picLocks noChangeAspect="1" noChangeArrowheads="1"/>
          </p:cNvPicPr>
          <p:nvPr/>
        </p:nvPicPr>
        <p:blipFill>
          <a:blip r:embed="rId2" cstate="print">
            <a:lum bright="-6000" contrast="6000"/>
          </a:blip>
          <a:srcRect/>
          <a:stretch>
            <a:fillRect/>
          </a:stretch>
        </p:blipFill>
        <p:spPr bwMode="auto">
          <a:xfrm>
            <a:off x="1371600" y="1676400"/>
            <a:ext cx="6553200" cy="418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4" name="Text Box 5"/>
          <p:cNvSpPr txBox="1">
            <a:spLocks noChangeArrowheads="1"/>
          </p:cNvSpPr>
          <p:nvPr/>
        </p:nvSpPr>
        <p:spPr bwMode="auto">
          <a:xfrm>
            <a:off x="914400" y="5943600"/>
            <a:ext cx="7391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The Czar’s Winter Palace in St. Petersburg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2"/>
          <p:cNvSpPr txBox="1">
            <a:spLocks noChangeArrowheads="1"/>
          </p:cNvSpPr>
          <p:nvPr/>
        </p:nvSpPr>
        <p:spPr bwMode="auto">
          <a:xfrm>
            <a:off x="381000" y="228600"/>
            <a:ext cx="84582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800" b="1" dirty="0">
                <a:solidFill>
                  <a:srgbClr val="D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yberia" pitchFamily="18" charset="0"/>
                <a:cs typeface="Cyberia" pitchFamily="18" charset="0"/>
              </a:rPr>
              <a:t>Russian Cossacks Slaughter The People in Odessa</a:t>
            </a:r>
            <a:endParaRPr lang="en-US" sz="4000" b="1" dirty="0">
              <a:solidFill>
                <a:srgbClr val="D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yberia" pitchFamily="18" charset="0"/>
              <a:cs typeface="Cyberia" pitchFamily="18" charset="0"/>
            </a:endParaRPr>
          </a:p>
        </p:txBody>
      </p:sp>
      <p:pic>
        <p:nvPicPr>
          <p:cNvPr id="27651" name="Picture 4" descr="Cossaks slaughter people at Odessa"/>
          <p:cNvPicPr>
            <a:picLocks noChangeAspect="1" noChangeArrowheads="1"/>
          </p:cNvPicPr>
          <p:nvPr/>
        </p:nvPicPr>
        <p:blipFill>
          <a:blip r:embed="rId2" cstate="print">
            <a:lum bright="-6000" contrast="6000"/>
          </a:blip>
          <a:srcRect/>
          <a:stretch>
            <a:fillRect/>
          </a:stretch>
        </p:blipFill>
        <p:spPr bwMode="auto">
          <a:xfrm>
            <a:off x="1600200" y="2133600"/>
            <a:ext cx="6096000" cy="3475038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27652" name="Text Box 5"/>
          <p:cNvSpPr txBox="1">
            <a:spLocks noChangeArrowheads="1"/>
          </p:cNvSpPr>
          <p:nvPr/>
        </p:nvSpPr>
        <p:spPr bwMode="auto">
          <a:xfrm>
            <a:off x="914400" y="5791200"/>
            <a:ext cx="7391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Anti-Jewish Attacks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5" descr="battleship_potemki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227388"/>
            <a:ext cx="4191000" cy="313372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381000" y="196850"/>
            <a:ext cx="84582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800" b="1" dirty="0" smtClean="0">
                <a:solidFill>
                  <a:srgbClr val="D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yberia" pitchFamily="18" charset="0"/>
                <a:cs typeface="Cyberia" pitchFamily="18" charset="0"/>
              </a:rPr>
              <a:t>The </a:t>
            </a:r>
            <a:r>
              <a:rPr lang="en-US" sz="4800" b="1" dirty="0">
                <a:solidFill>
                  <a:srgbClr val="D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yberia" pitchFamily="18" charset="0"/>
                <a:cs typeface="Cyberia" pitchFamily="18" charset="0"/>
              </a:rPr>
              <a:t>Battleship</a:t>
            </a:r>
            <a:r>
              <a:rPr lang="en-US" sz="4800" b="1" i="1" dirty="0">
                <a:solidFill>
                  <a:srgbClr val="D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yberia" pitchFamily="18" charset="0"/>
                <a:cs typeface="Cyberia" pitchFamily="18" charset="0"/>
              </a:rPr>
              <a:t> Potemkin</a:t>
            </a:r>
            <a:r>
              <a:rPr lang="en-US" sz="4800" b="1" dirty="0">
                <a:solidFill>
                  <a:srgbClr val="D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yberia" pitchFamily="18" charset="0"/>
                <a:cs typeface="Cyberia" pitchFamily="18" charset="0"/>
              </a:rPr>
              <a:t> Mutiny </a:t>
            </a:r>
            <a:r>
              <a:rPr lang="en-US" sz="3600" b="1" dirty="0">
                <a:solidFill>
                  <a:srgbClr val="D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yberia" pitchFamily="18" charset="0"/>
                <a:cs typeface="Cyberia" pitchFamily="18" charset="0"/>
              </a:rPr>
              <a:t>[June, 1905]</a:t>
            </a:r>
          </a:p>
        </p:txBody>
      </p:sp>
      <p:pic>
        <p:nvPicPr>
          <p:cNvPr id="28676" name="Picture 4" descr="Battleship Potemki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2032000"/>
            <a:ext cx="4495800" cy="29972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381000" y="228600"/>
            <a:ext cx="84582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800" b="1" dirty="0" smtClean="0">
                <a:solidFill>
                  <a:srgbClr val="D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yberia" charset="0"/>
                <a:cs typeface="Cyberia" charset="0"/>
              </a:rPr>
              <a:t>Russo-Japanese </a:t>
            </a:r>
            <a:r>
              <a:rPr lang="en-US" sz="4800" b="1" dirty="0">
                <a:solidFill>
                  <a:srgbClr val="D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yberia" charset="0"/>
                <a:cs typeface="Cyberia" charset="0"/>
              </a:rPr>
              <a:t>War </a:t>
            </a:r>
            <a:r>
              <a:rPr lang="en-US" sz="3200" b="1" dirty="0">
                <a:solidFill>
                  <a:srgbClr val="D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yberia" charset="0"/>
                <a:cs typeface="Cyberia" charset="0"/>
              </a:rPr>
              <a:t>[1904-1905]</a:t>
            </a:r>
            <a:endParaRPr lang="en-US" sz="2800" b="1" dirty="0">
              <a:solidFill>
                <a:srgbClr val="D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yberia" charset="0"/>
              <a:cs typeface="Cyberia" charset="0"/>
            </a:endParaRPr>
          </a:p>
        </p:txBody>
      </p:sp>
      <p:pic>
        <p:nvPicPr>
          <p:cNvPr id="18435" name="Picture 5" descr="map-spheres of influence in China"/>
          <p:cNvPicPr>
            <a:picLocks noChangeAspect="1" noChangeArrowheads="1"/>
          </p:cNvPicPr>
          <p:nvPr/>
        </p:nvPicPr>
        <p:blipFill>
          <a:blip r:embed="rId2" cstate="print">
            <a:lum bright="-6000" contrast="12000"/>
          </a:blip>
          <a:srcRect l="2228" t="1666" r="6407" b="5000"/>
          <a:stretch>
            <a:fillRect/>
          </a:stretch>
        </p:blipFill>
        <p:spPr bwMode="auto">
          <a:xfrm>
            <a:off x="4800600" y="1295400"/>
            <a:ext cx="3738563" cy="51054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18436" name="Picture 6" descr="postcard-Imperial Japan as Yellow Tiger Peril"/>
          <p:cNvPicPr>
            <a:picLocks noChangeAspect="1" noChangeArrowheads="1"/>
          </p:cNvPicPr>
          <p:nvPr/>
        </p:nvPicPr>
        <p:blipFill>
          <a:blip r:embed="rId3" cstate="print">
            <a:lum bright="-6000" contrast="6000"/>
          </a:blip>
          <a:srcRect/>
          <a:stretch>
            <a:fillRect/>
          </a:stretch>
        </p:blipFill>
        <p:spPr bwMode="auto">
          <a:xfrm>
            <a:off x="609600" y="1989138"/>
            <a:ext cx="3733800" cy="2430462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18437" name="Text Box 7"/>
          <p:cNvSpPr txBox="1">
            <a:spLocks noChangeArrowheads="1"/>
          </p:cNvSpPr>
          <p:nvPr/>
        </p:nvSpPr>
        <p:spPr bwMode="auto">
          <a:xfrm>
            <a:off x="609600" y="4495800"/>
            <a:ext cx="3657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>
                <a:solidFill>
                  <a:schemeClr val="tx2"/>
                </a:solidFill>
                <a:latin typeface="Comic Sans MS" pitchFamily="66" charset="0"/>
              </a:rPr>
              <a:t>The “Yellow Peril”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381000" y="228600"/>
            <a:ext cx="84582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800" b="1" dirty="0">
                <a:solidFill>
                  <a:srgbClr val="D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yberia" charset="0"/>
                <a:cs typeface="Cyberia" charset="0"/>
              </a:rPr>
              <a:t>Russo-Japanese War </a:t>
            </a:r>
            <a:r>
              <a:rPr lang="en-US" sz="3200" b="1" dirty="0">
                <a:solidFill>
                  <a:srgbClr val="D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yberia" charset="0"/>
                <a:cs typeface="Cyberia" charset="0"/>
              </a:rPr>
              <a:t>[1904-1905]</a:t>
            </a:r>
            <a:endParaRPr lang="en-US" sz="2800" b="1" dirty="0">
              <a:solidFill>
                <a:srgbClr val="D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yberia" charset="0"/>
              <a:cs typeface="Cyberia" charset="0"/>
            </a:endParaRPr>
          </a:p>
        </p:txBody>
      </p:sp>
      <p:pic>
        <p:nvPicPr>
          <p:cNvPr id="19459" name="Picture 6" descr="newspaper headline-Russo-Japanese War"/>
          <p:cNvPicPr>
            <a:picLocks noChangeAspect="1" noChangeArrowheads="1"/>
          </p:cNvPicPr>
          <p:nvPr/>
        </p:nvPicPr>
        <p:blipFill>
          <a:blip r:embed="rId2" cstate="print">
            <a:lum bright="-6000" contrast="6000"/>
          </a:blip>
          <a:srcRect l="2000" t="3293" r="2000" b="5090"/>
          <a:stretch>
            <a:fillRect/>
          </a:stretch>
        </p:blipFill>
        <p:spPr bwMode="auto">
          <a:xfrm>
            <a:off x="1600200" y="1524000"/>
            <a:ext cx="6019800" cy="426402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rgbClr val="FF0000"/>
                </a:solidFill>
                <a:latin typeface="Kredit" pitchFamily="2" charset="0"/>
              </a:rPr>
              <a:t>Socialism spreads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95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Growth of Unionism late 1800s.  Led to creation of political parties based on worker’s rights.  However; union movement and political action separated</a:t>
            </a:r>
          </a:p>
          <a:p>
            <a:pPr eaLnBrk="1" hangingPunct="1">
              <a:buFontTx/>
              <a:buNone/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	WHY?</a:t>
            </a:r>
          </a:p>
          <a:p>
            <a:pPr lvl="1"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Unions issues about concrete issues not political doctrine</a:t>
            </a:r>
          </a:p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Universal male suffrage changes political scene.  Workers could not be ignored!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 descr="map-Russo-Japanese War"/>
          <p:cNvPicPr>
            <a:picLocks noChangeAspect="1" noChangeArrowheads="1"/>
          </p:cNvPicPr>
          <p:nvPr/>
        </p:nvPicPr>
        <p:blipFill>
          <a:blip r:embed="rId2" cstate="print">
            <a:lum bright="-12000" contrast="12000"/>
          </a:blip>
          <a:srcRect l="5443" t="2362" r="5443" b="5647"/>
          <a:stretch>
            <a:fillRect/>
          </a:stretch>
        </p:blipFill>
        <p:spPr bwMode="auto">
          <a:xfrm>
            <a:off x="2465388" y="1295400"/>
            <a:ext cx="4011612" cy="51054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381000" y="228600"/>
            <a:ext cx="84582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800" b="1" dirty="0">
                <a:solidFill>
                  <a:srgbClr val="D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yberia" charset="0"/>
                <a:cs typeface="Cyberia" charset="0"/>
              </a:rPr>
              <a:t>Russo-Japanese War </a:t>
            </a:r>
            <a:r>
              <a:rPr lang="en-US" sz="3200" b="1" dirty="0">
                <a:solidFill>
                  <a:srgbClr val="D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yberia" charset="0"/>
                <a:cs typeface="Cyberia" charset="0"/>
              </a:rPr>
              <a:t>[1904-1905]</a:t>
            </a:r>
            <a:endParaRPr lang="en-US" sz="2800" b="1" dirty="0">
              <a:solidFill>
                <a:srgbClr val="D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yberia" charset="0"/>
              <a:cs typeface="Cyberi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381000" y="228600"/>
            <a:ext cx="84582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800" b="1" dirty="0">
                <a:solidFill>
                  <a:srgbClr val="D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yberia" charset="0"/>
                <a:cs typeface="Cyberia" charset="0"/>
              </a:rPr>
              <a:t>Russian &amp; Japanese Soldiers</a:t>
            </a:r>
            <a:endParaRPr lang="en-US" sz="4400" b="1" dirty="0">
              <a:solidFill>
                <a:srgbClr val="D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yberia" charset="0"/>
              <a:cs typeface="Cyberia" charset="0"/>
            </a:endParaRPr>
          </a:p>
        </p:txBody>
      </p:sp>
      <p:pic>
        <p:nvPicPr>
          <p:cNvPr id="21507" name="Picture 4" descr="Russian soldiers in the Russo-Japanese War-2"/>
          <p:cNvPicPr>
            <a:picLocks noChangeAspect="1" noChangeArrowheads="1"/>
          </p:cNvPicPr>
          <p:nvPr/>
        </p:nvPicPr>
        <p:blipFill>
          <a:blip r:embed="rId2" cstate="print">
            <a:lum bright="-6000"/>
          </a:blip>
          <a:srcRect l="3999" r="3999" b="3590"/>
          <a:stretch>
            <a:fillRect/>
          </a:stretch>
        </p:blipFill>
        <p:spPr bwMode="auto">
          <a:xfrm>
            <a:off x="381000" y="1447800"/>
            <a:ext cx="4648200" cy="316547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21508" name="Picture 5" descr="victorious Japanese in 1905"/>
          <p:cNvPicPr>
            <a:picLocks noChangeAspect="1" noChangeArrowheads="1"/>
          </p:cNvPicPr>
          <p:nvPr/>
        </p:nvPicPr>
        <p:blipFill>
          <a:blip r:embed="rId3" cstate="print">
            <a:lum bright="-6000" contrast="6000"/>
          </a:blip>
          <a:srcRect l="2820" t="2750" r="2702" b="1031"/>
          <a:stretch>
            <a:fillRect/>
          </a:stretch>
        </p:blipFill>
        <p:spPr bwMode="auto">
          <a:xfrm>
            <a:off x="4800600" y="2362200"/>
            <a:ext cx="3938588" cy="41148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2"/>
          <p:cNvSpPr txBox="1">
            <a:spLocks noChangeArrowheads="1"/>
          </p:cNvSpPr>
          <p:nvPr/>
        </p:nvSpPr>
        <p:spPr bwMode="auto">
          <a:xfrm>
            <a:off x="381000" y="228600"/>
            <a:ext cx="84582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800" b="1" dirty="0">
                <a:solidFill>
                  <a:srgbClr val="D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yberia" charset="0"/>
                <a:cs typeface="Cyberia" charset="0"/>
              </a:rPr>
              <a:t>Russia Is Humiliated</a:t>
            </a:r>
            <a:endParaRPr lang="en-US" sz="4400" b="1" dirty="0">
              <a:solidFill>
                <a:srgbClr val="D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yberia" charset="0"/>
              <a:cs typeface="Cyberia" charset="0"/>
            </a:endParaRPr>
          </a:p>
        </p:txBody>
      </p:sp>
      <p:pic>
        <p:nvPicPr>
          <p:cNvPr id="22531" name="Picture 5" descr="cartoon-British poke fun at the Russian bear - 1905"/>
          <p:cNvPicPr>
            <a:picLocks noChangeAspect="1" noChangeArrowheads="1"/>
          </p:cNvPicPr>
          <p:nvPr/>
        </p:nvPicPr>
        <p:blipFill>
          <a:blip r:embed="rId2" cstate="print">
            <a:lum bright="-6000" contrast="6000"/>
          </a:blip>
          <a:srcRect l="4077" r="4204"/>
          <a:stretch>
            <a:fillRect/>
          </a:stretch>
        </p:blipFill>
        <p:spPr bwMode="auto">
          <a:xfrm>
            <a:off x="2895600" y="1143000"/>
            <a:ext cx="3429000" cy="51816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2"/>
          <p:cNvSpPr txBox="1">
            <a:spLocks noChangeArrowheads="1"/>
          </p:cNvSpPr>
          <p:nvPr/>
        </p:nvSpPr>
        <p:spPr bwMode="auto">
          <a:xfrm>
            <a:off x="381000" y="152400"/>
            <a:ext cx="84582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800" b="1" dirty="0">
                <a:solidFill>
                  <a:srgbClr val="D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yberia" charset="0"/>
                <a:cs typeface="Cyberia" charset="0"/>
              </a:rPr>
              <a:t>Treaty of Portsmouth </a:t>
            </a:r>
            <a:r>
              <a:rPr lang="en-US" sz="3600" b="1" dirty="0">
                <a:solidFill>
                  <a:srgbClr val="D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yberia" charset="0"/>
                <a:cs typeface="Cyberia" charset="0"/>
              </a:rPr>
              <a:t>[NH] - 1905</a:t>
            </a:r>
            <a:endParaRPr lang="en-US" sz="3200" b="1" dirty="0">
              <a:solidFill>
                <a:srgbClr val="D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yberia" charset="0"/>
              <a:cs typeface="Cyberia" charset="0"/>
            </a:endParaRPr>
          </a:p>
        </p:txBody>
      </p:sp>
      <p:pic>
        <p:nvPicPr>
          <p:cNvPr id="23555" name="Picture 5" descr="cartoon-Roosevelt acts as intermediary-1"/>
          <p:cNvPicPr>
            <a:picLocks noChangeAspect="1" noChangeArrowheads="1"/>
          </p:cNvPicPr>
          <p:nvPr/>
        </p:nvPicPr>
        <p:blipFill>
          <a:blip r:embed="rId2" cstate="print">
            <a:lum bright="-6000" contrast="6000"/>
          </a:blip>
          <a:srcRect/>
          <a:stretch>
            <a:fillRect/>
          </a:stretch>
        </p:blipFill>
        <p:spPr bwMode="auto">
          <a:xfrm>
            <a:off x="304800" y="1295400"/>
            <a:ext cx="3111500" cy="493395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40966" name="Picture 6" descr="cartoon-Roosevelt acts as intermediar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73725" y="1295400"/>
            <a:ext cx="3165475" cy="48768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23557" name="Text Box 7"/>
          <p:cNvSpPr txBox="1">
            <a:spLocks noChangeArrowheads="1"/>
          </p:cNvSpPr>
          <p:nvPr/>
        </p:nvSpPr>
        <p:spPr bwMode="auto">
          <a:xfrm>
            <a:off x="3429000" y="1371600"/>
            <a:ext cx="2133600" cy="465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600">
                <a:solidFill>
                  <a:schemeClr val="tx2"/>
                </a:solidFill>
                <a:latin typeface="Comic Sans MS" pitchFamily="66" charset="0"/>
              </a:rPr>
              <a:t>President Theodore Roosevelt Acts as the Peacemaker</a:t>
            </a:r>
            <a:br>
              <a:rPr lang="en-US" sz="2600">
                <a:solidFill>
                  <a:schemeClr val="tx2"/>
                </a:solidFill>
                <a:latin typeface="Comic Sans MS" pitchFamily="66" charset="0"/>
              </a:rPr>
            </a:br>
            <a:endParaRPr lang="en-US" sz="2600">
              <a:solidFill>
                <a:schemeClr val="tx2"/>
              </a:solidFill>
              <a:latin typeface="Comic Sans MS" pitchFamily="66" charset="0"/>
            </a:endParaRPr>
          </a:p>
          <a:p>
            <a:pPr algn="ctr">
              <a:spcBef>
                <a:spcPct val="50000"/>
              </a:spcBef>
            </a:pPr>
            <a:r>
              <a:rPr lang="en-US" sz="2600">
                <a:solidFill>
                  <a:schemeClr val="tx2"/>
                </a:solidFill>
                <a:latin typeface="Comic Sans MS" pitchFamily="66" charset="0"/>
              </a:rPr>
              <a:t>[He gets the Nobel Peace Prize for his efforts.]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2"/>
          <p:cNvSpPr txBox="1">
            <a:spLocks noChangeArrowheads="1"/>
          </p:cNvSpPr>
          <p:nvPr/>
        </p:nvSpPr>
        <p:spPr bwMode="auto">
          <a:xfrm>
            <a:off x="5181600" y="1981200"/>
            <a:ext cx="3581400" cy="228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800" b="1" dirty="0">
                <a:solidFill>
                  <a:srgbClr val="D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yberia" charset="0"/>
                <a:cs typeface="Cyberia" charset="0"/>
              </a:rPr>
              <a:t>The Revolution Spreads</a:t>
            </a:r>
            <a:endParaRPr lang="en-US" sz="3600" b="1" dirty="0">
              <a:solidFill>
                <a:srgbClr val="D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yberia" charset="0"/>
              <a:cs typeface="Cyberia" charset="0"/>
            </a:endParaRPr>
          </a:p>
        </p:txBody>
      </p:sp>
      <p:pic>
        <p:nvPicPr>
          <p:cNvPr id="26627" name="Picture 4" descr="map-Russian Revolution, 1905"/>
          <p:cNvPicPr>
            <a:picLocks noChangeAspect="1" noChangeArrowheads="1"/>
          </p:cNvPicPr>
          <p:nvPr/>
        </p:nvPicPr>
        <p:blipFill>
          <a:blip r:embed="rId2" cstate="print">
            <a:lum bright="-12000" contrast="12000"/>
          </a:blip>
          <a:srcRect l="2034" t="1340" r="2373" b="893"/>
          <a:stretch>
            <a:fillRect/>
          </a:stretch>
        </p:blipFill>
        <p:spPr bwMode="auto">
          <a:xfrm>
            <a:off x="1066800" y="685800"/>
            <a:ext cx="3581400" cy="55626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1752600" y="2320925"/>
            <a:ext cx="5562600" cy="1717675"/>
          </a:xfrm>
          <a:prstGeom prst="rect">
            <a:avLst/>
          </a:prstGeom>
          <a:noFill/>
          <a:ln w="9525">
            <a:solidFill>
              <a:srgbClr val="D00000"/>
            </a:solidFill>
            <a:miter lim="800000"/>
            <a:headEnd/>
            <a:tailEnd/>
          </a:ln>
          <a:effectLst>
            <a:prstShdw prst="shdw17" dist="17961" dir="2700000">
              <a:srgbClr val="7D0000"/>
            </a:prst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600" b="1">
                <a:solidFill>
                  <a:schemeClr val="accent2"/>
                </a:solidFill>
                <a:latin typeface="Cyberia" pitchFamily="18" charset="0"/>
              </a:rPr>
              <a:t>Results</a:t>
            </a:r>
            <a:endParaRPr lang="en-US" sz="8800" b="1" i="1">
              <a:solidFill>
                <a:schemeClr val="accent2"/>
              </a:solidFill>
              <a:latin typeface="Cybe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381000" y="228600"/>
            <a:ext cx="8458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400" b="1" dirty="0">
                <a:solidFill>
                  <a:srgbClr val="D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yberia" charset="0"/>
                <a:cs typeface="Cyberia" charset="0"/>
              </a:rPr>
              <a:t>1.  The Tsar’s </a:t>
            </a:r>
            <a:r>
              <a:rPr lang="en-US" sz="4400" b="1" i="1" dirty="0">
                <a:solidFill>
                  <a:srgbClr val="D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yberia" charset="0"/>
                <a:cs typeface="Cyberia" charset="0"/>
              </a:rPr>
              <a:t>October Manifesto</a:t>
            </a:r>
          </a:p>
        </p:txBody>
      </p:sp>
      <p:pic>
        <p:nvPicPr>
          <p:cNvPr id="30723" name="Picture 3" descr="HarpWeek cartoon-1905 Revolution"/>
          <p:cNvPicPr>
            <a:picLocks noChangeAspect="1" noChangeArrowheads="1"/>
          </p:cNvPicPr>
          <p:nvPr/>
        </p:nvPicPr>
        <p:blipFill>
          <a:blip r:embed="rId2" cstate="print">
            <a:lum bright="-6000" contrast="6000"/>
          </a:blip>
          <a:srcRect b="8455"/>
          <a:stretch>
            <a:fillRect/>
          </a:stretch>
        </p:blipFill>
        <p:spPr bwMode="auto">
          <a:xfrm>
            <a:off x="2133600" y="1219200"/>
            <a:ext cx="5029200" cy="457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914400" y="5943600"/>
            <a:ext cx="7391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>
                <a:solidFill>
                  <a:schemeClr val="tx2"/>
                </a:solidFill>
                <a:latin typeface="Comic Sans MS" pitchFamily="66" charset="0"/>
              </a:rPr>
              <a:t>October 30, 1905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381000" y="228600"/>
            <a:ext cx="8458200" cy="149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sz="4800" b="1" dirty="0">
                <a:solidFill>
                  <a:srgbClr val="D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yberia" charset="0"/>
                <a:cs typeface="Cyberia" charset="0"/>
              </a:rPr>
              <a:t>2.  The Opening of the </a:t>
            </a:r>
            <a:r>
              <a:rPr lang="en-US" sz="4800" b="1" i="1" dirty="0" err="1">
                <a:solidFill>
                  <a:srgbClr val="D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yberia" charset="0"/>
                <a:cs typeface="Cyberia" charset="0"/>
              </a:rPr>
              <a:t>Duma</a:t>
            </a:r>
            <a:r>
              <a:rPr lang="en-US" sz="4800" b="1" dirty="0">
                <a:solidFill>
                  <a:srgbClr val="D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yberia" charset="0"/>
                <a:cs typeface="Cyberia" charset="0"/>
              </a:rPr>
              <a:t>:</a:t>
            </a:r>
            <a:br>
              <a:rPr lang="en-US" sz="4800" b="1" dirty="0">
                <a:solidFill>
                  <a:srgbClr val="D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yberia" charset="0"/>
                <a:cs typeface="Cyberia" charset="0"/>
              </a:rPr>
            </a:br>
            <a:r>
              <a:rPr lang="en-US" sz="4400" b="1" dirty="0">
                <a:solidFill>
                  <a:srgbClr val="D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yberia" charset="0"/>
                <a:cs typeface="Cyberia" charset="0"/>
              </a:rPr>
              <a:t>Possible Reforms?</a:t>
            </a:r>
            <a:endParaRPr lang="en-US" sz="4000" b="1" dirty="0">
              <a:solidFill>
                <a:srgbClr val="D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yberia" charset="0"/>
              <a:cs typeface="Cyberia" charset="0"/>
            </a:endParaRPr>
          </a:p>
        </p:txBody>
      </p:sp>
      <p:pic>
        <p:nvPicPr>
          <p:cNvPr id="31747" name="Picture 3" descr="Russian Duma=1905"/>
          <p:cNvPicPr>
            <a:picLocks noChangeAspect="1" noChangeArrowheads="1"/>
          </p:cNvPicPr>
          <p:nvPr/>
        </p:nvPicPr>
        <p:blipFill>
          <a:blip r:embed="rId2" cstate="print">
            <a:lum contrast="6000"/>
          </a:blip>
          <a:srcRect/>
          <a:stretch>
            <a:fillRect/>
          </a:stretch>
        </p:blipFill>
        <p:spPr bwMode="auto">
          <a:xfrm>
            <a:off x="5105400" y="2057400"/>
            <a:ext cx="3400425" cy="20574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31748" name="Picture 4" descr="Early Russian Dum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219200"/>
            <a:ext cx="4000500" cy="53340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5791200" y="4191000"/>
            <a:ext cx="2133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>
                <a:solidFill>
                  <a:schemeClr val="tx2"/>
                </a:solidFill>
                <a:latin typeface="Comic Sans MS" pitchFamily="66" charset="0"/>
              </a:rPr>
              <a:t>1906</a:t>
            </a:r>
          </a:p>
        </p:txBody>
      </p:sp>
      <p:sp>
        <p:nvSpPr>
          <p:cNvPr id="31750" name="Text Box 6"/>
          <p:cNvSpPr txBox="1">
            <a:spLocks noChangeArrowheads="1"/>
          </p:cNvSpPr>
          <p:nvPr/>
        </p:nvSpPr>
        <p:spPr bwMode="auto">
          <a:xfrm>
            <a:off x="4648200" y="4800600"/>
            <a:ext cx="4267200" cy="176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79400" indent="-279400">
              <a:spcBef>
                <a:spcPct val="50000"/>
              </a:spcBef>
              <a:buClr>
                <a:schemeClr val="accent2"/>
              </a:buClr>
              <a:buSzPct val="110000"/>
              <a:buFont typeface="Wingdings" pitchFamily="2" charset="2"/>
              <a:buChar char="w"/>
            </a:pPr>
            <a:r>
              <a:rPr lang="en-US" sz="2000">
                <a:solidFill>
                  <a:schemeClr val="tx2"/>
                </a:solidFill>
                <a:latin typeface="Comic Sans MS" pitchFamily="66" charset="0"/>
              </a:rPr>
              <a:t>The first two tries were too radical.</a:t>
            </a:r>
          </a:p>
          <a:p>
            <a:pPr marL="279400" indent="-279400">
              <a:spcBef>
                <a:spcPct val="50000"/>
              </a:spcBef>
              <a:buClr>
                <a:schemeClr val="accent2"/>
              </a:buClr>
              <a:buSzPct val="110000"/>
              <a:buFont typeface="Wingdings" pitchFamily="2" charset="2"/>
              <a:buChar char="w"/>
            </a:pPr>
            <a:r>
              <a:rPr lang="en-US" sz="2000">
                <a:solidFill>
                  <a:schemeClr val="tx2"/>
                </a:solidFill>
                <a:latin typeface="Comic Sans MS" pitchFamily="66" charset="0"/>
              </a:rPr>
              <a:t>The third </a:t>
            </a:r>
            <a:r>
              <a:rPr lang="en-US" sz="2000" i="1">
                <a:solidFill>
                  <a:schemeClr val="tx2"/>
                </a:solidFill>
                <a:latin typeface="Comic Sans MS" pitchFamily="66" charset="0"/>
              </a:rPr>
              <a:t>duma</a:t>
            </a:r>
            <a:r>
              <a:rPr lang="en-US" sz="2000">
                <a:solidFill>
                  <a:schemeClr val="tx2"/>
                </a:solidFill>
                <a:latin typeface="Comic Sans MS" pitchFamily="66" charset="0"/>
              </a:rPr>
              <a:t> was elected by the richest people in Russia in 1907.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2"/>
          <p:cNvSpPr txBox="1">
            <a:spLocks noChangeArrowheads="1"/>
          </p:cNvSpPr>
          <p:nvPr/>
        </p:nvSpPr>
        <p:spPr bwMode="auto">
          <a:xfrm>
            <a:off x="381000" y="228600"/>
            <a:ext cx="8458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400" b="1" dirty="0">
                <a:solidFill>
                  <a:srgbClr val="D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yberia" charset="0"/>
                <a:cs typeface="Cyberia" charset="0"/>
              </a:rPr>
              <a:t>The Russian Constitution of 1906</a:t>
            </a:r>
            <a:endParaRPr lang="en-US" sz="4400" b="1" i="1" dirty="0">
              <a:solidFill>
                <a:srgbClr val="D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yberia" charset="0"/>
              <a:cs typeface="Cyberia" charset="0"/>
            </a:endParaRPr>
          </a:p>
        </p:txBody>
      </p:sp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990600" y="1371600"/>
            <a:ext cx="7543800" cy="500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1313" indent="-341313">
              <a:spcBef>
                <a:spcPct val="50000"/>
              </a:spcBef>
              <a:buClr>
                <a:schemeClr val="accent2"/>
              </a:buClr>
              <a:buSzPct val="110000"/>
              <a:buFont typeface="Wingdings" pitchFamily="2" charset="2"/>
              <a:buChar char="w"/>
            </a:pPr>
            <a:r>
              <a:rPr lang="en-US" sz="2800" dirty="0">
                <a:solidFill>
                  <a:schemeClr val="tx2"/>
                </a:solidFill>
                <a:latin typeface="Comic Sans MS" pitchFamily="66" charset="0"/>
              </a:rPr>
              <a:t>Known as the </a:t>
            </a:r>
            <a:r>
              <a:rPr lang="en-US" sz="2800" b="1" dirty="0">
                <a:solidFill>
                  <a:schemeClr val="accent2"/>
                </a:solidFill>
                <a:latin typeface="Comic Sans MS" pitchFamily="66" charset="0"/>
              </a:rPr>
              <a:t>Fundamental Laws </a:t>
            </a:r>
            <a:br>
              <a:rPr lang="en-US" sz="2800" b="1" dirty="0">
                <a:solidFill>
                  <a:schemeClr val="accent2"/>
                </a:solidFill>
                <a:latin typeface="Comic Sans MS" pitchFamily="66" charset="0"/>
              </a:rPr>
            </a:br>
            <a:r>
              <a:rPr lang="en-US" sz="2800" dirty="0">
                <a:solidFill>
                  <a:schemeClr val="tx2"/>
                </a:solidFill>
                <a:latin typeface="Comic Sans MS" pitchFamily="66" charset="0"/>
              </a:rPr>
              <a:t>[April 23, 1906].</a:t>
            </a:r>
          </a:p>
          <a:p>
            <a:pPr marL="341313" indent="-341313">
              <a:spcBef>
                <a:spcPct val="50000"/>
              </a:spcBef>
              <a:buClr>
                <a:schemeClr val="accent2"/>
              </a:buClr>
              <a:buSzPct val="110000"/>
              <a:buFont typeface="Wingdings" pitchFamily="2" charset="2"/>
              <a:buChar char="w"/>
            </a:pPr>
            <a:r>
              <a:rPr lang="en-US" sz="2800" dirty="0">
                <a:solidFill>
                  <a:schemeClr val="tx2"/>
                </a:solidFill>
                <a:latin typeface="Comic Sans MS" pitchFamily="66" charset="0"/>
              </a:rPr>
              <a:t>The autocracy of the Russian Tsar was declared.</a:t>
            </a:r>
          </a:p>
          <a:p>
            <a:pPr marL="341313" indent="-341313">
              <a:spcBef>
                <a:spcPct val="50000"/>
              </a:spcBef>
              <a:buClr>
                <a:schemeClr val="accent2"/>
              </a:buClr>
              <a:buSzPct val="110000"/>
              <a:buFont typeface="Wingdings" pitchFamily="2" charset="2"/>
              <a:buChar char="w"/>
            </a:pPr>
            <a:r>
              <a:rPr lang="en-US" sz="2800" dirty="0">
                <a:solidFill>
                  <a:schemeClr val="tx2"/>
                </a:solidFill>
                <a:latin typeface="Comic Sans MS" pitchFamily="66" charset="0"/>
              </a:rPr>
              <a:t>The Tsar was supreme over the law, the church, and the </a:t>
            </a:r>
            <a:r>
              <a:rPr lang="en-US" sz="2800" i="1" dirty="0" err="1">
                <a:solidFill>
                  <a:schemeClr val="tx2"/>
                </a:solidFill>
                <a:latin typeface="Comic Sans MS" pitchFamily="66" charset="0"/>
              </a:rPr>
              <a:t>Duma</a:t>
            </a:r>
            <a:r>
              <a:rPr lang="en-US" sz="2800" dirty="0">
                <a:solidFill>
                  <a:schemeClr val="tx2"/>
                </a:solidFill>
                <a:latin typeface="Comic Sans MS" pitchFamily="66" charset="0"/>
              </a:rPr>
              <a:t>.</a:t>
            </a:r>
          </a:p>
          <a:p>
            <a:pPr marL="341313" indent="-341313">
              <a:spcBef>
                <a:spcPct val="50000"/>
              </a:spcBef>
              <a:buClr>
                <a:schemeClr val="accent2"/>
              </a:buClr>
              <a:buSzPct val="110000"/>
              <a:buFont typeface="Wingdings" pitchFamily="2" charset="2"/>
              <a:buChar char="w"/>
            </a:pPr>
            <a:r>
              <a:rPr lang="en-US" sz="2800" dirty="0">
                <a:solidFill>
                  <a:schemeClr val="tx2"/>
                </a:solidFill>
                <a:latin typeface="Comic Sans MS" pitchFamily="66" charset="0"/>
              </a:rPr>
              <a:t>It confirmed the basic human rights granted by the October Manifesto, BUT made them subordinate to the supremacy of the </a:t>
            </a:r>
            <a:r>
              <a:rPr lang="en-US" sz="2800" dirty="0" smtClean="0">
                <a:solidFill>
                  <a:schemeClr val="tx2"/>
                </a:solidFill>
                <a:latin typeface="Comic Sans MS" pitchFamily="66" charset="0"/>
              </a:rPr>
              <a:t>law, and therefore…?</a:t>
            </a:r>
            <a:endParaRPr lang="en-US" sz="2800" dirty="0">
              <a:solidFill>
                <a:schemeClr val="tx2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50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50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50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50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2"/>
          <p:cNvSpPr txBox="1">
            <a:spLocks noChangeArrowheads="1"/>
          </p:cNvSpPr>
          <p:nvPr/>
        </p:nvSpPr>
        <p:spPr bwMode="auto">
          <a:xfrm>
            <a:off x="381000" y="196850"/>
            <a:ext cx="84582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800" b="1" dirty="0">
                <a:solidFill>
                  <a:srgbClr val="D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yberia" charset="0"/>
                <a:cs typeface="Cyberia" charset="0"/>
              </a:rPr>
              <a:t>3.  Jewish Refugees Come to America in 1906</a:t>
            </a:r>
            <a:endParaRPr lang="en-US" sz="4400" b="1" dirty="0">
              <a:solidFill>
                <a:srgbClr val="D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yberia" charset="0"/>
              <a:cs typeface="Cyberia" charset="0"/>
            </a:endParaRPr>
          </a:p>
        </p:txBody>
      </p:sp>
      <p:pic>
        <p:nvPicPr>
          <p:cNvPr id="33795" name="Picture 3" descr="Russia Jewish refugees come to US after 1905 Revol"/>
          <p:cNvPicPr>
            <a:picLocks noChangeAspect="1" noChangeArrowheads="1"/>
          </p:cNvPicPr>
          <p:nvPr/>
        </p:nvPicPr>
        <p:blipFill>
          <a:blip r:embed="rId2" cstate="print">
            <a:lum bright="-6000"/>
          </a:blip>
          <a:srcRect/>
          <a:stretch>
            <a:fillRect/>
          </a:stretch>
        </p:blipFill>
        <p:spPr bwMode="auto">
          <a:xfrm>
            <a:off x="2836863" y="1981200"/>
            <a:ext cx="3563937" cy="44069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8762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85800"/>
            <a:ext cx="5105400" cy="4525963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Division creates issue of how to make changes</a:t>
            </a:r>
          </a:p>
          <a:p>
            <a:pPr lvl="1"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Revolution </a:t>
            </a:r>
          </a:p>
          <a:p>
            <a:pPr lvl="2"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How to deal with ideas like nationalism.</a:t>
            </a:r>
          </a:p>
          <a:p>
            <a:pPr lvl="2"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Most working class nationalistic (WW I) </a:t>
            </a:r>
          </a:p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Parties were ideological so they tended to advocate revolt!  (</a:t>
            </a:r>
            <a:r>
              <a:rPr lang="en-US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Like Brother/Comrade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Karl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)</a:t>
            </a:r>
          </a:p>
          <a:p>
            <a:pPr lvl="1" eaLnBrk="1" hangingPunct="1">
              <a:defRPr/>
            </a:pP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410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762000"/>
            <a:ext cx="3579813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5181600" y="1905000"/>
            <a:ext cx="3352800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400" b="1" dirty="0">
                <a:solidFill>
                  <a:srgbClr val="D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yberia" charset="0"/>
                <a:cs typeface="Cyberia" charset="0"/>
              </a:rPr>
              <a:t>4. </a:t>
            </a:r>
            <a:r>
              <a:rPr lang="en-US" sz="4400" b="1" i="1" dirty="0">
                <a:solidFill>
                  <a:srgbClr val="D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yberia" charset="0"/>
                <a:cs typeface="Cyberia" charset="0"/>
              </a:rPr>
              <a:t>The Path </a:t>
            </a:r>
            <a:br>
              <a:rPr lang="en-US" sz="4400" b="1" i="1" dirty="0">
                <a:solidFill>
                  <a:srgbClr val="D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yberia" charset="0"/>
                <a:cs typeface="Cyberia" charset="0"/>
              </a:rPr>
            </a:br>
            <a:r>
              <a:rPr lang="en-US" sz="4400" b="1" i="1" dirty="0">
                <a:solidFill>
                  <a:srgbClr val="D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yberia" charset="0"/>
                <a:cs typeface="Cyberia" charset="0"/>
              </a:rPr>
              <a:t>to </a:t>
            </a:r>
            <a:br>
              <a:rPr lang="en-US" sz="4400" b="1" i="1" dirty="0">
                <a:solidFill>
                  <a:srgbClr val="D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yberia" charset="0"/>
                <a:cs typeface="Cyberia" charset="0"/>
              </a:rPr>
            </a:br>
            <a:r>
              <a:rPr lang="en-US" sz="4400" b="1" i="1" dirty="0">
                <a:solidFill>
                  <a:srgbClr val="D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yberia" charset="0"/>
                <a:cs typeface="Cyberia" charset="0"/>
              </a:rPr>
              <a:t>October, 1917</a:t>
            </a:r>
          </a:p>
        </p:txBody>
      </p:sp>
      <p:pic>
        <p:nvPicPr>
          <p:cNvPr id="34819" name="Picture 7" descr="Russian Poster-Father Gap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228600"/>
            <a:ext cx="3944938" cy="6477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381000" y="349250"/>
            <a:ext cx="8458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400" b="1" dirty="0">
                <a:solidFill>
                  <a:srgbClr val="D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yberia" charset="0"/>
                <a:cs typeface="Cyberia" charset="0"/>
              </a:rPr>
              <a:t>Why did the 1905 Revolution Fail?</a:t>
            </a:r>
          </a:p>
        </p:txBody>
      </p:sp>
      <p:pic>
        <p:nvPicPr>
          <p:cNvPr id="35843" name="Picture 3" descr="chart-Why 1905 Revolution failed"/>
          <p:cNvPicPr>
            <a:picLocks noChangeAspect="1" noChangeArrowheads="1"/>
          </p:cNvPicPr>
          <p:nvPr/>
        </p:nvPicPr>
        <p:blipFill>
          <a:blip r:embed="rId2" cstate="print">
            <a:lum bright="-6000" contrast="18000"/>
          </a:blip>
          <a:srcRect l="1408" t="12439" r="1387" b="11143"/>
          <a:stretch>
            <a:fillRect/>
          </a:stretch>
        </p:blipFill>
        <p:spPr bwMode="auto">
          <a:xfrm>
            <a:off x="838200" y="1436688"/>
            <a:ext cx="7467600" cy="4787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5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"/>
            <a:ext cx="4953000" cy="6705600"/>
          </a:xfrm>
        </p:spPr>
        <p:txBody>
          <a:bodyPr/>
          <a:lstStyle/>
          <a:p>
            <a:pPr marL="342900" lvl="1" indent="-342900" eaLnBrk="1" hangingPunct="1">
              <a:buFontTx/>
              <a:buChar char="•"/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Democratically:</a:t>
            </a:r>
          </a:p>
          <a:p>
            <a:pPr marL="742950" lvl="2" indent="-342900"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Germany began socialist ideas 1891 Erfurt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program.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Marxist without revolution.</a:t>
            </a:r>
          </a:p>
          <a:p>
            <a:pPr marL="742950" lvl="2" indent="-342900"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Brother Bernstein revised Marx</a:t>
            </a:r>
          </a:p>
          <a:p>
            <a:pPr marL="742950" lvl="2" indent="-342900"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“Evolutionary Socialism”</a:t>
            </a:r>
          </a:p>
          <a:p>
            <a:pPr marL="742950" lvl="2" indent="-342900"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Pointed out that workers were patriotic and so would not support overthrow, but they wanted and needed rights!</a:t>
            </a:r>
          </a:p>
          <a:p>
            <a:pPr marL="742950" lvl="2" indent="-342900"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SPD follows this idea</a:t>
            </a:r>
          </a:p>
          <a:p>
            <a:pPr eaLnBrk="1" hangingPunct="1">
              <a:defRPr/>
            </a:pPr>
            <a:endParaRPr lang="en-US" dirty="0" smtClean="0"/>
          </a:p>
        </p:txBody>
      </p:sp>
      <p:pic>
        <p:nvPicPr>
          <p:cNvPr id="512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8563" y="990600"/>
            <a:ext cx="38227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600"/>
                            </p:stCondLst>
                            <p:childTnLst>
                              <p:par>
                                <p:cTn id="28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800"/>
                            </p:stCondLst>
                            <p:childTnLst>
                              <p:par>
                                <p:cTn id="34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7630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latin typeface="Kredit" pitchFamily="2" charset="0"/>
              </a:rPr>
              <a:t>Socialism Organizes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First International</a:t>
            </a:r>
          </a:p>
          <a:p>
            <a:pPr lvl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How to achieve goals</a:t>
            </a:r>
          </a:p>
          <a:p>
            <a:pPr lvl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Split movement based on political status of nation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.</a:t>
            </a:r>
          </a:p>
          <a:p>
            <a:pPr lvl="2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Into what?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lvl="2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Which nations went for which?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2</a:t>
            </a:r>
            <a:r>
              <a:rPr lang="en-US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nd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International 1889 and every 3 years from then on to discuss Marx.</a:t>
            </a:r>
          </a:p>
          <a:p>
            <a:pPr lvl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May 1 becomes international strike day (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Labour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day for the rest of the world!)</a:t>
            </a:r>
          </a:p>
          <a:p>
            <a:pPr lvl="1"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76200"/>
            <a:ext cx="9144000" cy="91440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latin typeface="Kredit" pitchFamily="2" charset="0"/>
              </a:rPr>
              <a:t>Socialism in Britain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0" y="762000"/>
            <a:ext cx="5181600" cy="6096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Marxism adopted everywhere except GB. WHY?</a:t>
            </a:r>
          </a:p>
          <a:p>
            <a:pPr lvl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Workers were gaining</a:t>
            </a:r>
          </a:p>
          <a:p>
            <a:pPr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Fabian Society created</a:t>
            </a:r>
          </a:p>
          <a:p>
            <a:pPr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Party of choice for workers – Liberals</a:t>
            </a:r>
          </a:p>
          <a:p>
            <a:pPr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What happened?</a:t>
            </a:r>
          </a:p>
          <a:p>
            <a:pPr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1892 Kier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Hardie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first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Labour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MP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124200"/>
            <a:ext cx="3201988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665163"/>
            <a:ext cx="2209800" cy="240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46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0" y="2819400"/>
            <a:ext cx="2286000" cy="334962"/>
          </a:xfrm>
        </p:spPr>
        <p:txBody>
          <a:bodyPr/>
          <a:lstStyle/>
          <a:p>
            <a:r>
              <a:rPr lang="en-US" sz="2400" dirty="0" err="1" smtClean="0">
                <a:latin typeface="Cyberia" pitchFamily="18" charset="0"/>
                <a:cs typeface="Cyberia" pitchFamily="18" charset="0"/>
              </a:rPr>
              <a:t>Sergie</a:t>
            </a:r>
            <a:r>
              <a:rPr lang="en-US" sz="2400" dirty="0" smtClean="0">
                <a:latin typeface="Cyberia" pitchFamily="18" charset="0"/>
                <a:cs typeface="Cyberia" pitchFamily="18" charset="0"/>
              </a:rPr>
              <a:t> Witte</a:t>
            </a:r>
            <a:endParaRPr lang="en-US" sz="2400" dirty="0">
              <a:latin typeface="Cyberia" pitchFamily="18" charset="0"/>
              <a:cs typeface="Cyber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60437"/>
            <a:ext cx="5181600" cy="5897563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Moves to industrialize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French capital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(this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will play a role later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.)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Higher taxes and did not help the bulk of the population (peasants)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 few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did prosper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and bought up land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>
              <a:buNone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176472"/>
            <a:ext cx="1828800" cy="2538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352" y="3581400"/>
            <a:ext cx="4138448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3276600" y="5791200"/>
            <a:ext cx="1295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Cyberia" pitchFamily="18" charset="0"/>
                <a:cs typeface="Cyberia" pitchFamily="18" charset="0"/>
              </a:rPr>
              <a:t>Kulaks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-76200" y="381000"/>
            <a:ext cx="655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Kredit"/>
              </a:rPr>
              <a:t>Russian Socialism</a:t>
            </a:r>
            <a:endParaRPr lang="en-US" sz="3600" b="1" dirty="0">
              <a:solidFill>
                <a:srgbClr val="FF0000"/>
              </a:solidFill>
              <a:latin typeface="Kredi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48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48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609600"/>
          </a:xfrm>
        </p:spPr>
        <p:txBody>
          <a:bodyPr/>
          <a:lstStyle/>
          <a:p>
            <a:r>
              <a:rPr lang="en-US" sz="3200" b="1" dirty="0" smtClean="0">
                <a:solidFill>
                  <a:srgbClr val="FF0000"/>
                </a:solidFill>
                <a:latin typeface="Kredit"/>
                <a:cs typeface="Cyberia" pitchFamily="18" charset="0"/>
              </a:rPr>
              <a:t>Lenin The Early Years</a:t>
            </a:r>
            <a:endParaRPr lang="en-US" sz="3200" b="1" dirty="0">
              <a:solidFill>
                <a:srgbClr val="FF0000"/>
              </a:solidFill>
              <a:latin typeface="Kredit"/>
              <a:cs typeface="Cyber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81000"/>
            <a:ext cx="5486400" cy="6202363"/>
          </a:xfrm>
        </p:spPr>
        <p:txBody>
          <a:bodyPr/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 brother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member of People’s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Will - executed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big influence.</a:t>
            </a:r>
          </a:p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Sentenced to 3 years Siberia made friends with Jules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Martov</a:t>
            </a:r>
            <a:endParaRPr 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Moved to Geneva and published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Iskra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(spark)</a:t>
            </a:r>
          </a:p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“What Is To Be Done?”</a:t>
            </a:r>
          </a:p>
          <a:p>
            <a:pPr lvl="1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Advocated small professional revolutionaries aided by large fringe.</a:t>
            </a:r>
          </a:p>
          <a:p>
            <a:pPr lvl="1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Led to fallout with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Martov</a:t>
            </a: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Split the party</a:t>
            </a:r>
          </a:p>
          <a:p>
            <a:pPr lvl="2"/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Mensheviks </a:t>
            </a:r>
          </a:p>
          <a:p>
            <a:pPr lvl="2"/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Bolsheviks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761999"/>
            <a:ext cx="3352800" cy="4490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9" name="Text Box 7"/>
          <p:cNvSpPr txBox="1">
            <a:spLocks noChangeArrowheads="1"/>
          </p:cNvSpPr>
          <p:nvPr/>
        </p:nvSpPr>
        <p:spPr bwMode="auto">
          <a:xfrm>
            <a:off x="228600" y="609600"/>
            <a:ext cx="86868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7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yberia" charset="0"/>
                <a:cs typeface="Cyberia" charset="0"/>
              </a:rPr>
              <a:t>The</a:t>
            </a:r>
            <a:br>
              <a:rPr lang="en-US" sz="7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yberia" charset="0"/>
                <a:cs typeface="Cyberia" charset="0"/>
              </a:rPr>
            </a:br>
            <a:r>
              <a:rPr lang="en-US" sz="7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yberia" charset="0"/>
                <a:cs typeface="Cyberia" charset="0"/>
              </a:rPr>
              <a:t>1905</a:t>
            </a:r>
            <a:br>
              <a:rPr lang="en-US" sz="7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yberia" charset="0"/>
                <a:cs typeface="Cyberia" charset="0"/>
              </a:rPr>
            </a:br>
            <a:r>
              <a:rPr lang="en-US" sz="7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yberia" charset="0"/>
                <a:cs typeface="Cyberia" charset="0"/>
              </a:rPr>
              <a:t>Russian Revolution</a:t>
            </a:r>
            <a:endParaRPr lang="en-US" sz="6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yberia" charset="0"/>
              <a:cs typeface="Cyberi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513</TotalTime>
  <Words>555</Words>
  <Application>Microsoft Office PowerPoint</Application>
  <PresentationFormat>On-screen Show (4:3)</PresentationFormat>
  <Paragraphs>100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Arial</vt:lpstr>
      <vt:lpstr>Kredit</vt:lpstr>
      <vt:lpstr>Comic Sans MS</vt:lpstr>
      <vt:lpstr>Cyberia</vt:lpstr>
      <vt:lpstr>Wingdings</vt:lpstr>
      <vt:lpstr>Default Design</vt:lpstr>
      <vt:lpstr>The Jews</vt:lpstr>
      <vt:lpstr>Socialism spreads</vt:lpstr>
      <vt:lpstr>Slide 3</vt:lpstr>
      <vt:lpstr>Slide 4</vt:lpstr>
      <vt:lpstr>Socialism Organizes</vt:lpstr>
      <vt:lpstr>Socialism in Britain</vt:lpstr>
      <vt:lpstr>Sergie Witte</vt:lpstr>
      <vt:lpstr>Lenin The Early Years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</vt:vector>
  </TitlesOfParts>
  <Company>Horace Greeley HS      Chappaqua, 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1905 Russian Revolution</dc:title>
  <dc:creator>Ms. Susan M. Pojer</dc:creator>
  <cp:lastModifiedBy>keith.mainland</cp:lastModifiedBy>
  <cp:revision>54</cp:revision>
  <dcterms:created xsi:type="dcterms:W3CDTF">2006-03-16T12:25:25Z</dcterms:created>
  <dcterms:modified xsi:type="dcterms:W3CDTF">2011-03-07T22:35:01Z</dcterms:modified>
</cp:coreProperties>
</file>